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3" r:id="rId8"/>
    <p:sldId id="280" r:id="rId9"/>
    <p:sldId id="281" r:id="rId10"/>
    <p:sldId id="282" r:id="rId11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/>
    <p:restoredTop sz="94704"/>
  </p:normalViewPr>
  <p:slideViewPr>
    <p:cSldViewPr snapToGrid="0" snapToObjects="1">
      <p:cViewPr varScale="1">
        <p:scale>
          <a:sx n="59" d="100"/>
          <a:sy n="59" d="100"/>
        </p:scale>
        <p:origin x="120" y="240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3661" y="1930400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		Master </a:t>
            </a:r>
            <a:br>
              <a:rPr lang="en-US" dirty="0"/>
            </a:br>
            <a:r>
              <a:rPr lang="en-US" dirty="0"/>
              <a:t>	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661" y="8254165"/>
            <a:ext cx="6894765" cy="24051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20308587" y="12726109"/>
            <a:ext cx="3079927" cy="346598"/>
          </a:xfrm>
        </p:spPr>
        <p:txBody>
          <a:bodyPr lIns="0" tIns="0" rIns="0" bIns="0">
            <a:noAutofit/>
          </a:bodyPr>
          <a:lstStyle>
            <a:lvl1pPr marL="0" marR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UTS CRICOS Provider Code: 00099F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007648" y="1422400"/>
            <a:ext cx="3985702" cy="2450878"/>
            <a:chOff x="4831727" y="-3810000"/>
            <a:chExt cx="14643100" cy="9004300"/>
          </a:xfrm>
        </p:grpSpPr>
        <p:pic>
          <p:nvPicPr>
            <p:cNvPr id="32" name="Picture 31" descr="UTS_PaCCSC_BrandArchitecture_RGB.ai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727" y="1346200"/>
              <a:ext cx="9486900" cy="3848100"/>
            </a:xfrm>
            <a:prstGeom prst="rect">
              <a:avLst/>
            </a:prstGeom>
          </p:spPr>
        </p:pic>
        <p:pic>
          <p:nvPicPr>
            <p:cNvPr id="33" name="Picture 32" descr="UTS_Logo_Vertical_Lockup_Box_RGB.ai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8627" y="-3810000"/>
              <a:ext cx="5156200" cy="515620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29" y="2883408"/>
            <a:ext cx="16254984" cy="10832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863796" y="11381352"/>
            <a:ext cx="1485900" cy="191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bg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 descr="20966 HEA PaCCSC_PPT_Template_16x9_Bac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" r="16792" b="-6"/>
          <a:stretch/>
        </p:blipFill>
        <p:spPr>
          <a:xfrm rot="16200000">
            <a:off x="12018731" y="1356048"/>
            <a:ext cx="13730400" cy="1099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733661" y="1930400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		Master </a:t>
            </a:r>
            <a:br>
              <a:rPr lang="en-US" dirty="0"/>
            </a:br>
            <a:r>
              <a:rPr lang="en-US" dirty="0"/>
              <a:t>	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685800" y="685800"/>
            <a:ext cx="22981024" cy="5378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 userDrawn="1"/>
        </p:nvSpPr>
        <p:spPr>
          <a:xfrm>
            <a:off x="21000795" y="847019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bg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0447769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45302" y="4545106"/>
            <a:ext cx="10447769" cy="614696"/>
          </a:xfrm>
        </p:spPr>
        <p:txBody>
          <a:bodyPr lIns="0" tIns="0" rIns="0" bIns="0" numCol="1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6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2400"/>
            </a:lvl2pPr>
            <a:lvl3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2400"/>
            </a:lvl3pPr>
            <a:lvl4pPr marL="533400" indent="-2397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/>
            </a:lvl4pPr>
            <a:lvl5pPr marL="454025" indent="-1873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45302" y="5159802"/>
            <a:ext cx="14006993" cy="5830234"/>
          </a:xfrm>
        </p:spPr>
        <p:txBody>
          <a:bodyPr lIns="0" tIns="0" rIns="0" bIns="0" numCol="2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 marL="635000" indent="-2698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tabLst/>
              <a:defRPr sz="2400">
                <a:solidFill>
                  <a:schemeClr val="tx1"/>
                </a:solidFill>
              </a:defRPr>
            </a:lvl3pPr>
            <a:lvl4pPr marL="936625" indent="-30162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>
                <a:solidFill>
                  <a:schemeClr val="tx1"/>
                </a:solidFill>
              </a:defRPr>
            </a:lvl4pPr>
            <a:lvl5pPr marL="1254125" indent="-3175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685800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16009938" y="5271669"/>
            <a:ext cx="7656512" cy="58308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2 column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7405684" y="4875553"/>
            <a:ext cx="5375352" cy="5375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405350" y="7216119"/>
            <a:ext cx="5375275" cy="5375275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68" name="AutoShape 5"/>
          <p:cNvSpPr>
            <a:spLocks/>
          </p:cNvSpPr>
          <p:nvPr userDrawn="1"/>
        </p:nvSpPr>
        <p:spPr bwMode="auto">
          <a:xfrm>
            <a:off x="1562100" y="4546600"/>
            <a:ext cx="511175" cy="4159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92"/>
                </a:moveTo>
                <a:lnTo>
                  <a:pt x="61" y="21600"/>
                </a:lnTo>
                <a:lnTo>
                  <a:pt x="21600" y="21600"/>
                </a:lnTo>
                <a:lnTo>
                  <a:pt x="21539" y="0"/>
                </a:lnTo>
                <a:cubicBezTo>
                  <a:pt x="21539" y="0"/>
                  <a:pt x="0" y="92"/>
                  <a:pt x="0" y="92"/>
                </a:cubicBezTo>
                <a:close/>
                <a:moveTo>
                  <a:pt x="0" y="92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9" name="AutoShape 6"/>
          <p:cNvSpPr>
            <a:spLocks/>
          </p:cNvSpPr>
          <p:nvPr userDrawn="1"/>
        </p:nvSpPr>
        <p:spPr bwMode="auto">
          <a:xfrm>
            <a:off x="16700500" y="25400"/>
            <a:ext cx="511175" cy="4778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71" y="21600"/>
                </a:lnTo>
                <a:lnTo>
                  <a:pt x="21600" y="21520"/>
                </a:lnTo>
                <a:lnTo>
                  <a:pt x="21530" y="0"/>
                </a:lnTo>
                <a:cubicBezTo>
                  <a:pt x="21530" y="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4728887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2" name="Text Placeholder 5"/>
          <p:cNvSpPr>
            <a:spLocks noGrp="1"/>
          </p:cNvSpPr>
          <p:nvPr userDrawn="1">
            <p:ph type="body" sz="quarter" idx="12"/>
          </p:nvPr>
        </p:nvSpPr>
        <p:spPr>
          <a:xfrm>
            <a:off x="1345302" y="4849905"/>
            <a:ext cx="14728887" cy="6925000"/>
          </a:xfrm>
        </p:spPr>
        <p:txBody>
          <a:bodyPr lIns="0" tIns="0" rIns="0" bIns="0" numCol="1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6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None/>
              <a:tabLst/>
              <a:defRPr sz="2400">
                <a:solidFill>
                  <a:schemeClr val="tx1"/>
                </a:solidFill>
              </a:defRPr>
            </a:lvl2pPr>
            <a:lvl3pPr marL="269875" indent="-254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tabLst/>
              <a:defRPr sz="2400">
                <a:solidFill>
                  <a:schemeClr val="tx1"/>
                </a:solidFill>
              </a:defRPr>
            </a:lvl3pPr>
            <a:lvl4pPr marL="587375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>
                <a:solidFill>
                  <a:schemeClr val="tx1"/>
                </a:solidFill>
              </a:defRPr>
            </a:lvl4pPr>
            <a:lvl5pPr marL="904875" indent="-3492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3" name="TextBox 162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accent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4655800" y="25400"/>
            <a:ext cx="8175625" cy="1997075"/>
            <a:chOff x="14655800" y="25400"/>
            <a:chExt cx="8175625" cy="1997075"/>
          </a:xfrm>
        </p:grpSpPr>
        <p:sp>
          <p:nvSpPr>
            <p:cNvPr id="170" name="AutoShape 7"/>
            <p:cNvSpPr>
              <a:spLocks/>
            </p:cNvSpPr>
            <p:nvPr userDrawn="1"/>
          </p:nvSpPr>
          <p:spPr bwMode="auto">
            <a:xfrm>
              <a:off x="16192500" y="25400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1" y="21600"/>
                  </a:lnTo>
                  <a:lnTo>
                    <a:pt x="21600" y="21519"/>
                  </a:lnTo>
                  <a:lnTo>
                    <a:pt x="21529" y="0"/>
                  </a:lnTo>
                  <a:cubicBezTo>
                    <a:pt x="21529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AutoShape 8"/>
            <p:cNvSpPr>
              <a:spLocks/>
            </p:cNvSpPr>
            <p:nvPr userDrawn="1"/>
          </p:nvSpPr>
          <p:spPr bwMode="auto">
            <a:xfrm>
              <a:off x="20789900" y="538735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AutoShape 9"/>
            <p:cNvSpPr>
              <a:spLocks/>
            </p:cNvSpPr>
            <p:nvPr userDrawn="1"/>
          </p:nvSpPr>
          <p:spPr bwMode="auto">
            <a:xfrm>
              <a:off x="15684500" y="495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AutoShape 10"/>
            <p:cNvSpPr>
              <a:spLocks/>
            </p:cNvSpPr>
            <p:nvPr userDrawn="1"/>
          </p:nvSpPr>
          <p:spPr bwMode="auto">
            <a:xfrm>
              <a:off x="14655800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" name="AutoShape 11"/>
            <p:cNvSpPr>
              <a:spLocks/>
            </p:cNvSpPr>
            <p:nvPr userDrawn="1"/>
          </p:nvSpPr>
          <p:spPr bwMode="auto">
            <a:xfrm>
              <a:off x="19253200" y="1003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" name="AutoShape 12"/>
            <p:cNvSpPr>
              <a:spLocks/>
            </p:cNvSpPr>
            <p:nvPr userDrawn="1"/>
          </p:nvSpPr>
          <p:spPr bwMode="auto">
            <a:xfrm>
              <a:off x="21297900" y="14970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AutoShape 13"/>
            <p:cNvSpPr>
              <a:spLocks/>
            </p:cNvSpPr>
            <p:nvPr userDrawn="1"/>
          </p:nvSpPr>
          <p:spPr bwMode="auto">
            <a:xfrm>
              <a:off x="20278725" y="1511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AutoShape 15"/>
            <p:cNvSpPr>
              <a:spLocks/>
            </p:cNvSpPr>
            <p:nvPr userDrawn="1"/>
          </p:nvSpPr>
          <p:spPr bwMode="auto">
            <a:xfrm>
              <a:off x="17729200" y="15097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AutoShape 16"/>
            <p:cNvSpPr>
              <a:spLocks/>
            </p:cNvSpPr>
            <p:nvPr userDrawn="1"/>
          </p:nvSpPr>
          <p:spPr bwMode="auto">
            <a:xfrm>
              <a:off x="15684500" y="1509713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AutoShape 22"/>
            <p:cNvSpPr>
              <a:spLocks/>
            </p:cNvSpPr>
            <p:nvPr userDrawn="1"/>
          </p:nvSpPr>
          <p:spPr bwMode="auto">
            <a:xfrm>
              <a:off x="22320250" y="1019175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0" y="21600"/>
                  </a:lnTo>
                  <a:lnTo>
                    <a:pt x="21600" y="21600"/>
                  </a:lnTo>
                  <a:lnTo>
                    <a:pt x="21529" y="0"/>
                  </a:lnTo>
                  <a:cubicBezTo>
                    <a:pt x="21529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AutoShape 12"/>
            <p:cNvSpPr>
              <a:spLocks/>
            </p:cNvSpPr>
            <p:nvPr userDrawn="1"/>
          </p:nvSpPr>
          <p:spPr bwMode="auto">
            <a:xfrm>
              <a:off x="21297900" y="2597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33" name="AutoShape 13"/>
            <p:cNvSpPr>
              <a:spLocks/>
            </p:cNvSpPr>
            <p:nvPr userDrawn="1"/>
          </p:nvSpPr>
          <p:spPr bwMode="auto">
            <a:xfrm>
              <a:off x="18742025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AutoShape 8"/>
            <p:cNvSpPr>
              <a:spLocks/>
            </p:cNvSpPr>
            <p:nvPr userDrawn="1"/>
          </p:nvSpPr>
          <p:spPr bwMode="auto">
            <a:xfrm>
              <a:off x="21809075" y="538735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653718" y="589548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0447769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800" y="4740653"/>
            <a:ext cx="21851582" cy="5830234"/>
          </a:xfrm>
        </p:spPr>
        <p:txBody>
          <a:bodyPr lIns="0" tIns="0" rIns="0" bIns="0" numCol="1" spcCol="720000">
            <a:noAutofit/>
          </a:bodyPr>
          <a:lstStyle>
            <a:lvl1pPr marL="682625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4000">
                <a:solidFill>
                  <a:schemeClr val="tx1"/>
                </a:solidFill>
              </a:defRPr>
            </a:lvl1pPr>
            <a:lvl2pPr marL="635000" indent="-635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tabLst/>
              <a:defRPr sz="4000">
                <a:solidFill>
                  <a:schemeClr val="tx1"/>
                </a:solidFill>
              </a:defRPr>
            </a:lvl2pPr>
            <a:lvl3pPr marL="1079500" indent="-3651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tabLst/>
              <a:defRPr sz="4000">
                <a:solidFill>
                  <a:schemeClr val="tx1"/>
                </a:solidFill>
              </a:defRPr>
            </a:lvl3pPr>
            <a:lvl4pPr marL="1651000" indent="-5238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4000">
                <a:solidFill>
                  <a:schemeClr val="tx1"/>
                </a:solidFill>
              </a:defRPr>
            </a:lvl4pPr>
            <a:lvl5pPr marL="1651000" indent="-5715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4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3718" y="589548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Box 186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accent1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chemeClr val="accent1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4655800" y="25400"/>
            <a:ext cx="8175625" cy="1997075"/>
            <a:chOff x="14655800" y="25400"/>
            <a:chExt cx="8175625" cy="1997075"/>
          </a:xfrm>
        </p:grpSpPr>
        <p:sp>
          <p:nvSpPr>
            <p:cNvPr id="22" name="AutoShape 7"/>
            <p:cNvSpPr>
              <a:spLocks/>
            </p:cNvSpPr>
            <p:nvPr userDrawn="1"/>
          </p:nvSpPr>
          <p:spPr bwMode="auto">
            <a:xfrm>
              <a:off x="16192500" y="25400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1" y="21600"/>
                  </a:lnTo>
                  <a:lnTo>
                    <a:pt x="21600" y="21519"/>
                  </a:lnTo>
                  <a:lnTo>
                    <a:pt x="21529" y="0"/>
                  </a:lnTo>
                  <a:cubicBezTo>
                    <a:pt x="21529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AutoShape 8"/>
            <p:cNvSpPr>
              <a:spLocks/>
            </p:cNvSpPr>
            <p:nvPr userDrawn="1"/>
          </p:nvSpPr>
          <p:spPr bwMode="auto">
            <a:xfrm>
              <a:off x="20789900" y="538735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9"/>
            <p:cNvSpPr>
              <a:spLocks/>
            </p:cNvSpPr>
            <p:nvPr userDrawn="1"/>
          </p:nvSpPr>
          <p:spPr bwMode="auto">
            <a:xfrm>
              <a:off x="15684500" y="495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AutoShape 10"/>
            <p:cNvSpPr>
              <a:spLocks/>
            </p:cNvSpPr>
            <p:nvPr userDrawn="1"/>
          </p:nvSpPr>
          <p:spPr bwMode="auto">
            <a:xfrm>
              <a:off x="14655800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AutoShape 11"/>
            <p:cNvSpPr>
              <a:spLocks/>
            </p:cNvSpPr>
            <p:nvPr userDrawn="1"/>
          </p:nvSpPr>
          <p:spPr bwMode="auto">
            <a:xfrm>
              <a:off x="19253200" y="1003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AutoShape 12"/>
            <p:cNvSpPr>
              <a:spLocks/>
            </p:cNvSpPr>
            <p:nvPr userDrawn="1"/>
          </p:nvSpPr>
          <p:spPr bwMode="auto">
            <a:xfrm>
              <a:off x="21297900" y="14970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/>
            </p:cNvSpPr>
            <p:nvPr userDrawn="1"/>
          </p:nvSpPr>
          <p:spPr bwMode="auto">
            <a:xfrm>
              <a:off x="20278725" y="1511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15"/>
            <p:cNvSpPr>
              <a:spLocks/>
            </p:cNvSpPr>
            <p:nvPr userDrawn="1"/>
          </p:nvSpPr>
          <p:spPr bwMode="auto">
            <a:xfrm>
              <a:off x="17729200" y="15097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AutoShape 16"/>
            <p:cNvSpPr>
              <a:spLocks/>
            </p:cNvSpPr>
            <p:nvPr userDrawn="1"/>
          </p:nvSpPr>
          <p:spPr bwMode="auto">
            <a:xfrm>
              <a:off x="15684500" y="1509713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22"/>
            <p:cNvSpPr>
              <a:spLocks/>
            </p:cNvSpPr>
            <p:nvPr userDrawn="1"/>
          </p:nvSpPr>
          <p:spPr bwMode="auto">
            <a:xfrm>
              <a:off x="22320250" y="1019175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0" y="21600"/>
                  </a:lnTo>
                  <a:lnTo>
                    <a:pt x="21600" y="21600"/>
                  </a:lnTo>
                  <a:lnTo>
                    <a:pt x="21529" y="0"/>
                  </a:lnTo>
                  <a:cubicBezTo>
                    <a:pt x="21529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AutoShape 12"/>
            <p:cNvSpPr>
              <a:spLocks/>
            </p:cNvSpPr>
            <p:nvPr userDrawn="1"/>
          </p:nvSpPr>
          <p:spPr bwMode="auto">
            <a:xfrm>
              <a:off x="21297900" y="2597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48" name="AutoShape 13"/>
            <p:cNvSpPr>
              <a:spLocks/>
            </p:cNvSpPr>
            <p:nvPr userDrawn="1"/>
          </p:nvSpPr>
          <p:spPr bwMode="auto">
            <a:xfrm>
              <a:off x="18742025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AutoShape 8"/>
            <p:cNvSpPr>
              <a:spLocks/>
            </p:cNvSpPr>
            <p:nvPr userDrawn="1"/>
          </p:nvSpPr>
          <p:spPr bwMode="auto">
            <a:xfrm>
              <a:off x="21809075" y="538735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2171" y="4081782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746375" algn="l"/>
              </a:tabLst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	you</a:t>
            </a:r>
          </a:p>
        </p:txBody>
      </p:sp>
      <p:sp>
        <p:nvSpPr>
          <p:cNvPr id="22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20086721" y="12605941"/>
            <a:ext cx="3079927" cy="346598"/>
          </a:xfrm>
        </p:spPr>
        <p:txBody>
          <a:bodyPr lIns="0" tIns="0" rIns="0" bIns="0">
            <a:noAutofit/>
          </a:bodyPr>
          <a:lstStyle>
            <a:lvl1pPr marL="0" marR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UTS CRICOS Provider Code: 00099F</a:t>
            </a:r>
          </a:p>
        </p:txBody>
      </p:sp>
      <p:pic>
        <p:nvPicPr>
          <p:cNvPr id="3" name="Picture 2" descr="20966 HEA PaCCSC_PPT_Template_16x9_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29" y="2883408"/>
            <a:ext cx="16254984" cy="108325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020C-9F1F-9A49-8821-3E1D5D88620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A18A-09E8-B346-9D1F-8EB2C340C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1" r:id="rId2"/>
    <p:sldLayoutId id="2147483685" r:id="rId3"/>
    <p:sldLayoutId id="2147483686" r:id="rId4"/>
    <p:sldLayoutId id="2147483688" r:id="rId5"/>
    <p:sldLayoutId id="2147483661" r:id="rId6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s.edu.au/paccsc" TargetMode="External"/><Relationship Id="rId2" Type="http://schemas.openxmlformats.org/officeDocument/2006/relationships/hyperlink" Target="mailto:PaCCSC@uts.edu.au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CCSC@uts.edu.au" TargetMode="External"/><Relationship Id="rId2" Type="http://schemas.openxmlformats.org/officeDocument/2006/relationships/hyperlink" Target="http://www.uts.edu.au/PaCCSC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33661" y="2662206"/>
            <a:ext cx="10406423" cy="6710393"/>
          </a:xfrm>
        </p:spPr>
        <p:txBody>
          <a:bodyPr/>
          <a:lstStyle/>
          <a:p>
            <a:r>
              <a:rPr lang="en-US" dirty="0"/>
              <a:t>Palliative Care Clinical Studies Collaborative (PaCCSC) Membership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33661" y="2662207"/>
            <a:ext cx="10406423" cy="4775200"/>
          </a:xfrm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Thank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you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8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740653"/>
            <a:ext cx="21192080" cy="5830234"/>
          </a:xfrm>
        </p:spPr>
        <p:txBody>
          <a:bodyPr/>
          <a:lstStyle/>
          <a:p>
            <a:pPr lvl="1"/>
            <a:r>
              <a:rPr lang="en-US" dirty="0"/>
              <a:t>Applications are welcome from health professionals and researchers interested in palliative and supportive care clinical trials.</a:t>
            </a:r>
          </a:p>
          <a:p>
            <a:pPr lvl="1"/>
            <a:r>
              <a:rPr lang="en-US" dirty="0"/>
              <a:t>Full clinical researcher or associate membership is available to Australian and international health professionals and researchers. </a:t>
            </a:r>
          </a:p>
          <a:p>
            <a:pPr lvl="1"/>
            <a:r>
              <a:rPr lang="en-US" dirty="0"/>
              <a:t>Membership is free; no annual renewal required.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Palliative care clinical studies collaborative: membership</a:t>
            </a:r>
          </a:p>
        </p:txBody>
      </p:sp>
    </p:spTree>
    <p:extLst>
      <p:ext uri="{BB962C8B-B14F-4D97-AF65-F5344CB8AC3E}">
        <p14:creationId xmlns:p14="http://schemas.microsoft.com/office/powerpoint/2010/main" val="190308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Benefits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174596"/>
            <a:ext cx="21192080" cy="879029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Membership benefits include:</a:t>
            </a:r>
          </a:p>
          <a:p>
            <a:pPr lvl="1"/>
            <a:r>
              <a:rPr lang="en-US" dirty="0"/>
              <a:t>access to professional and research networks in the palliative and supportive care field </a:t>
            </a:r>
          </a:p>
          <a:p>
            <a:pPr lvl="1"/>
            <a:r>
              <a:rPr lang="en-US" dirty="0"/>
              <a:t>access to concept development workshops and other PaCCSC support to develop trial concepts </a:t>
            </a:r>
          </a:p>
          <a:p>
            <a:pPr lvl="1"/>
            <a:r>
              <a:rPr lang="en-US" dirty="0"/>
              <a:t>regular newsletters and information about PaCCSC activities including opportunities to be involved in PaCCSC clinical trials and clinical trial development</a:t>
            </a:r>
          </a:p>
          <a:p>
            <a:pPr lvl="1"/>
            <a:r>
              <a:rPr lang="en-US" dirty="0"/>
              <a:t>invitation to attend the PaCCSC annual scientific meeting and other workshops </a:t>
            </a:r>
            <a:r>
              <a:rPr lang="en-US" dirty="0" err="1"/>
              <a:t>organised</a:t>
            </a:r>
            <a:r>
              <a:rPr lang="en-US" dirty="0"/>
              <a:t> by PaCCSC</a:t>
            </a:r>
          </a:p>
          <a:p>
            <a:pPr lvl="1"/>
            <a:r>
              <a:rPr lang="en-US" dirty="0"/>
              <a:t>voting rights on committee memberships </a:t>
            </a:r>
          </a:p>
          <a:p>
            <a:pPr lvl="1"/>
            <a:r>
              <a:rPr lang="en-US" dirty="0"/>
              <a:t>ability to join any of the symptom node subcommittees in the following areas: pain; cognitive &amp; neurological; appetite &amp; cachexia; nausea; breathlessness; fatigue; and gut dysfunction.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Palliative care clinical studies collaborative: membership</a:t>
            </a:r>
          </a:p>
        </p:txBody>
      </p:sp>
    </p:spTree>
    <p:extLst>
      <p:ext uri="{BB962C8B-B14F-4D97-AF65-F5344CB8AC3E}">
        <p14:creationId xmlns:p14="http://schemas.microsoft.com/office/powerpoint/2010/main" val="43794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levels:</a:t>
            </a:r>
            <a:br>
              <a:rPr lang="en-US" dirty="0"/>
            </a:br>
            <a:r>
              <a:rPr lang="en-US" dirty="0"/>
              <a:t>Full clinical researcher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853108"/>
            <a:ext cx="21159998" cy="583023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Full clinical researcher membership is available to those who are active clinical researchers who can demonstrate:</a:t>
            </a:r>
          </a:p>
          <a:p>
            <a:pPr lvl="1"/>
            <a:r>
              <a:rPr lang="en-US" dirty="0"/>
              <a:t>success in competing for research funds in a context relevant to palliative care; and </a:t>
            </a:r>
          </a:p>
          <a:p>
            <a:pPr lvl="1"/>
            <a:r>
              <a:rPr lang="en-US" dirty="0"/>
              <a:t>completing studies against those research funds; and </a:t>
            </a:r>
          </a:p>
          <a:p>
            <a:pPr lvl="1"/>
            <a:r>
              <a:rPr lang="en-US" dirty="0"/>
              <a:t>publishing the results in peer reviewed journals. 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Palliative care clinical studies collaborative: membership</a:t>
            </a:r>
          </a:p>
        </p:txBody>
      </p:sp>
    </p:spTree>
    <p:extLst>
      <p:ext uri="{BB962C8B-B14F-4D97-AF65-F5344CB8AC3E}">
        <p14:creationId xmlns:p14="http://schemas.microsoft.com/office/powerpoint/2010/main" val="222936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levels:</a:t>
            </a:r>
            <a:br>
              <a:rPr lang="en-US" dirty="0"/>
            </a:br>
            <a:r>
              <a:rPr lang="en-US" dirty="0"/>
              <a:t>Associate membership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853108"/>
            <a:ext cx="21159998" cy="583023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Associate membership is open to:</a:t>
            </a:r>
          </a:p>
          <a:p>
            <a:pPr lvl="1"/>
            <a:r>
              <a:rPr lang="en-US" dirty="0"/>
              <a:t>anyone with an interest in palliative care clinical research</a:t>
            </a:r>
          </a:p>
          <a:p>
            <a:pPr lvl="1"/>
            <a:r>
              <a:rPr lang="en-US" dirty="0"/>
              <a:t>a nominee who is a full or associate member is required to put forward the nomination. 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Palliative care clinical studies collaborative: membership</a:t>
            </a:r>
          </a:p>
        </p:txBody>
      </p:sp>
    </p:spTree>
    <p:extLst>
      <p:ext uri="{BB962C8B-B14F-4D97-AF65-F5344CB8AC3E}">
        <p14:creationId xmlns:p14="http://schemas.microsoft.com/office/powerpoint/2010/main" val="246647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levels:</a:t>
            </a:r>
            <a:br>
              <a:rPr lang="en-US" dirty="0"/>
            </a:br>
            <a:r>
              <a:rPr lang="en-US" dirty="0"/>
              <a:t>Invited expert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853108"/>
            <a:ext cx="21159998" cy="6756506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Invited experts are:</a:t>
            </a:r>
          </a:p>
          <a:p>
            <a:pPr lvl="1"/>
            <a:r>
              <a:rPr lang="en-US" dirty="0"/>
              <a:t>biostatisticians, trial methodology experts, health economists, clinical pharmacologists, ethicists, etc.</a:t>
            </a:r>
          </a:p>
          <a:p>
            <a:pPr lvl="1"/>
            <a:r>
              <a:rPr lang="en-US" dirty="0"/>
              <a:t>recognised as individuals with extensive knowledge based on research, experience, or occupation in a particular area of study. </a:t>
            </a:r>
          </a:p>
          <a:p>
            <a:pPr marL="0" lvl="1" indent="0">
              <a:buNone/>
            </a:pPr>
            <a:r>
              <a:rPr lang="en-US" dirty="0"/>
              <a:t>Invited experts:</a:t>
            </a:r>
          </a:p>
          <a:p>
            <a:pPr lvl="1"/>
            <a:r>
              <a:rPr lang="en-US" dirty="0"/>
              <a:t>may be called upon for advice on their respective subject </a:t>
            </a:r>
          </a:p>
          <a:p>
            <a:pPr lvl="1"/>
            <a:r>
              <a:rPr lang="en-US" dirty="0"/>
              <a:t>must be nominated by a full or associate member. 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Palliative care clinical studies collaborative: membership</a:t>
            </a:r>
          </a:p>
        </p:txBody>
      </p:sp>
    </p:spTree>
    <p:extLst>
      <p:ext uri="{BB962C8B-B14F-4D97-AF65-F5344CB8AC3E}">
        <p14:creationId xmlns:p14="http://schemas.microsoft.com/office/powerpoint/2010/main" val="9521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Confidentiality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853108"/>
            <a:ext cx="21159998" cy="6756506"/>
          </a:xfrm>
        </p:spPr>
        <p:txBody>
          <a:bodyPr/>
          <a:lstStyle/>
          <a:p>
            <a:pPr lvl="1"/>
            <a:r>
              <a:rPr lang="en-US" dirty="0"/>
              <a:t>All members must sign a confidentiality agreement</a:t>
            </a:r>
          </a:p>
          <a:p>
            <a:pPr lvl="2"/>
            <a:r>
              <a:rPr lang="en-US" dirty="0"/>
              <a:t>Allows freedom to share ideas between you and PaCCSC at events and through other communications 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Palliative care clinical studies collaborative: membership</a:t>
            </a:r>
          </a:p>
        </p:txBody>
      </p:sp>
    </p:spTree>
    <p:extLst>
      <p:ext uri="{BB962C8B-B14F-4D97-AF65-F5344CB8AC3E}">
        <p14:creationId xmlns:p14="http://schemas.microsoft.com/office/powerpoint/2010/main" val="130182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apply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853108"/>
            <a:ext cx="21159998" cy="7099406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Discuss your application with a current PaCCSC member who can nominate you:</a:t>
            </a:r>
          </a:p>
          <a:p>
            <a:pPr lvl="1"/>
            <a:r>
              <a:rPr lang="en-US" dirty="0"/>
              <a:t>You will also need another PaCCSC member to second the nomination.</a:t>
            </a:r>
          </a:p>
          <a:p>
            <a:pPr lvl="1"/>
            <a:r>
              <a:rPr lang="en-US" dirty="0"/>
              <a:t>If you are not currently in contact with any PaCCSC members, email </a:t>
            </a:r>
            <a:r>
              <a:rPr lang="en-US" dirty="0">
                <a:hlinkClick r:id="rId2"/>
              </a:rPr>
              <a:t>PaCCSC@uts.edu.au</a:t>
            </a:r>
            <a:r>
              <a:rPr lang="en-US" dirty="0"/>
              <a:t> and you will be put in touch with someone to discuss your application.</a:t>
            </a:r>
          </a:p>
          <a:p>
            <a:pPr marL="0" lvl="1" indent="0">
              <a:buNone/>
            </a:pPr>
            <a:r>
              <a:rPr lang="en-US" dirty="0"/>
              <a:t>Submit your online membership application:</a:t>
            </a:r>
          </a:p>
          <a:p>
            <a:pPr lvl="1"/>
            <a:r>
              <a:rPr lang="en-US" dirty="0"/>
              <a:t>Go to </a:t>
            </a:r>
            <a:r>
              <a:rPr lang="en-US" dirty="0">
                <a:hlinkClick r:id="rId3"/>
              </a:rPr>
              <a:t>www.uts.edu.au/paccsc</a:t>
            </a:r>
            <a:r>
              <a:rPr lang="en-US" dirty="0"/>
              <a:t> and click on ‘Membership’ </a:t>
            </a:r>
          </a:p>
          <a:p>
            <a:pPr lvl="1"/>
            <a:r>
              <a:rPr lang="en-US" dirty="0"/>
              <a:t>Read the information then click on ‘APPLY’ to access the application form. </a:t>
            </a:r>
          </a:p>
          <a:p>
            <a:pPr lvl="1"/>
            <a:r>
              <a:rPr lang="en-US" dirty="0"/>
              <a:t>Fill in the online form then click ‘Finish’. Your application will be assessed and you will be notified of the outcome via email within three to five business days. 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Palliative care clinical studies collaborative: membership</a:t>
            </a:r>
          </a:p>
        </p:txBody>
      </p:sp>
    </p:spTree>
    <p:extLst>
      <p:ext uri="{BB962C8B-B14F-4D97-AF65-F5344CB8AC3E}">
        <p14:creationId xmlns:p14="http://schemas.microsoft.com/office/powerpoint/2010/main" val="68781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Further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853108"/>
            <a:ext cx="21159998" cy="583023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Please see the PaCCSC website for further information about our work. We welcome your enquiries via email. </a:t>
            </a:r>
          </a:p>
          <a:p>
            <a:pPr lvl="1"/>
            <a:r>
              <a:rPr lang="en-US" dirty="0"/>
              <a:t>W: </a:t>
            </a:r>
            <a:r>
              <a:rPr lang="en-US" dirty="0">
                <a:hlinkClick r:id="rId2"/>
              </a:rPr>
              <a:t>www.uts.edu.au/PaCCSC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E: </a:t>
            </a:r>
            <a:r>
              <a:rPr lang="en-US" dirty="0">
                <a:hlinkClick r:id="rId3"/>
              </a:rPr>
              <a:t>PaCCSC@uts.edu.au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T: (02) 9514 4862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Palliative care clinical studies collaborative: membership</a:t>
            </a:r>
          </a:p>
        </p:txBody>
      </p:sp>
    </p:spTree>
    <p:extLst>
      <p:ext uri="{BB962C8B-B14F-4D97-AF65-F5344CB8AC3E}">
        <p14:creationId xmlns:p14="http://schemas.microsoft.com/office/powerpoint/2010/main" val="410995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2EEB"/>
      </a:accent1>
      <a:accent2>
        <a:srgbClr val="FB010A"/>
      </a:accent2>
      <a:accent3>
        <a:srgbClr val="323232"/>
      </a:accent3>
      <a:accent4>
        <a:srgbClr val="B2B2B2"/>
      </a:accent4>
      <a:accent5>
        <a:srgbClr val="F2F2F2"/>
      </a:accent5>
      <a:accent6>
        <a:srgbClr val="FF9600"/>
      </a:accent6>
      <a:hlink>
        <a:srgbClr val="09D369"/>
      </a:hlink>
      <a:folHlink>
        <a:srgbClr val="0F4BE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584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.AppleSystemUIFont</vt:lpstr>
      <vt:lpstr>Arial</vt:lpstr>
      <vt:lpstr>Office Theme</vt:lpstr>
      <vt:lpstr>Palliative Care Clinical Studies Collaborative (PaCCSC) Membership </vt:lpstr>
      <vt:lpstr>Overview </vt:lpstr>
      <vt:lpstr>Benefits  </vt:lpstr>
      <vt:lpstr>Membership levels: Full clinical researcher </vt:lpstr>
      <vt:lpstr>Membership levels: Associate membership</vt:lpstr>
      <vt:lpstr>Membership levels: Invited expert </vt:lpstr>
      <vt:lpstr>Confidentiality </vt:lpstr>
      <vt:lpstr>How to apply </vt:lpstr>
      <vt:lpstr>Further information </vt:lpstr>
      <vt:lpstr> 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Russell</dc:creator>
  <cp:lastModifiedBy>Linda James</cp:lastModifiedBy>
  <cp:revision>74</cp:revision>
  <cp:lastPrinted>2017-04-11T01:54:50Z</cp:lastPrinted>
  <dcterms:created xsi:type="dcterms:W3CDTF">2017-04-11T01:31:42Z</dcterms:created>
  <dcterms:modified xsi:type="dcterms:W3CDTF">2020-05-06T23:55:50Z</dcterms:modified>
</cp:coreProperties>
</file>