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s" id="{259BEB0A-9B18-694B-99AB-94F69A9B54AD}">
          <p14:sldIdLst>
            <p14:sldId id="305"/>
          </p14:sldIdLst>
        </p14:section>
        <p14:section name="Section Slides" id="{DA6DE986-54FF-4F47-91B8-2576063C652D}">
          <p14:sldIdLst/>
        </p14:section>
        <p14:section name="Layouts" id="{14B08E05-62FE-2547-A4CE-EF3F3E32D614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 Woo" initials="HW" lastIdx="1" clrIdx="0">
    <p:extLst>
      <p:ext uri="{19B8F6BF-5375-455C-9EA6-DF929625EA0E}">
        <p15:presenceInfo xmlns:p15="http://schemas.microsoft.com/office/powerpoint/2012/main" userId="S::helena.woo@uts.edu.au::84ffa4a4-9cb2-4822-a498-72962478cf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327"/>
  </p:normalViewPr>
  <p:slideViewPr>
    <p:cSldViewPr snapToGrid="0" snapToObjects="1">
      <p:cViewPr varScale="1">
        <p:scale>
          <a:sx n="77" d="100"/>
          <a:sy n="77" d="100"/>
        </p:scale>
        <p:origin x="72" y="274"/>
      </p:cViewPr>
      <p:guideLst/>
    </p:cSldViewPr>
  </p:slideViewPr>
  <p:outlineViewPr>
    <p:cViewPr>
      <p:scale>
        <a:sx n="33" d="100"/>
        <a:sy n="33" d="100"/>
      </p:scale>
      <p:origin x="0" y="-13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228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27BE0-8D26-2C46-B592-87513771FDE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64B19-607B-B942-B14B-DB932692D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4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iversity of Technology Sydney logo">
            <a:extLst>
              <a:ext uri="{FF2B5EF4-FFF2-40B4-BE49-F238E27FC236}">
                <a16:creationId xmlns:a16="http://schemas.microsoft.com/office/drawing/2014/main" id="{3B672847-BB2A-0E4A-9A78-EAF9D18912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86570" y="885371"/>
            <a:ext cx="811685" cy="8116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8520DE-9604-514D-9A44-1CC3729B9F82}"/>
              </a:ext>
            </a:extLst>
          </p:cNvPr>
          <p:cNvSpPr txBox="1"/>
          <p:nvPr userDrawn="1"/>
        </p:nvSpPr>
        <p:spPr>
          <a:xfrm>
            <a:off x="10018207" y="6420897"/>
            <a:ext cx="17484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ysClr val="windowText" lastClr="000000"/>
                </a:solidFill>
              </a:rPr>
              <a:t>UTS CRICOS 00099F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1202" y="2272421"/>
            <a:ext cx="5113662" cy="1186004"/>
          </a:xfrm>
        </p:spPr>
        <p:txBody>
          <a:bodyPr anchor="b"/>
          <a:lstStyle>
            <a:lvl1pPr>
              <a:defRPr sz="3400" b="1" spc="-3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 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821202" y="3745828"/>
            <a:ext cx="5113662" cy="132841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Ligenimus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321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478598" y="2182197"/>
            <a:ext cx="4213990" cy="3359257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Ro </a:t>
            </a:r>
            <a:r>
              <a:rPr lang="en-US" dirty="0" err="1"/>
              <a:t>consed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5101147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80FFF11-A66E-3743-A5B6-B27679EAC2F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947646" y="2182197"/>
            <a:ext cx="4213990" cy="3515695"/>
          </a:xfrm>
          <a:noFill/>
        </p:spPr>
        <p:txBody>
          <a:bodyPr tIns="0" bIns="468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ClrTx/>
              <a:buSzTx/>
              <a:buFont typeface="Arial" panose="020B0604020202020204" pitchFamily="34" charset="0"/>
              <a:buNone/>
              <a:tabLst/>
              <a:defRPr lang="en-AU" sz="1500" smtClean="0">
                <a:effectLst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Ro </a:t>
            </a:r>
            <a:r>
              <a:rPr lang="en-US" dirty="0" err="1"/>
              <a:t>consed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96D124-1F00-DC4C-9384-D7CA80EA6C5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916478" y="1137921"/>
            <a:ext cx="5101147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DAA4D9-B10C-394E-BD4D-E7A937FD11B3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F10839E-554F-464A-A59A-32D89C1FA8F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96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9475705F-056C-E84F-941D-51846364E08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08966" y="1846729"/>
            <a:ext cx="5463655" cy="3953434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478598" y="2182197"/>
            <a:ext cx="4213990" cy="3359257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7569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964F395-737F-A34A-B001-DB71FC768E10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675E82D-FE2F-6144-992D-9914301162E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10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60CC984-432B-BF4C-B9EB-9EF5F04BC7EE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F70BC81-7D69-D842-AE43-31B2610548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46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7"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895C320-85D8-7946-80F1-AF205B05EC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476397" y="1714500"/>
            <a:ext cx="4117985" cy="4105255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5728" y="2441842"/>
            <a:ext cx="5001987" cy="1201854"/>
          </a:xfrm>
        </p:spPr>
        <p:txBody>
          <a:bodyPr anchor="b">
            <a:noAutofit/>
          </a:bodyPr>
          <a:lstStyle>
            <a:lvl1pPr algn="l">
              <a:defRPr lang="en-AU" sz="2800" b="1" spc="-20" baseline="0" smtClean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Section heading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75728" y="3661984"/>
            <a:ext cx="5001987" cy="14836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180960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ver 7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895C320-85D8-7946-80F1-AF205B05EC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476397" y="1714500"/>
            <a:ext cx="4117985" cy="4105255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5728" y="2441842"/>
            <a:ext cx="5001987" cy="1201854"/>
          </a:xfrm>
        </p:spPr>
        <p:txBody>
          <a:bodyPr anchor="b">
            <a:noAutofit/>
          </a:bodyPr>
          <a:lstStyle>
            <a:lvl1pPr algn="l">
              <a:defRPr lang="en-AU" sz="2800" b="1" spc="-20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Section heading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75728" y="3661984"/>
            <a:ext cx="5001987" cy="14836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319590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8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8146" y="973433"/>
            <a:ext cx="5670619" cy="1220142"/>
          </a:xfrm>
        </p:spPr>
        <p:txBody>
          <a:bodyPr anchor="b">
            <a:noAutofit/>
          </a:bodyPr>
          <a:lstStyle>
            <a:lvl1pPr algn="l">
              <a:defRPr lang="en-AU" sz="2800" b="1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Ac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8146" y="2543833"/>
            <a:ext cx="5670619" cy="276539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I would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B2CA02-5619-624F-A973-2319DAB02C15}"/>
              </a:ext>
            </a:extLst>
          </p:cNvPr>
          <p:cNvSpPr/>
          <p:nvPr userDrawn="1"/>
        </p:nvSpPr>
        <p:spPr>
          <a:xfrm>
            <a:off x="6266046" y="5515276"/>
            <a:ext cx="365760" cy="13427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D2F0AF-EA09-B44A-BA29-1E0081E85CDB}"/>
              </a:ext>
            </a:extLst>
          </p:cNvPr>
          <p:cNvCxnSpPr>
            <a:cxnSpLocks/>
          </p:cNvCxnSpPr>
          <p:nvPr userDrawn="1"/>
        </p:nvCxnSpPr>
        <p:spPr>
          <a:xfrm>
            <a:off x="6035675" y="5518150"/>
            <a:ext cx="0" cy="13398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423A92-648F-B041-B3DE-B949C6337207}"/>
              </a:ext>
            </a:extLst>
          </p:cNvPr>
          <p:cNvCxnSpPr>
            <a:cxnSpLocks/>
          </p:cNvCxnSpPr>
          <p:nvPr userDrawn="1"/>
        </p:nvCxnSpPr>
        <p:spPr>
          <a:xfrm>
            <a:off x="6782172" y="5518150"/>
            <a:ext cx="0" cy="13398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60B39B04-92E5-BF44-A749-1972D25D3E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0670" y="634393"/>
            <a:ext cx="714116" cy="68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9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ver 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BAE0ADC-615D-6448-A454-8E3BFDFE3A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</a:blip>
          <a:srcRect t="8990" b="10407"/>
          <a:stretch/>
        </p:blipFill>
        <p:spPr>
          <a:xfrm>
            <a:off x="1874133" y="0"/>
            <a:ext cx="8508357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79262" y="2201937"/>
            <a:ext cx="5809126" cy="3417625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None/>
              <a:defRPr lang="en-AU" sz="2900" smtClean="0"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35994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10957594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B2B705-13D7-AC43-868B-A4C5496270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1293CD-FC17-CE45-B1E9-1960E28EADEF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</p:spTree>
    <p:extLst>
      <p:ext uri="{BB962C8B-B14F-4D97-AF65-F5344CB8AC3E}">
        <p14:creationId xmlns:p14="http://schemas.microsoft.com/office/powerpoint/2010/main" val="2969208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388298"/>
            <a:ext cx="10957594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550BE4-5C27-5940-87FC-1DEC387967E4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1FC0CA6-1FBF-9349-9DF4-9F48DD3957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640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4769769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err="1">
                <a:effectLst/>
                <a:latin typeface="Helvetica" pitchFamily="2" charset="0"/>
              </a:rPr>
              <a:t>Tiunt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959C1BB-5DB3-4545-BC15-9C1CC6D87E17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5544393" y="3847315"/>
            <a:ext cx="3945836" cy="1976435"/>
          </a:xfrm>
          <a:solidFill>
            <a:schemeClr val="tx2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F96B60-C3E6-1E43-A1EF-B695A728B08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490229" y="3842720"/>
            <a:ext cx="1991767" cy="1976435"/>
          </a:xfrm>
          <a:solidFill>
            <a:schemeClr val="accent1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424C1E3-128E-1F4F-A796-DB00C9C8B74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544393" y="1882718"/>
            <a:ext cx="1980337" cy="1976435"/>
          </a:xfrm>
          <a:solidFill>
            <a:schemeClr val="bg2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F9D2F31-417C-334D-B0FD-273964A68049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24730" y="1878123"/>
            <a:ext cx="3957267" cy="1976435"/>
          </a:xfrm>
          <a:solidFill>
            <a:schemeClr val="tx2">
              <a:lumMod val="10000"/>
              <a:lumOff val="90000"/>
            </a:schemeClr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EC50AA-43B7-584F-B069-8FDEDA786DA0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A3E4F2B-2FF6-D44E-B208-09325868A1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053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10335070" cy="7262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80FFF11-A66E-3743-A5B6-B27679EAC2F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6479" y="2507743"/>
            <a:ext cx="10756142" cy="3123623"/>
          </a:xfrm>
          <a:noFill/>
        </p:spPr>
        <p:txBody>
          <a:bodyPr tIns="90000" bIns="4680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r>
              <a:rPr lang="en-US" dirty="0"/>
              <a:t>Click to insert table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A5FF27-C1E7-D743-B889-9B2618AE9E0F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Cancer Symptom Trials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2D20701-AB77-0541-BAC0-795C1490CD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48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1063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E1AB-6A0A-AC44-83B9-9FAC961E3C28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1063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1FA37-3D95-DD4F-A79E-5508DFB6D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15" r:id="rId2"/>
    <p:sldLayoutId id="2147483726" r:id="rId3"/>
    <p:sldLayoutId id="2147483729" r:id="rId4"/>
    <p:sldLayoutId id="2147483720" r:id="rId5"/>
    <p:sldLayoutId id="2147483703" r:id="rId6"/>
    <p:sldLayoutId id="2147483727" r:id="rId7"/>
    <p:sldLayoutId id="2147483721" r:id="rId8"/>
    <p:sldLayoutId id="2147483723" r:id="rId9"/>
    <p:sldLayoutId id="2147483724" r:id="rId10"/>
    <p:sldLayoutId id="2147483722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uts.edu.au/cst/membershi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CD8DF0-EA43-B549-A494-A2D0F753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657" y="903253"/>
            <a:ext cx="6616945" cy="1186004"/>
          </a:xfrm>
        </p:spPr>
        <p:txBody>
          <a:bodyPr/>
          <a:lstStyle/>
          <a:p>
            <a:r>
              <a:rPr lang="en-US" dirty="0"/>
              <a:t>Cancer Symptom Trials (CST) Membership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B7851-5FA8-4BBD-93FE-4425CBEF00DC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1234406" y="2233307"/>
            <a:ext cx="8966037" cy="33592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AU" dirty="0"/>
              <a:t>Who can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consumer advocates and community members, health professionals, cancer researchers, health economists, biostatisticians, industry representatives, and other professionals interested in cancer research</a:t>
            </a:r>
          </a:p>
          <a:p>
            <a:pPr>
              <a:spcAft>
                <a:spcPts val="600"/>
              </a:spcAft>
            </a:pPr>
            <a:r>
              <a:rPr lang="en-AU" dirty="0"/>
              <a:t>Why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collaboration and research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news and events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committee membership</a:t>
            </a:r>
          </a:p>
          <a:p>
            <a:pPr>
              <a:spcAft>
                <a:spcPts val="600"/>
              </a:spcAft>
            </a:pPr>
            <a:r>
              <a:rPr lang="en-AU" dirty="0"/>
              <a:t>How to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Online at </a:t>
            </a:r>
            <a:r>
              <a:rPr lang="en-AU" dirty="0">
                <a:hlinkClick r:id="rId2"/>
              </a:rPr>
              <a:t>www.uts.edu.au/cst/membership</a:t>
            </a:r>
            <a:endParaRPr lang="en-A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530424-F5C1-41A7-B0F0-1F5F279C2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2090" y="4028111"/>
            <a:ext cx="1812931" cy="181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43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11">
      <a:dk1>
        <a:srgbClr val="000000"/>
      </a:dk1>
      <a:lt1>
        <a:srgbClr val="FFFFFF"/>
      </a:lt1>
      <a:dk2>
        <a:srgbClr val="323232"/>
      </a:dk2>
      <a:lt2>
        <a:srgbClr val="B2B2B2"/>
      </a:lt2>
      <a:accent1>
        <a:srgbClr val="0F4BEB"/>
      </a:accent1>
      <a:accent2>
        <a:srgbClr val="FF2305"/>
      </a:accent2>
      <a:accent3>
        <a:srgbClr val="000000"/>
      </a:accent3>
      <a:accent4>
        <a:srgbClr val="FAF528"/>
      </a:accent4>
      <a:accent5>
        <a:srgbClr val="09D369"/>
      </a:accent5>
      <a:accent6>
        <a:srgbClr val="FF9600"/>
      </a:accent6>
      <a:hlink>
        <a:srgbClr val="00B7E0"/>
      </a:hlink>
      <a:folHlink>
        <a:srgbClr val="00B7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T Powerpoint template_16x9_CST" id="{9FE910FB-3A46-654D-B34C-142A564DD153}" vid="{5599A4D6-6E6A-E645-9DB2-EA8B2D566B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template_16x9_CST</Template>
  <TotalTime>315</TotalTime>
  <Words>63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Cancer Symptom Trials (CST) Membership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James</dc:creator>
  <cp:lastModifiedBy>Linda James</cp:lastModifiedBy>
  <cp:revision>9</cp:revision>
  <dcterms:created xsi:type="dcterms:W3CDTF">2022-02-08T02:42:06Z</dcterms:created>
  <dcterms:modified xsi:type="dcterms:W3CDTF">2024-11-18T08:56:28Z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f0713-8a76-46fc-9033-3e1b6c45971d_Enabled">
    <vt:lpwstr>true</vt:lpwstr>
  </property>
  <property fmtid="{D5CDD505-2E9C-101B-9397-08002B2CF9AE}" pid="3" name="MSIP_Label_ba4f0713-8a76-46fc-9033-3e1b6c45971d_SetDate">
    <vt:lpwstr>2021-06-10T03:39:58Z</vt:lpwstr>
  </property>
  <property fmtid="{D5CDD505-2E9C-101B-9397-08002B2CF9AE}" pid="4" name="MSIP_Label_ba4f0713-8a76-46fc-9033-3e1b6c45971d_Method">
    <vt:lpwstr>Privileged</vt:lpwstr>
  </property>
  <property fmtid="{D5CDD505-2E9C-101B-9397-08002B2CF9AE}" pid="5" name="MSIP_Label_ba4f0713-8a76-46fc-9033-3e1b6c45971d_Name">
    <vt:lpwstr>UTS-Public</vt:lpwstr>
  </property>
  <property fmtid="{D5CDD505-2E9C-101B-9397-08002B2CF9AE}" pid="6" name="MSIP_Label_ba4f0713-8a76-46fc-9033-3e1b6c45971d_SiteId">
    <vt:lpwstr>e8911c26-cf9f-4a9c-878e-527807be8791</vt:lpwstr>
  </property>
  <property fmtid="{D5CDD505-2E9C-101B-9397-08002B2CF9AE}" pid="7" name="MSIP_Label_ba4f0713-8a76-46fc-9033-3e1b6c45971d_ActionId">
    <vt:lpwstr>6ab3b3b8-caa6-4a18-863c-f302df8f3726</vt:lpwstr>
  </property>
  <property fmtid="{D5CDD505-2E9C-101B-9397-08002B2CF9AE}" pid="8" name="MSIP_Label_ba4f0713-8a76-46fc-9033-3e1b6c45971d_ContentBits">
    <vt:lpwstr>0</vt:lpwstr>
  </property>
</Properties>
</file>