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86" r:id="rId5"/>
    <p:sldId id="257" r:id="rId6"/>
    <p:sldId id="288" r:id="rId7"/>
    <p:sldId id="375" r:id="rId8"/>
    <p:sldId id="376" r:id="rId9"/>
    <p:sldId id="377" r:id="rId10"/>
    <p:sldId id="378" r:id="rId11"/>
    <p:sldId id="351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9" r:id="rId20"/>
    <p:sldId id="386" r:id="rId21"/>
    <p:sldId id="387" r:id="rId22"/>
    <p:sldId id="390" r:id="rId23"/>
    <p:sldId id="388" r:id="rId24"/>
    <p:sldId id="352" r:id="rId25"/>
    <p:sldId id="391" r:id="rId26"/>
    <p:sldId id="354" r:id="rId27"/>
    <p:sldId id="300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259BEB0A-9B18-694B-99AB-94F69A9B54AD}">
          <p14:sldIdLst/>
        </p14:section>
        <p14:section name="Layouts" id="{14B08E05-62FE-2547-A4CE-EF3F3E32D614}">
          <p14:sldIdLst>
            <p14:sldId id="286"/>
            <p14:sldId id="257"/>
            <p14:sldId id="288"/>
            <p14:sldId id="375"/>
            <p14:sldId id="376"/>
            <p14:sldId id="377"/>
            <p14:sldId id="378"/>
            <p14:sldId id="351"/>
            <p14:sldId id="379"/>
            <p14:sldId id="380"/>
            <p14:sldId id="381"/>
            <p14:sldId id="382"/>
            <p14:sldId id="383"/>
            <p14:sldId id="384"/>
            <p14:sldId id="385"/>
            <p14:sldId id="389"/>
            <p14:sldId id="386"/>
            <p14:sldId id="387"/>
            <p14:sldId id="390"/>
            <p14:sldId id="388"/>
            <p14:sldId id="352"/>
            <p14:sldId id="391"/>
            <p14:sldId id="354"/>
            <p14:sldId id="300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BC85"/>
    <a:srgbClr val="86C43A"/>
    <a:srgbClr val="82C836"/>
    <a:srgbClr val="EA8B00"/>
    <a:srgbClr val="F29000"/>
    <a:srgbClr val="BAE296"/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74709" autoAdjust="0"/>
  </p:normalViewPr>
  <p:slideViewPr>
    <p:cSldViewPr snapToGrid="0" snapToObjects="1">
      <p:cViewPr varScale="1">
        <p:scale>
          <a:sx n="60" d="100"/>
          <a:sy n="60" d="100"/>
        </p:scale>
        <p:origin x="78" y="6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0FFAF-C6EF-4C04-A8B8-1E307C889B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462FBC0D-BBA3-47D6-A572-742BB9F4D596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/>
              </a:solidFill>
            </a:rPr>
            <a:t>What?</a:t>
          </a:r>
          <a:endParaRPr lang="en-AU" b="1" dirty="0">
            <a:solidFill>
              <a:schemeClr val="bg1"/>
            </a:solidFill>
          </a:endParaRPr>
        </a:p>
      </dgm:t>
    </dgm:pt>
    <dgm:pt modelId="{382E3404-411B-47B7-9D87-9469500CBCFE}" type="parTrans" cxnId="{447A7DA1-B0B3-4575-8F44-34176DAC1E1D}">
      <dgm:prSet/>
      <dgm:spPr/>
      <dgm:t>
        <a:bodyPr/>
        <a:lstStyle/>
        <a:p>
          <a:endParaRPr lang="en-AU"/>
        </a:p>
      </dgm:t>
    </dgm:pt>
    <dgm:pt modelId="{5253436D-08A6-4767-ADE5-12EB91AAB581}" type="sibTrans" cxnId="{447A7DA1-B0B3-4575-8F44-34176DAC1E1D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AU"/>
        </a:p>
      </dgm:t>
    </dgm:pt>
    <dgm:pt modelId="{93601D51-B121-49D8-BC48-3D01D5CB1724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AU" b="1" dirty="0" smtClean="0"/>
            <a:t>So What?</a:t>
          </a:r>
          <a:endParaRPr lang="en-AU" b="1" dirty="0"/>
        </a:p>
      </dgm:t>
    </dgm:pt>
    <dgm:pt modelId="{B16A73F6-5F0D-4367-A26E-5435AEBF2D18}" type="parTrans" cxnId="{432CCC76-64C4-41E9-BC7F-56954E94EA0A}">
      <dgm:prSet/>
      <dgm:spPr/>
      <dgm:t>
        <a:bodyPr/>
        <a:lstStyle/>
        <a:p>
          <a:endParaRPr lang="en-AU"/>
        </a:p>
      </dgm:t>
    </dgm:pt>
    <dgm:pt modelId="{C10D116F-AD8C-45CF-8D1B-BB83110D7037}" type="sibTrans" cxnId="{432CCC76-64C4-41E9-BC7F-56954E94EA0A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AU"/>
        </a:p>
      </dgm:t>
    </dgm:pt>
    <dgm:pt modelId="{598F345E-AD7B-4A21-9DF6-FC44DE6D4EF5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AU" b="1" dirty="0" smtClean="0"/>
            <a:t>Now What?</a:t>
          </a:r>
          <a:endParaRPr lang="en-AU" b="1" dirty="0"/>
        </a:p>
      </dgm:t>
    </dgm:pt>
    <dgm:pt modelId="{8114A528-26FC-4071-BCA5-157578907583}" type="parTrans" cxnId="{1C24987E-3418-41A4-8025-8507954314E7}">
      <dgm:prSet/>
      <dgm:spPr/>
      <dgm:t>
        <a:bodyPr/>
        <a:lstStyle/>
        <a:p>
          <a:endParaRPr lang="en-AU"/>
        </a:p>
      </dgm:t>
    </dgm:pt>
    <dgm:pt modelId="{9EF52BF4-C75E-49E9-9F00-2320E25A8B26}" type="sibTrans" cxnId="{1C24987E-3418-41A4-8025-8507954314E7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AU"/>
        </a:p>
      </dgm:t>
    </dgm:pt>
    <dgm:pt modelId="{D0B55735-AA94-404A-A77B-A829CE436904}" type="pres">
      <dgm:prSet presAssocID="{4F70FFAF-C6EF-4C04-A8B8-1E307C889B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74565E64-6337-4456-8042-FE382B725F97}" type="pres">
      <dgm:prSet presAssocID="{462FBC0D-BBA3-47D6-A572-742BB9F4D59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F3C6D3A-4E66-44C7-8DFD-6C2F35F985D4}" type="pres">
      <dgm:prSet presAssocID="{5253436D-08A6-4767-ADE5-12EB91AAB581}" presName="sibTrans" presStyleLbl="sibTrans2D1" presStyleIdx="0" presStyleCnt="3"/>
      <dgm:spPr/>
      <dgm:t>
        <a:bodyPr/>
        <a:lstStyle/>
        <a:p>
          <a:endParaRPr lang="en-AU"/>
        </a:p>
      </dgm:t>
    </dgm:pt>
    <dgm:pt modelId="{13948559-2682-4A63-A8C4-CDA8C2380E4C}" type="pres">
      <dgm:prSet presAssocID="{5253436D-08A6-4767-ADE5-12EB91AAB581}" presName="connectorText" presStyleLbl="sibTrans2D1" presStyleIdx="0" presStyleCnt="3"/>
      <dgm:spPr/>
      <dgm:t>
        <a:bodyPr/>
        <a:lstStyle/>
        <a:p>
          <a:endParaRPr lang="en-AU"/>
        </a:p>
      </dgm:t>
    </dgm:pt>
    <dgm:pt modelId="{C777731B-8096-49B0-9D2F-A0E3A0E2AE37}" type="pres">
      <dgm:prSet presAssocID="{93601D51-B121-49D8-BC48-3D01D5CB172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EA86BAC-3376-4E4D-97D0-C529C0C91B4E}" type="pres">
      <dgm:prSet presAssocID="{C10D116F-AD8C-45CF-8D1B-BB83110D7037}" presName="sibTrans" presStyleLbl="sibTrans2D1" presStyleIdx="1" presStyleCnt="3"/>
      <dgm:spPr/>
      <dgm:t>
        <a:bodyPr/>
        <a:lstStyle/>
        <a:p>
          <a:endParaRPr lang="en-AU"/>
        </a:p>
      </dgm:t>
    </dgm:pt>
    <dgm:pt modelId="{AD1AAEFD-31C6-48B2-B610-7D66F23A86FE}" type="pres">
      <dgm:prSet presAssocID="{C10D116F-AD8C-45CF-8D1B-BB83110D7037}" presName="connectorText" presStyleLbl="sibTrans2D1" presStyleIdx="1" presStyleCnt="3"/>
      <dgm:spPr/>
      <dgm:t>
        <a:bodyPr/>
        <a:lstStyle/>
        <a:p>
          <a:endParaRPr lang="en-AU"/>
        </a:p>
      </dgm:t>
    </dgm:pt>
    <dgm:pt modelId="{7EFE1B78-3B2C-4BE3-BCBA-B81824866C01}" type="pres">
      <dgm:prSet presAssocID="{598F345E-AD7B-4A21-9DF6-FC44DE6D4EF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98E5606-4B77-4C5A-89D6-014269D139F1}" type="pres">
      <dgm:prSet presAssocID="{9EF52BF4-C75E-49E9-9F00-2320E25A8B26}" presName="sibTrans" presStyleLbl="sibTrans2D1" presStyleIdx="2" presStyleCnt="3"/>
      <dgm:spPr/>
      <dgm:t>
        <a:bodyPr/>
        <a:lstStyle/>
        <a:p>
          <a:endParaRPr lang="en-AU"/>
        </a:p>
      </dgm:t>
    </dgm:pt>
    <dgm:pt modelId="{EEE92313-776A-473C-8FFA-EA5A3E1E6CB2}" type="pres">
      <dgm:prSet presAssocID="{9EF52BF4-C75E-49E9-9F00-2320E25A8B26}" presName="connectorText" presStyleLbl="sibTrans2D1" presStyleIdx="2" presStyleCnt="3"/>
      <dgm:spPr/>
      <dgm:t>
        <a:bodyPr/>
        <a:lstStyle/>
        <a:p>
          <a:endParaRPr lang="en-AU"/>
        </a:p>
      </dgm:t>
    </dgm:pt>
  </dgm:ptLst>
  <dgm:cxnLst>
    <dgm:cxn modelId="{847F1FE3-4455-4E25-999B-ACD0DAE32924}" type="presOf" srcId="{C10D116F-AD8C-45CF-8D1B-BB83110D7037}" destId="{AD1AAEFD-31C6-48B2-B610-7D66F23A86FE}" srcOrd="1" destOrd="0" presId="urn:microsoft.com/office/officeart/2005/8/layout/cycle2"/>
    <dgm:cxn modelId="{432CCC76-64C4-41E9-BC7F-56954E94EA0A}" srcId="{4F70FFAF-C6EF-4C04-A8B8-1E307C889B24}" destId="{93601D51-B121-49D8-BC48-3D01D5CB1724}" srcOrd="1" destOrd="0" parTransId="{B16A73F6-5F0D-4367-A26E-5435AEBF2D18}" sibTransId="{C10D116F-AD8C-45CF-8D1B-BB83110D7037}"/>
    <dgm:cxn modelId="{447A7DA1-B0B3-4575-8F44-34176DAC1E1D}" srcId="{4F70FFAF-C6EF-4C04-A8B8-1E307C889B24}" destId="{462FBC0D-BBA3-47D6-A572-742BB9F4D596}" srcOrd="0" destOrd="0" parTransId="{382E3404-411B-47B7-9D87-9469500CBCFE}" sibTransId="{5253436D-08A6-4767-ADE5-12EB91AAB581}"/>
    <dgm:cxn modelId="{ADB429C2-C1CE-4E53-B116-93F6964D4E1F}" type="presOf" srcId="{93601D51-B121-49D8-BC48-3D01D5CB1724}" destId="{C777731B-8096-49B0-9D2F-A0E3A0E2AE37}" srcOrd="0" destOrd="0" presId="urn:microsoft.com/office/officeart/2005/8/layout/cycle2"/>
    <dgm:cxn modelId="{ED8D27E4-83F4-4299-A19A-BB20E5F9965C}" type="presOf" srcId="{9EF52BF4-C75E-49E9-9F00-2320E25A8B26}" destId="{F98E5606-4B77-4C5A-89D6-014269D139F1}" srcOrd="0" destOrd="0" presId="urn:microsoft.com/office/officeart/2005/8/layout/cycle2"/>
    <dgm:cxn modelId="{2812CCEE-5B0C-4DFF-B28E-B40041106635}" type="presOf" srcId="{5253436D-08A6-4767-ADE5-12EB91AAB581}" destId="{13948559-2682-4A63-A8C4-CDA8C2380E4C}" srcOrd="1" destOrd="0" presId="urn:microsoft.com/office/officeart/2005/8/layout/cycle2"/>
    <dgm:cxn modelId="{0F1FFE38-DCF9-413A-BF10-CE4677B3A0F0}" type="presOf" srcId="{598F345E-AD7B-4A21-9DF6-FC44DE6D4EF5}" destId="{7EFE1B78-3B2C-4BE3-BCBA-B81824866C01}" srcOrd="0" destOrd="0" presId="urn:microsoft.com/office/officeart/2005/8/layout/cycle2"/>
    <dgm:cxn modelId="{406FED0B-3D5C-4F92-B40D-E219C27C4657}" type="presOf" srcId="{462FBC0D-BBA3-47D6-A572-742BB9F4D596}" destId="{74565E64-6337-4456-8042-FE382B725F97}" srcOrd="0" destOrd="0" presId="urn:microsoft.com/office/officeart/2005/8/layout/cycle2"/>
    <dgm:cxn modelId="{1C24987E-3418-41A4-8025-8507954314E7}" srcId="{4F70FFAF-C6EF-4C04-A8B8-1E307C889B24}" destId="{598F345E-AD7B-4A21-9DF6-FC44DE6D4EF5}" srcOrd="2" destOrd="0" parTransId="{8114A528-26FC-4071-BCA5-157578907583}" sibTransId="{9EF52BF4-C75E-49E9-9F00-2320E25A8B26}"/>
    <dgm:cxn modelId="{9B2190AD-06A6-4ADF-938D-5BE20B820898}" type="presOf" srcId="{4F70FFAF-C6EF-4C04-A8B8-1E307C889B24}" destId="{D0B55735-AA94-404A-A77B-A829CE436904}" srcOrd="0" destOrd="0" presId="urn:microsoft.com/office/officeart/2005/8/layout/cycle2"/>
    <dgm:cxn modelId="{F92BDDA8-F765-49C4-96D7-87D1EC423FE4}" type="presOf" srcId="{5253436D-08A6-4767-ADE5-12EB91AAB581}" destId="{4F3C6D3A-4E66-44C7-8DFD-6C2F35F985D4}" srcOrd="0" destOrd="0" presId="urn:microsoft.com/office/officeart/2005/8/layout/cycle2"/>
    <dgm:cxn modelId="{3CB426F7-9394-40A9-B861-5131DDADAD82}" type="presOf" srcId="{9EF52BF4-C75E-49E9-9F00-2320E25A8B26}" destId="{EEE92313-776A-473C-8FFA-EA5A3E1E6CB2}" srcOrd="1" destOrd="0" presId="urn:microsoft.com/office/officeart/2005/8/layout/cycle2"/>
    <dgm:cxn modelId="{44A155DD-322C-4752-99D7-DDE53A6A3A86}" type="presOf" srcId="{C10D116F-AD8C-45CF-8D1B-BB83110D7037}" destId="{7EA86BAC-3376-4E4D-97D0-C529C0C91B4E}" srcOrd="0" destOrd="0" presId="urn:microsoft.com/office/officeart/2005/8/layout/cycle2"/>
    <dgm:cxn modelId="{A70C8D6A-2FE4-40D8-8C77-94DC496031B8}" type="presParOf" srcId="{D0B55735-AA94-404A-A77B-A829CE436904}" destId="{74565E64-6337-4456-8042-FE382B725F97}" srcOrd="0" destOrd="0" presId="urn:microsoft.com/office/officeart/2005/8/layout/cycle2"/>
    <dgm:cxn modelId="{59E29A1C-1389-461E-8DBA-F8F6D2FEA06B}" type="presParOf" srcId="{D0B55735-AA94-404A-A77B-A829CE436904}" destId="{4F3C6D3A-4E66-44C7-8DFD-6C2F35F985D4}" srcOrd="1" destOrd="0" presId="urn:microsoft.com/office/officeart/2005/8/layout/cycle2"/>
    <dgm:cxn modelId="{81F6A8D1-1CF3-428A-83AD-E681F6D82B29}" type="presParOf" srcId="{4F3C6D3A-4E66-44C7-8DFD-6C2F35F985D4}" destId="{13948559-2682-4A63-A8C4-CDA8C2380E4C}" srcOrd="0" destOrd="0" presId="urn:microsoft.com/office/officeart/2005/8/layout/cycle2"/>
    <dgm:cxn modelId="{3E54E88D-3D4E-4758-8106-00505DB614A5}" type="presParOf" srcId="{D0B55735-AA94-404A-A77B-A829CE436904}" destId="{C777731B-8096-49B0-9D2F-A0E3A0E2AE37}" srcOrd="2" destOrd="0" presId="urn:microsoft.com/office/officeart/2005/8/layout/cycle2"/>
    <dgm:cxn modelId="{D11AD551-FBB3-43CE-96E8-E61920494ED8}" type="presParOf" srcId="{D0B55735-AA94-404A-A77B-A829CE436904}" destId="{7EA86BAC-3376-4E4D-97D0-C529C0C91B4E}" srcOrd="3" destOrd="0" presId="urn:microsoft.com/office/officeart/2005/8/layout/cycle2"/>
    <dgm:cxn modelId="{CD189108-667C-45C9-B7E4-14C4358370E3}" type="presParOf" srcId="{7EA86BAC-3376-4E4D-97D0-C529C0C91B4E}" destId="{AD1AAEFD-31C6-48B2-B610-7D66F23A86FE}" srcOrd="0" destOrd="0" presId="urn:microsoft.com/office/officeart/2005/8/layout/cycle2"/>
    <dgm:cxn modelId="{EEA23572-C235-4100-8B49-BE6673758B76}" type="presParOf" srcId="{D0B55735-AA94-404A-A77B-A829CE436904}" destId="{7EFE1B78-3B2C-4BE3-BCBA-B81824866C01}" srcOrd="4" destOrd="0" presId="urn:microsoft.com/office/officeart/2005/8/layout/cycle2"/>
    <dgm:cxn modelId="{6FFEFA71-B41F-403E-B689-F8AA1F50D6B2}" type="presParOf" srcId="{D0B55735-AA94-404A-A77B-A829CE436904}" destId="{F98E5606-4B77-4C5A-89D6-014269D139F1}" srcOrd="5" destOrd="0" presId="urn:microsoft.com/office/officeart/2005/8/layout/cycle2"/>
    <dgm:cxn modelId="{D3D83884-2968-46D2-B14C-86DDAAB7ACCC}" type="presParOf" srcId="{F98E5606-4B77-4C5A-89D6-014269D139F1}" destId="{EEE92313-776A-473C-8FFA-EA5A3E1E6CB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65E64-6337-4456-8042-FE382B725F97}">
      <dsp:nvSpPr>
        <dsp:cNvPr id="0" name=""/>
        <dsp:cNvSpPr/>
      </dsp:nvSpPr>
      <dsp:spPr>
        <a:xfrm>
          <a:off x="2577155" y="693"/>
          <a:ext cx="1543676" cy="154367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600" b="1" kern="1200" dirty="0" smtClean="0">
              <a:solidFill>
                <a:schemeClr val="bg1"/>
              </a:solidFill>
            </a:rPr>
            <a:t>What?</a:t>
          </a:r>
          <a:endParaRPr lang="en-AU" sz="2600" b="1" kern="1200" dirty="0">
            <a:solidFill>
              <a:schemeClr val="bg1"/>
            </a:solidFill>
          </a:endParaRPr>
        </a:p>
      </dsp:txBody>
      <dsp:txXfrm>
        <a:off x="2803221" y="226759"/>
        <a:ext cx="1091544" cy="1091544"/>
      </dsp:txXfrm>
    </dsp:sp>
    <dsp:sp modelId="{4F3C6D3A-4E66-44C7-8DFD-6C2F35F985D4}">
      <dsp:nvSpPr>
        <dsp:cNvPr id="0" name=""/>
        <dsp:cNvSpPr/>
      </dsp:nvSpPr>
      <dsp:spPr>
        <a:xfrm rot="3600000">
          <a:off x="3717457" y="1506323"/>
          <a:ext cx="411176" cy="52099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100" kern="1200"/>
        </a:p>
      </dsp:txBody>
      <dsp:txXfrm>
        <a:off x="3748295" y="1557108"/>
        <a:ext cx="287823" cy="312594"/>
      </dsp:txXfrm>
    </dsp:sp>
    <dsp:sp modelId="{C777731B-8096-49B0-9D2F-A0E3A0E2AE37}">
      <dsp:nvSpPr>
        <dsp:cNvPr id="0" name=""/>
        <dsp:cNvSpPr/>
      </dsp:nvSpPr>
      <dsp:spPr>
        <a:xfrm>
          <a:off x="3736895" y="2009423"/>
          <a:ext cx="1543676" cy="1543676"/>
        </a:xfrm>
        <a:prstGeom prst="ellipse">
          <a:avLst/>
        </a:prstGeom>
        <a:solidFill>
          <a:srgbClr val="92D050"/>
        </a:solidFill>
        <a:ln w="635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600" b="1" kern="1200" dirty="0" smtClean="0"/>
            <a:t>So What?</a:t>
          </a:r>
          <a:endParaRPr lang="en-AU" sz="2600" b="1" kern="1200" dirty="0"/>
        </a:p>
      </dsp:txBody>
      <dsp:txXfrm>
        <a:off x="3962961" y="2235489"/>
        <a:ext cx="1091544" cy="1091544"/>
      </dsp:txXfrm>
    </dsp:sp>
    <dsp:sp modelId="{7EA86BAC-3376-4E4D-97D0-C529C0C91B4E}">
      <dsp:nvSpPr>
        <dsp:cNvPr id="0" name=""/>
        <dsp:cNvSpPr/>
      </dsp:nvSpPr>
      <dsp:spPr>
        <a:xfrm rot="10800000">
          <a:off x="3155042" y="2520766"/>
          <a:ext cx="411176" cy="52099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100" kern="1200"/>
        </a:p>
      </dsp:txBody>
      <dsp:txXfrm rot="10800000">
        <a:off x="3278395" y="2624964"/>
        <a:ext cx="287823" cy="312594"/>
      </dsp:txXfrm>
    </dsp:sp>
    <dsp:sp modelId="{7EFE1B78-3B2C-4BE3-BCBA-B81824866C01}">
      <dsp:nvSpPr>
        <dsp:cNvPr id="0" name=""/>
        <dsp:cNvSpPr/>
      </dsp:nvSpPr>
      <dsp:spPr>
        <a:xfrm>
          <a:off x="1417414" y="2009423"/>
          <a:ext cx="1543676" cy="1543676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600" b="1" kern="1200" dirty="0" smtClean="0"/>
            <a:t>Now What?</a:t>
          </a:r>
          <a:endParaRPr lang="en-AU" sz="2600" b="1" kern="1200" dirty="0"/>
        </a:p>
      </dsp:txBody>
      <dsp:txXfrm>
        <a:off x="1643480" y="2235489"/>
        <a:ext cx="1091544" cy="1091544"/>
      </dsp:txXfrm>
    </dsp:sp>
    <dsp:sp modelId="{F98E5606-4B77-4C5A-89D6-014269D139F1}">
      <dsp:nvSpPr>
        <dsp:cNvPr id="0" name=""/>
        <dsp:cNvSpPr/>
      </dsp:nvSpPr>
      <dsp:spPr>
        <a:xfrm rot="18000000">
          <a:off x="2557716" y="1526479"/>
          <a:ext cx="411176" cy="52099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100" kern="1200"/>
        </a:p>
      </dsp:txBody>
      <dsp:txXfrm>
        <a:off x="2588554" y="1684090"/>
        <a:ext cx="287823" cy="312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7BE0-8D26-2C46-B592-87513771FDE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64B19-607B-B942-B14B-DB932692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1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You base your reflective writing on a reflective thinking process. And the reflective process starts with yourself.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Reflection involves taking a pause to examine your own thoughts, beliefs, values, attitudes and assumptions, which form the foundation of your understanding.  Revisit your prior experiences and knowledge, and consider </a:t>
            </a: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how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you think and </a:t>
            </a: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why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you think the way you do.  There is no absolute right or wrong way of reflective thinking but the key questions in reflective thinking are often </a:t>
            </a: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how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and </a:t>
            </a: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why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itchFamily="-109" charset="-128"/>
              <a:cs typeface="Arial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3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69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29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9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60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82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95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61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96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4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0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0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9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44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47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7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8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A very different writing genre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Not based on given content but on your feelings and experiences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Becoming more common across all UTS faculties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An important part of PD and life long learning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Has no ‘right’ answer; marks are usually based on your honesty and depth of self-analysis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Identifies what changes and improvements you will make to your practices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Identifies your strengths and weaker areas so that you know what: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A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to keep doing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A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to stop doing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A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to start doing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Generally, a reflective piece of writing requires you to map the progress and changes in your thinking about a subject or a topic, or about the learning journey in which you have engaged.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To reflect (verb) = to think deeply about / to carefully consider.</a:t>
            </a: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 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Writing a reflective piece of writing may include some of the following: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You may be asked to make regular entries in a journal (over a period of time), which will then have to be submitted and assessed.  You may also be asked to use your reflections built up over a period of time as the basis of an essay or a report.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If the journal is to be assessed, it should be well structured and clearly expressed for the benefit of your audience, even though it may have elements of personal writing.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If the journal is for yourself and is to be used as the basis of an essay or a report, make sure that your writing will make sense to you when you refer to it to compose your essay or report.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45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Lecturers ask you to write 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reflectively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for a range of reasons: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itchFamily="-109" charset="-128"/>
              <a:cs typeface="Arial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To examine your learning processes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, including not only 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what 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you have learnt, but 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how 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you learnt it.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To make connections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: between what you already know and what you are learning; between theory and practice; between course material and personal experiences.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To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</a:t>
            </a: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think carefully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about 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what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you are doing, 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how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you are doing it, and 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why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you are doing it.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To clarify your understanding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– identifying the questions you have, and what you have yet to learn.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To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</a:t>
            </a: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learn from mistakes and lessons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: avoid repeating mistakes and identify successful principles and strategies to use again.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To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 </a:t>
            </a: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become an active learner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: engage in the learning process by asking questions, raising doubts, and thinking critically about one's own ideas.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To encourage you to become a reflective practitioner in your future field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Arial"/>
              </a:rPr>
              <a:t>. This is the key to life-long learning, growth and meaningful change.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45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5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48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As it concerns your thoughts, reflective writing is mostly </a:t>
            </a: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subjective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. Therefore, in addition to being </a:t>
            </a: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reflective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 and </a:t>
            </a: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logical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, you can be </a:t>
            </a: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personal, hypothetical, critical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 and </a:t>
            </a: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creative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. You can comment based on your experience, rather than limiting yourself to academic evidence.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Reflective writing is an activity that includes </a:t>
            </a: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description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 (what, when, who) and </a:t>
            </a: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analysis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 (how, why, what if). It is an explorative tool often resulting in more questions than answers.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A reflective task may allow you to use different modes of writing and language: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descriptive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 (outlining what something is or how something was done)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explanatory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 (explaining why or how it is like that)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expressive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 (I think, I feel, I believe)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Use full sentences and complete paragraphs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You can usually use personal pronouns like 'I', 'my' or 'we'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Keep colloquial language to a minimum (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eg</a:t>
            </a: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, kid, bloke, stuff)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9CB7F-C500-664A-85BC-40E980796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41"/>
          <a:stretch/>
        </p:blipFill>
        <p:spPr>
          <a:xfrm>
            <a:off x="6367137" y="-1"/>
            <a:ext cx="5824863" cy="6759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D4A17-CCAE-BD4B-887F-A1DBBA9FD3FB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EFA2-B1FD-1E43-9276-0F55A5EC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89"/>
          <a:stretch/>
        </p:blipFill>
        <p:spPr>
          <a:xfrm>
            <a:off x="6301946" y="0"/>
            <a:ext cx="5890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88856-F89C-EF4E-B6A8-ABF16041A3D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61142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56B1C-BE9C-3E40-80C8-A011A3C8E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588" y="1933263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464588" y="3153403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2A80C-D730-564E-BB04-3FCA28CD2AE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361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4A8C5-B98A-DD4E-960D-F3D3761EC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71" y="2329189"/>
            <a:ext cx="595718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90971" y="3549329"/>
            <a:ext cx="595718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31573-003B-1248-BFDD-83146ACD9FF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27814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481E-4CF5-CA4B-AB81-3F8A7DE98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35061" y="2276354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35061" y="3496496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7CAC-88DC-A347-B609-48E8C503287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58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576C-E09E-DA46-9E41-2C17B83D5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EBCE9-73DA-4849-863C-4D208F8DA70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24466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528CDE-FE80-924C-8060-9D82A8CC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41DFA51C-E3F7-3042-8CC9-2BA7335B534A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855546"/>
            <a:ext cx="7574314" cy="1218351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20756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798C6-69F7-6245-B3D0-596916941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C20BC-6376-9040-AE58-12124121080C}"/>
              </a:ext>
            </a:extLst>
          </p:cNvPr>
          <p:cNvSpPr txBox="1"/>
          <p:nvPr userDrawn="1"/>
        </p:nvSpPr>
        <p:spPr>
          <a:xfrm>
            <a:off x="10018207" y="6326629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141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2085901"/>
            <a:ext cx="6144768" cy="785315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"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3232" y="3140968"/>
            <a:ext cx="6144768" cy="785315"/>
          </a:xfrm>
          <a:solidFill>
            <a:schemeClr val="tx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4302256"/>
            <a:ext cx="6144768" cy="785315"/>
          </a:xfrm>
          <a:solidFill>
            <a:schemeClr val="bg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F4630B-2B4C-AF4F-A238-DBAC88C781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11625" y="2085901"/>
            <a:ext cx="4358326" cy="3010813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quote/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671E6C5-A11E-534F-A92A-A05330550BF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A3F370-5644-0545-A5D8-95E03C5C7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97476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780160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1636776"/>
            <a:ext cx="3566160" cy="2049399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79392" y="3679334"/>
            <a:ext cx="3582073" cy="2063100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3683000"/>
            <a:ext cx="3566160" cy="2059433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D50968-2440-3B43-AD3A-9DED17BFF3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79392" y="1637322"/>
            <a:ext cx="3582073" cy="2042011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A815EB8-459D-6447-995E-71AD9F1743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861465" y="1636776"/>
            <a:ext cx="3590623" cy="2048257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3DEDB3-CB8D-134C-A2A4-DD1A97442C5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861465" y="3685033"/>
            <a:ext cx="3590623" cy="2057400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4459DFE8-3502-704B-8EEE-DEF0B479392D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CA7B30-F0C0-B444-8FAD-E07917DCA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A7DB94B-D2C7-2343-B66C-A785C19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2580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7541"/>
            <a:ext cx="7574314" cy="797523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8603" y="4045965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E5639F-BC0B-4F4B-B21B-6615FC21FDC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44208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DE4CFE-5015-1F4E-AE20-6BBC2948AD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66400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A3B6E67-1E67-5A41-A48D-70542D4DCD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87051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C739BE0-C2A7-7048-A7CC-6EA32385D3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10795" y="4045964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89AA33-BE6F-184B-A8BB-024EA6EE482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31446" y="4045963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37A4A0F8-DC45-C145-BED2-E020BF44796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B4B78-462E-CA47-8C74-FCB5A12E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2E0E12-4DA0-D54B-85B4-ACFFEAD8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565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10326658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2037935"/>
            <a:ext cx="10957594" cy="4081404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A774342-138D-214F-B8E9-2E36E1B2BF69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41CA3-E603-F740-905B-12EF2357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767ADF-03F7-5546-BD4C-A8933766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9208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59C330-434D-E849-BBE8-5105B5C59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8491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EDAEB-3873-A64C-85D5-7E8C880A4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54EBF-1938-C84A-803A-757B76169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520DE-9604-514D-9A44-1CC3729B9F8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6743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88E77-BEE2-DA40-B2E6-05EFC6AAE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3680" y="899160"/>
            <a:ext cx="4706112" cy="470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DC96F-C448-614E-8174-1B06105B4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6150" y="3323714"/>
            <a:ext cx="3142674" cy="267475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6168" y="3730752"/>
            <a:ext cx="2596896" cy="192938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9D9A90A-FF31-AE4E-9330-E3C22A2AD184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80189-2331-1C4E-BA26-E680ECE427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C599299-D890-1844-BA86-F332213E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2353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lang="en-AU" sz="20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4B0225-642E-1945-A72C-FDE0EA1156AB}"/>
              </a:ext>
            </a:extLst>
          </p:cNvPr>
          <p:cNvSpPr/>
          <p:nvPr userDrawn="1"/>
        </p:nvSpPr>
        <p:spPr>
          <a:xfrm>
            <a:off x="6745065" y="902525"/>
            <a:ext cx="4544568" cy="454456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40F22F-9302-9242-AE23-805D6B33CACA}"/>
              </a:ext>
            </a:extLst>
          </p:cNvPr>
          <p:cNvSpPr/>
          <p:nvPr userDrawn="1"/>
        </p:nvSpPr>
        <p:spPr>
          <a:xfrm>
            <a:off x="6745065" y="1412776"/>
            <a:ext cx="4544568" cy="454456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5566" y="1413164"/>
            <a:ext cx="4545992" cy="36100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0DD5607-CC42-0F4C-82B1-A03EEA5D025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3A423-2EB0-2E4E-9089-32AC046E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40F2D6F-D9AD-3E4A-B7F5-5C7FA6FD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01850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7272562" cy="735509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591056"/>
            <a:ext cx="3441226" cy="45171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7939EE-90DA-F744-AA9C-873317A84C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91787" y="1591056"/>
            <a:ext cx="3699485" cy="4517136"/>
          </a:xfrm>
          <a:noFill/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AU" sz="1500" smtClean="0">
                <a:effectLst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C36813-81EB-FF44-80A5-9DB5E58FE5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10727" y="886968"/>
            <a:ext cx="3355849" cy="5047487"/>
          </a:xfrm>
        </p:spPr>
        <p:txBody>
          <a:bodyPr/>
          <a:lstStyle>
            <a:lvl1pPr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2C11886D-89B2-504E-B4A9-DA5CC32B966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28C8C-815F-0F4E-A7EF-48E988A83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7EACF17-2650-D543-9001-515AC367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467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050-3323-1242-B34C-E3F02BDAF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4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452" y="2470591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90452" y="3690731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A474E-6B4A-A34F-8B82-43E388568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74A7-5BDD-6A4F-B249-910440AD9E9A}"/>
              </a:ext>
            </a:extLst>
          </p:cNvPr>
          <p:cNvSpPr txBox="1"/>
          <p:nvPr userDrawn="1"/>
        </p:nvSpPr>
        <p:spPr>
          <a:xfrm>
            <a:off x="619685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9912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7672F-B535-3A4B-B6AA-0248282C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142"/>
          <a:stretch/>
        </p:blipFill>
        <p:spPr>
          <a:xfrm>
            <a:off x="5869458" y="0"/>
            <a:ext cx="63225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1FD67-3299-CA49-B972-E63A734FFB5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9937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9B732-97F5-8142-946C-460DAD57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B5CED-F544-F742-9789-3164A6A500D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58885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08152-A3CE-E74C-8704-ED0CA74E8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100E-027F-E643-8E48-32B4F0C8F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8459" y="2122361"/>
            <a:ext cx="5592436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98459" y="3360789"/>
            <a:ext cx="5592436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7304E-0E27-AF47-BD7A-0A8B3B31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2849" y="707332"/>
            <a:ext cx="748146" cy="70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341A3-F22A-8F43-98A2-33A1DF177A0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1142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1BC1-E025-444C-8AF7-7073AD63E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7675C-6DEA-C64E-B08C-308DFE305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913"/>
          <a:stretch/>
        </p:blipFill>
        <p:spPr>
          <a:xfrm>
            <a:off x="5231876" y="0"/>
            <a:ext cx="696012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ACA62-DF63-8843-8E8F-B9AB1BB33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" t="16357" r="64276" b="14639"/>
          <a:stretch/>
        </p:blipFill>
        <p:spPr>
          <a:xfrm>
            <a:off x="0" y="1121790"/>
            <a:ext cx="4355184" cy="473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81518" y="2498992"/>
            <a:ext cx="5001987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518" y="3719134"/>
            <a:ext cx="5001987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E1CD8-BE7B-7148-B92F-9AD3A34842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29" y="3073460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9BCF3-1CEC-C54E-9F13-52C0CB0B91B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58083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EBFDD8-EC75-B848-849F-4A4FDCBEA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E9B96-EBE3-814D-974D-1590FC711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031" y="1819374"/>
            <a:ext cx="5775315" cy="3714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239D5-010D-1E4E-80AB-B1E4BBE78A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800" y="709435"/>
            <a:ext cx="1828800" cy="43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234101" cy="1220142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234101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A8120-416B-C447-8D5E-C8576FEACE1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7365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95B59D-032C-CD4A-B177-5223D666C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7429" y="2495810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7429" y="3715952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FE1C7-3397-A040-96F0-BC5CC70D1A6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8773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8E1AB-6A0A-AC44-83B9-9FAC961E3C2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FA37-3D95-DD4F-A79E-5508DFB6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6" r:id="rId3"/>
    <p:sldLayoutId id="2147483707" r:id="rId4"/>
    <p:sldLayoutId id="2147483708" r:id="rId5"/>
    <p:sldLayoutId id="2147483685" r:id="rId6"/>
    <p:sldLayoutId id="2147483687" r:id="rId7"/>
    <p:sldLayoutId id="214748368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693" r:id="rId15"/>
    <p:sldLayoutId id="2147483699" r:id="rId16"/>
    <p:sldLayoutId id="2147483700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s.edu.au/currentstudents/support/helps/self-help-resources/academic-writing/reflective-writ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hyperlink" Target="http://www.uts.edu.au/current-students/support/helps/self-help-resources/academic-writing/reflective-writin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oI67VeE3d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D4B3-CE38-1B49-B79C-2B7465F13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854" y="2452852"/>
            <a:ext cx="7574314" cy="1201854"/>
          </a:xfrm>
        </p:spPr>
        <p:txBody>
          <a:bodyPr/>
          <a:lstStyle/>
          <a:p>
            <a:r>
              <a:rPr lang="en-US" sz="6000" dirty="0" smtClean="0"/>
              <a:t>UTS HELPS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B84C9-853A-184A-A987-D8327FBD1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853" y="4170049"/>
            <a:ext cx="9141789" cy="1848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5400" b="1" dirty="0" smtClean="0"/>
              <a:t>How to Write a </a:t>
            </a:r>
          </a:p>
          <a:p>
            <a:pPr>
              <a:lnSpc>
                <a:spcPct val="100000"/>
              </a:lnSpc>
            </a:pPr>
            <a:r>
              <a:rPr lang="en-AU" sz="5400" b="1" dirty="0" smtClean="0"/>
              <a:t>Reflective Paper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18016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87" y="973852"/>
            <a:ext cx="10816391" cy="914012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Style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026695" y="1934417"/>
            <a:ext cx="10716126" cy="35359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Subjective, reflective, logical, personal, hypothetical, critical and creative </a:t>
            </a:r>
          </a:p>
          <a:p>
            <a:pPr>
              <a:lnSpc>
                <a:spcPct val="150000"/>
              </a:lnSpc>
            </a:pPr>
            <a:r>
              <a:rPr lang="en-A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Includes some description, explanation, analysis and self-expression </a:t>
            </a:r>
          </a:p>
          <a:p>
            <a:pPr>
              <a:lnSpc>
                <a:spcPct val="150000"/>
              </a:lnSpc>
            </a:pPr>
            <a:r>
              <a:rPr lang="en-A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use personal pronouns </a:t>
            </a:r>
          </a:p>
          <a:p>
            <a:pPr>
              <a:lnSpc>
                <a:spcPct val="150000"/>
              </a:lnSpc>
            </a:pPr>
            <a:r>
              <a:rPr lang="en-A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Minimally colloquial language 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39326" y="628217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https://</a:t>
            </a:r>
            <a:r>
              <a:rPr lang="en-AU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student.unsw.edu.au/how-do-i-write-reflectively</a:t>
            </a:r>
            <a:endParaRPr lang="en-AU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0" y="808446"/>
            <a:ext cx="10816391" cy="914012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I start my reflective writing?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313446" y="1613399"/>
            <a:ext cx="9595186" cy="4225927"/>
          </a:xfrm>
        </p:spPr>
        <p:txBody>
          <a:bodyPr/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AU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Some guiding questions for reflective thinking are: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AU" sz="2000" dirty="0">
              <a:solidFill>
                <a:prstClr val="black"/>
              </a:solidFill>
              <a:latin typeface="Calibri" panose="020F0502020204030204" pitchFamily="34" charset="0"/>
              <a:ea typeface="ＭＳ Ｐゴシック" pitchFamily="-109" charset="-128"/>
              <a:cs typeface="Calibri" panose="020F0502020204030204" pitchFamily="34" charset="0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happened during that event or experience?  And </a:t>
            </a:r>
            <a:r>
              <a:rPr lang="en-AU" sz="20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why</a:t>
            </a: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did it happen? 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was my role in the event? And </a:t>
            </a:r>
            <a:r>
              <a:rPr lang="en-AU" sz="20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why</a:t>
            </a: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did I adopt that particular role?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were my feelings during that experience?  And </a:t>
            </a:r>
            <a:r>
              <a:rPr lang="en-AU" sz="20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why</a:t>
            </a: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did I feel that way?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were my thoughts during that experience?  And </a:t>
            </a:r>
            <a:r>
              <a:rPr lang="en-AU" sz="20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why</a:t>
            </a: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did I think that way?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How</a:t>
            </a: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do I interpret what I experienced or observed? 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might this experience </a:t>
            </a:r>
            <a:r>
              <a:rPr lang="en-AU" sz="20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mean</a:t>
            </a: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in the context of my course?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other perspectives, theories or concepts could be applied to interpret the situation?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0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How</a:t>
            </a: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can I learn from this experience?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3946356" y="6278865"/>
            <a:ext cx="81493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http://www.deakin.edu.au/students/studying/study-support/academic-skills/reflective-writing</a:t>
            </a:r>
          </a:p>
        </p:txBody>
      </p:sp>
    </p:spTree>
    <p:extLst>
      <p:ext uri="{BB962C8B-B14F-4D97-AF65-F5344CB8AC3E}">
        <p14:creationId xmlns:p14="http://schemas.microsoft.com/office/powerpoint/2010/main" val="308938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0" y="771573"/>
            <a:ext cx="10816391" cy="914012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2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Model for Reflection</a:t>
            </a:r>
            <a:endParaRPr lang="en-AU" b="1" dirty="0">
              <a:solidFill>
                <a:srgbClr val="F29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423363"/>
              </p:ext>
            </p:extLst>
          </p:nvPr>
        </p:nvGraphicFramePr>
        <p:xfrm>
          <a:off x="2895191" y="1773349"/>
          <a:ext cx="6697987" cy="3553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28085" y="6215965"/>
            <a:ext cx="60639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Adapted from: Rolfe, G., Freshwater, D., &amp; Jasper, M. 2001, </a:t>
            </a:r>
            <a:r>
              <a:rPr lang="en-AU" sz="13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reflection for nursing and the helping professions: a user’s guide</a:t>
            </a:r>
            <a:r>
              <a:rPr lang="en-AU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Palgrave Macmillan, Basingstoke.</a:t>
            </a:r>
            <a:endParaRPr lang="en-AU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1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62" y="0"/>
            <a:ext cx="7175496" cy="64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0" y="771573"/>
            <a:ext cx="10816391" cy="914012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Reflective Writing</a:t>
            </a:r>
            <a:endParaRPr lang="en-A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0" y="1652132"/>
            <a:ext cx="11777180" cy="338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4103" y="6287267"/>
            <a:ext cx="6673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http://learnonline.canberra.edu.au/mod/book/view.php?id=180720&amp;chapterid=470</a:t>
            </a:r>
          </a:p>
        </p:txBody>
      </p:sp>
    </p:spTree>
    <p:extLst>
      <p:ext uri="{BB962C8B-B14F-4D97-AF65-F5344CB8AC3E}">
        <p14:creationId xmlns:p14="http://schemas.microsoft.com/office/powerpoint/2010/main" val="12233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1395038"/>
            <a:ext cx="11992700" cy="32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2149" y="6292204"/>
            <a:ext cx="6859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+mn-lt"/>
              </a:rPr>
              <a:t>http://learnonline.canberra.edu.au/mod/book/view.php?id=180720&amp;chapterid=470</a:t>
            </a:r>
          </a:p>
        </p:txBody>
      </p:sp>
    </p:spTree>
    <p:extLst>
      <p:ext uri="{BB962C8B-B14F-4D97-AF65-F5344CB8AC3E}">
        <p14:creationId xmlns:p14="http://schemas.microsoft.com/office/powerpoint/2010/main" val="6751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2149" y="6292204"/>
            <a:ext cx="6859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+mn-lt"/>
              </a:rPr>
              <a:t>http://learnonline.canberra.edu.au/mod/book/view.php?id=180720&amp;chapterid=470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" y="1363655"/>
            <a:ext cx="12041996" cy="353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6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0" y="503642"/>
            <a:ext cx="10816391" cy="914012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Checklist for Reflective Writing </a:t>
            </a:r>
            <a:endParaRPr lang="en-A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5410" y="6290385"/>
            <a:ext cx="45880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http://www.citewrite.qut.edu.au/write/reflectivewriting.jsp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AU" sz="1400" dirty="0">
              <a:solidFill>
                <a:schemeClr val="bg1"/>
              </a:solidFill>
              <a:latin typeface="Calibri" panose="020F0502020204030204" pitchFamily="34" charset="0"/>
              <a:ea typeface="ＭＳ Ｐゴシック" pitchFamily="-109" charset="-128"/>
              <a:cs typeface="Calibri" panose="020F050202020403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90865" y="1008775"/>
            <a:ext cx="10892589" cy="5039100"/>
          </a:xfrm>
          <a:prstGeom prst="rect">
            <a:avLst/>
          </a:prstGeom>
          <a:noFill/>
        </p:spPr>
        <p:txBody>
          <a:bodyPr vert="horz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 baseline="0">
                <a:solidFill>
                  <a:schemeClr val="tx1"/>
                </a:solidFill>
                <a:latin typeface="Arial"/>
                <a:ea typeface="ＭＳ Ｐゴシック" pitchFamily="-109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Have I: 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Reported (described) the issue or experience upon which I am reflecting?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Explained the relevance of the issue or experience to my future professional practice?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Described my own response to the experience?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Reasoned about the significant factors in the situation (using academic literature/theory)? 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Outlined how the issue or experience changed my understanding and/or behaviour? 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Explained how this new understanding will help to reconstruct my future professional practice?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Followed the required structure for this assignment?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Checked that my assignment makes sense? 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Checked that my spelling and punctuation are error free?</a:t>
            </a:r>
          </a:p>
        </p:txBody>
      </p:sp>
    </p:spTree>
    <p:extLst>
      <p:ext uri="{BB962C8B-B14F-4D97-AF65-F5344CB8AC3E}">
        <p14:creationId xmlns:p14="http://schemas.microsoft.com/office/powerpoint/2010/main" val="3997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0" y="924321"/>
            <a:ext cx="10816391" cy="914012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Writing Language </a:t>
            </a:r>
            <a:endParaRPr lang="en-A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355" y="1613743"/>
            <a:ext cx="1088167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 writing your reflective paper, it is</a:t>
            </a:r>
            <a:r>
              <a:rPr kumimoji="0" lang="en-AU" sz="20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useful to use ‘reflective phraseology’ in your response. Some examples may be: </a:t>
            </a:r>
          </a:p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 kern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 kern="0" dirty="0" smtClean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 kern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 kern="0" dirty="0" smtClean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 kern="0" dirty="0" smtClean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 kern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defTabSz="4572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kern="0" dirty="0" smtClean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 </a:t>
            </a:r>
            <a:r>
              <a:rPr lang="en-AU" kern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your response, ensure that you are analysing and reflecting on what you have learnt, and not simply describing what you have done.</a:t>
            </a:r>
          </a:p>
          <a:p>
            <a:pPr lvl="1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AU" b="1" i="1" kern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3999" y="2855489"/>
            <a:ext cx="9272337" cy="205440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742950" lvl="1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AU" sz="1700" b="1" i="1" kern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Upon reflection, it was observed that…</a:t>
            </a:r>
          </a:p>
          <a:p>
            <a:pPr marL="742950" lvl="1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AU" sz="1700" b="1" i="1" kern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 reflecting upon the tutorial exercise, it was useful to observe…</a:t>
            </a:r>
          </a:p>
          <a:p>
            <a:pPr marL="742950" lvl="1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AU" sz="1700" b="1" i="1" kern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To reflect upon the learning process this semester, it can be argued that several factors influenced…</a:t>
            </a:r>
          </a:p>
          <a:p>
            <a:pPr marL="742950" lvl="1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AU" sz="1700" b="1" i="1" kern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These observations are consistent with the case study conducted by Sotir (2016) in which… </a:t>
            </a:r>
          </a:p>
        </p:txBody>
      </p:sp>
    </p:spTree>
    <p:extLst>
      <p:ext uri="{BB962C8B-B14F-4D97-AF65-F5344CB8AC3E}">
        <p14:creationId xmlns:p14="http://schemas.microsoft.com/office/powerpoint/2010/main" val="16886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0" y="526021"/>
            <a:ext cx="10816391" cy="914012"/>
          </a:xfrm>
        </p:spPr>
        <p:txBody>
          <a:bodyPr/>
          <a:lstStyle/>
          <a:p>
            <a:pPr algn="ctr"/>
            <a:r>
              <a:rPr lang="en-AU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the following when writing a reflective journal:</a:t>
            </a:r>
            <a:endParaRPr lang="en-AU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90865" y="1415776"/>
            <a:ext cx="10892589" cy="5039100"/>
          </a:xfrm>
          <a:prstGeom prst="rect">
            <a:avLst/>
          </a:prstGeom>
          <a:noFill/>
        </p:spPr>
        <p:txBody>
          <a:bodyPr vert="horz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 baseline="0">
                <a:solidFill>
                  <a:schemeClr val="tx1"/>
                </a:solidFill>
                <a:latin typeface="Arial"/>
                <a:ea typeface="ＭＳ Ｐゴシック" pitchFamily="-109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</a:t>
            </a: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events and your experience – what did I do/hear/see? 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 and evaluate </a:t>
            </a: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events from your perspective – what do I think about it now? How does it relate to other things that I know? Explain your experience; reveal your new insights, connections with other learning, your hypotheses, and your conclusions. 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how this information will be useful to you – what questions do I have? Have I changed how I think about the situation? Where do I go from here? </a:t>
            </a: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AU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AU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have been given specific questions or tasks to perform, use these as headings to help organise your writing. </a:t>
            </a:r>
          </a:p>
        </p:txBody>
      </p:sp>
    </p:spTree>
    <p:extLst>
      <p:ext uri="{BB962C8B-B14F-4D97-AF65-F5344CB8AC3E}">
        <p14:creationId xmlns:p14="http://schemas.microsoft.com/office/powerpoint/2010/main" val="22783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A11B-14BF-6548-992A-91D5A345F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854" y="1219200"/>
            <a:ext cx="7574314" cy="152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Workshop Objectives </a:t>
            </a:r>
            <a:b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E1A75-FE14-6846-BE5B-20C4B6B4F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854" y="2390274"/>
            <a:ext cx="9286167" cy="3612401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understand the genre of reflective writing in terms of purpose, language and structure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learn the essential stages of reflective writing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become a reflective practitioner in your current studies and future field</a:t>
            </a:r>
          </a:p>
        </p:txBody>
      </p:sp>
    </p:spTree>
    <p:extLst>
      <p:ext uri="{BB962C8B-B14F-4D97-AF65-F5344CB8AC3E}">
        <p14:creationId xmlns:p14="http://schemas.microsoft.com/office/powerpoint/2010/main" val="23060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44" y="939856"/>
            <a:ext cx="10816391" cy="914012"/>
          </a:xfrm>
        </p:spPr>
        <p:txBody>
          <a:bodyPr/>
          <a:lstStyle/>
          <a:p>
            <a:r>
              <a:rPr lang="en-AU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 to help you hone your reflective writing skills:</a:t>
            </a:r>
            <a:endParaRPr lang="en-AU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5661" y="1606218"/>
            <a:ext cx="10010274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have I learnt from this process?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do I ‘now know’ that I did not before?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insights have I gained?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are my / the perceived strengths and weaknesses that I have observed?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were the challenges I have encountered / observed and how well did I / my team handle them?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would I do better next time and with what anticipated results?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theory proved to be useful and why?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8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55" y="643962"/>
            <a:ext cx="10326658" cy="1000685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(refer to handout)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914401" y="1377055"/>
            <a:ext cx="10700084" cy="4501094"/>
          </a:xfrm>
        </p:spPr>
        <p:txBody>
          <a:bodyPr/>
          <a:lstStyle/>
          <a:p>
            <a:pPr marL="0" lvl="0" indent="0" defTabSz="4572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AU" sz="2000" b="1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Task 1</a:t>
            </a:r>
            <a:br>
              <a:rPr lang="en-AU" sz="2000" b="1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/>
            </a:r>
            <a:br>
              <a:rPr lang="en-AU" sz="1800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Consider a professional or academic situation that required an analysis of the underlying cause of an issue. This could be a personal or study situation, or one you have experienced in your own work practice.</a:t>
            </a:r>
            <a:b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Write down questions that will help you uncover the underlying patterns, motives and reasons for the situation using the ‘what’ and ‘so what’ structure or model.</a:t>
            </a:r>
            <a:b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srgbClr val="666666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/>
            </a:r>
            <a:br>
              <a:rPr lang="en-AU" sz="1800" dirty="0">
                <a:solidFill>
                  <a:srgbClr val="666666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2000" b="1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Task 2</a:t>
            </a:r>
            <a:r>
              <a:rPr lang="en-AU" sz="1800" b="1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/>
            </a:r>
            <a:br>
              <a:rPr lang="en-AU" sz="1800" b="1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/>
            </a:r>
            <a:br>
              <a:rPr lang="en-AU" sz="1800" dirty="0">
                <a:solidFill>
                  <a:srgbClr val="4D4D4D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Now consider what this means for the next steps and the way you move forward: ask 'now what</a:t>
            </a:r>
            <a:r>
              <a:rPr lang="en-AU" sz="18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?‘</a:t>
            </a:r>
            <a:br>
              <a:rPr lang="en-AU" sz="18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Write </a:t>
            </a: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down your thoughts and reflections. What have you learned?</a:t>
            </a:r>
            <a:b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Is the model for reflection (i.e. </a:t>
            </a:r>
            <a:r>
              <a:rPr lang="en-AU" sz="18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What? So What? Now What?</a:t>
            </a: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) a useful tool?</a:t>
            </a:r>
            <a:b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How else might you use it in a professional role in the future?</a:t>
            </a:r>
            <a:b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</a:br>
            <a:endParaRPr lang="en-US" sz="1800" b="1" dirty="0">
              <a:solidFill>
                <a:srgbClr val="FF0000"/>
              </a:solidFill>
              <a:latin typeface="Calibri" panose="020F0502020204030204" pitchFamily="34" charset="0"/>
              <a:ea typeface="ＭＳ Ｐゴシック" pitchFamily="-10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55" y="1028973"/>
            <a:ext cx="10326658" cy="1000685"/>
          </a:xfrm>
        </p:spPr>
        <p:txBody>
          <a:bodyPr/>
          <a:lstStyle/>
          <a:p>
            <a:pPr algn="ctr"/>
            <a:r>
              <a:rPr lang="en-AU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Activity – reflecting on your experience of today</a:t>
            </a:r>
            <a:endParaRPr lang="en-AU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850981"/>
              </p:ext>
            </p:extLst>
          </p:nvPr>
        </p:nvGraphicFramePr>
        <p:xfrm>
          <a:off x="1891270" y="2029658"/>
          <a:ext cx="8700428" cy="3423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0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130"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Simple sentence beginnings…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29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WHAT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have you learned today?</a:t>
                      </a:r>
                    </a:p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I learned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that …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525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SO</a:t>
                      </a:r>
                      <a:r>
                        <a:rPr lang="en-US" sz="2000" b="1" baseline="0" dirty="0" smtClean="0">
                          <a:latin typeface="Calibri"/>
                          <a:cs typeface="Calibri"/>
                        </a:rPr>
                        <a:t> WHAT 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does this mean to you about how you write?</a:t>
                      </a:r>
                    </a:p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This means I need to improve/change…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251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Calibri"/>
                          <a:cs typeface="Calibri"/>
                        </a:rPr>
                        <a:t>NOW WHAT? 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– what will you do differently next time you write?</a:t>
                      </a:r>
                    </a:p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In the future, I will …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649" y="549988"/>
            <a:ext cx="10326658" cy="1000685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Website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95663" y="5731485"/>
            <a:ext cx="10218821" cy="568605"/>
          </a:xfrm>
        </p:spPr>
        <p:txBody>
          <a:bodyPr/>
          <a:lstStyle/>
          <a:p>
            <a:pPr marL="0" indent="0">
              <a:buNone/>
            </a:pPr>
            <a:r>
              <a:rPr lang="en-AU" sz="15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</a:t>
            </a:r>
            <a:r>
              <a:rPr lang="en-AU" sz="15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://</a:t>
            </a:r>
            <a:r>
              <a:rPr lang="en-AU" sz="15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www.uts.edu.au/currentstudents/ support/helps/self-help-resources/academic-writing/reflective-writing</a:t>
            </a:r>
            <a:r>
              <a:rPr lang="en-A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9859" y="2993118"/>
            <a:ext cx="4032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(Click on the image on the left to go directly to the web page)</a:t>
            </a:r>
            <a:endParaRPr lang="en-AU" sz="13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00" y="1310040"/>
            <a:ext cx="5444516" cy="37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854" y="608805"/>
            <a:ext cx="10326658" cy="1000685"/>
          </a:xfrm>
        </p:spPr>
        <p:txBody>
          <a:bodyPr/>
          <a:lstStyle/>
          <a:p>
            <a:pPr algn="ctr"/>
            <a:r>
              <a:rPr lang="en-A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these!</a:t>
            </a: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831012" y="1256942"/>
            <a:ext cx="8917199" cy="4755566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self-help learning resources </a:t>
            </a:r>
          </a:p>
          <a:p>
            <a:pPr lvl="0">
              <a:lnSpc>
                <a:spcPct val="150000"/>
              </a:lnSpc>
            </a:pP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Drop-in &amp; 1:1 consultations </a:t>
            </a:r>
          </a:p>
          <a:p>
            <a:pPr lvl="0">
              <a:lnSpc>
                <a:spcPct val="150000"/>
              </a:lnSpc>
            </a:pPr>
            <a:r>
              <a:rPr lang="en-A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Conversations@UTS</a:t>
            </a: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Intensive Academic English Programmes </a:t>
            </a:r>
          </a:p>
          <a:p>
            <a:pPr lvl="0">
              <a:lnSpc>
                <a:spcPct val="150000"/>
              </a:lnSpc>
            </a:pP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Workshops </a:t>
            </a:r>
          </a:p>
          <a:p>
            <a:pPr lvl="0">
              <a:lnSpc>
                <a:spcPct val="150000"/>
              </a:lnSpc>
            </a:pP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Volunteer Programmes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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</a:t>
            </a:r>
            <a:r>
              <a:rPr lang="en-AU" sz="2400" b="1" dirty="0">
                <a:solidFill>
                  <a:srgbClr val="0F4BEB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www.helps.uts.edu.au</a:t>
            </a:r>
            <a:endParaRPr lang="en-US" sz="2400" b="1" dirty="0">
              <a:solidFill>
                <a:srgbClr val="0F4BEB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78E0F-CC51-1D4D-A1E9-D61F556F7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1518" y="2029436"/>
            <a:ext cx="3870006" cy="750585"/>
          </a:xfrm>
        </p:spPr>
        <p:txBody>
          <a:bodyPr/>
          <a:lstStyle/>
          <a:p>
            <a:r>
              <a:rPr lang="en-US" sz="4800" dirty="0" smtClean="0"/>
              <a:t>UTS HELPS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E0EF8-701F-F941-B8C7-65189F0B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3092" y="3064226"/>
            <a:ext cx="5666910" cy="1927904"/>
          </a:xfrm>
        </p:spPr>
        <p:txBody>
          <a:bodyPr/>
          <a:lstStyle/>
          <a:p>
            <a:pPr defTabSz="60958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800" b="1" dirty="0" smtClean="0">
                <a:latin typeface="Calibri"/>
                <a:ea typeface="ＭＳ Ｐゴシック" charset="0"/>
                <a:cs typeface="Calibri"/>
                <a:sym typeface="Wingdings"/>
              </a:rPr>
              <a:t></a:t>
            </a:r>
            <a:r>
              <a:rPr lang="en-US" sz="3800" dirty="0" smtClean="0">
                <a:latin typeface="Calibri"/>
                <a:ea typeface="ＭＳ Ｐゴシック" charset="0"/>
                <a:cs typeface="Calibri"/>
              </a:rPr>
              <a:t>  </a:t>
            </a:r>
            <a:r>
              <a:rPr lang="en-US" sz="3800" b="1" dirty="0">
                <a:latin typeface="Calibri"/>
                <a:ea typeface="ＭＳ Ｐゴシック" charset="0"/>
                <a:cs typeface="Calibri"/>
              </a:rPr>
              <a:t>9514 9733</a:t>
            </a:r>
          </a:p>
          <a:p>
            <a:pPr defTabSz="60958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800" b="1" dirty="0">
                <a:latin typeface="Calibri"/>
                <a:ea typeface="ＭＳ Ｐゴシック" charset="0"/>
                <a:cs typeface="Calibri"/>
                <a:sym typeface="Wingdings"/>
              </a:rPr>
              <a:t> </a:t>
            </a:r>
            <a:r>
              <a:rPr lang="en-US" sz="3800" dirty="0">
                <a:latin typeface="Calibri"/>
                <a:ea typeface="ＭＳ Ｐゴシック" charset="0"/>
                <a:cs typeface="Calibri"/>
                <a:sym typeface="Wingdings"/>
              </a:rPr>
              <a:t>  </a:t>
            </a:r>
            <a:r>
              <a:rPr lang="en-US" sz="3800" b="1" dirty="0">
                <a:latin typeface="Calibri"/>
                <a:ea typeface="ＭＳ Ｐゴシック" charset="0"/>
                <a:cs typeface="Calibri"/>
              </a:rPr>
              <a:t>helps@uts.edu.au</a:t>
            </a:r>
            <a:endParaRPr lang="en-AU" sz="3800" b="1" dirty="0">
              <a:latin typeface="Calibri"/>
              <a:ea typeface="ＭＳ Ｐゴシック" charset="0"/>
            </a:endParaRPr>
          </a:p>
          <a:p>
            <a:pPr defTabSz="60958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800" b="1" dirty="0">
                <a:latin typeface="Calibri"/>
                <a:ea typeface="ＭＳ Ｐゴシック" charset="0"/>
                <a:cs typeface="Calibri"/>
                <a:sym typeface="Wingdings"/>
              </a:rPr>
              <a:t></a:t>
            </a:r>
            <a:r>
              <a:rPr lang="en-US" sz="3800" dirty="0">
                <a:latin typeface="Calibri"/>
                <a:ea typeface="ＭＳ Ｐゴシック" charset="0"/>
                <a:cs typeface="Calibri"/>
                <a:sym typeface="Wingdings"/>
              </a:rPr>
              <a:t>  </a:t>
            </a:r>
            <a:r>
              <a:rPr lang="en-AU" sz="3800" b="1" dirty="0">
                <a:latin typeface="Calibri"/>
                <a:ea typeface="ＭＳ Ｐゴシック" charset="0"/>
              </a:rPr>
              <a:t>www.helps.uts.edu.au</a:t>
            </a:r>
            <a:endParaRPr lang="en-US" sz="3800" b="1" dirty="0">
              <a:latin typeface="Calibri"/>
              <a:ea typeface="ＭＳ Ｐゴシック" charset="0"/>
            </a:endParaRPr>
          </a:p>
          <a:p>
            <a:r>
              <a:rPr lang="en-AU" dirty="0" smtClean="0"/>
              <a:t>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74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we do not learn from experience we learn from reflecting on exper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02" y="1293253"/>
            <a:ext cx="8705901" cy="40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84168" y="6274504"/>
            <a:ext cx="469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 smtClean="0">
                <a:solidFill>
                  <a:schemeClr val="bg1"/>
                </a:solidFill>
              </a:rPr>
              <a:t>              </a:t>
            </a:r>
            <a:r>
              <a:rPr lang="en-AU" sz="1400" dirty="0" smtClean="0">
                <a:solidFill>
                  <a:schemeClr val="bg1"/>
                </a:solidFill>
              </a:rPr>
              <a:t>Source: </a:t>
            </a:r>
            <a:r>
              <a:rPr lang="en-AU" sz="1400" dirty="0">
                <a:solidFill>
                  <a:schemeClr val="bg1"/>
                </a:solidFill>
              </a:rPr>
              <a:t>http://</a:t>
            </a:r>
            <a:r>
              <a:rPr lang="en-AU" sz="1400" dirty="0" smtClean="0">
                <a:solidFill>
                  <a:schemeClr val="bg1"/>
                </a:solidFill>
              </a:rPr>
              <a:t>www.azquotes.com/quote/497608 </a:t>
            </a:r>
            <a:endParaRPr lang="en-A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398" y="779445"/>
            <a:ext cx="10326658" cy="1000685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/ Discussion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252375" y="1475331"/>
            <a:ext cx="9736467" cy="3433554"/>
          </a:xfrm>
          <a:ln>
            <a:solidFill>
              <a:schemeClr val="bg1"/>
            </a:solidFill>
          </a:ln>
        </p:spPr>
        <p:txBody>
          <a:bodyPr/>
          <a:lstStyle/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Think of an interaction, event or episode you experienced that can be connected to a topic of study or theme in your course……</a:t>
            </a:r>
          </a:p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Describe what happened</a:t>
            </a:r>
          </a:p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was your role?</a:t>
            </a:r>
          </a:p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feelings and perceptions surrounded the experience?</a:t>
            </a:r>
          </a:p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How would you explain the situation to someone else?</a:t>
            </a:r>
          </a:p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might this experience mean in the context of your course?</a:t>
            </a:r>
          </a:p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What other perspectives, theories or concepts could be applied to the situation?</a:t>
            </a:r>
          </a:p>
          <a:p>
            <a:pPr marL="342900" lvl="0" indent="-342900"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AU" sz="3200" dirty="0">
              <a:solidFill>
                <a:prstClr val="black"/>
              </a:solidFill>
              <a:latin typeface="Calibri" panose="020F0502020204030204" pitchFamily="34" charset="0"/>
              <a:ea typeface="ＭＳ Ｐゴシック" pitchFamily="-109" charset="-128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A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111" y="962949"/>
            <a:ext cx="10326658" cy="1000685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</a:rPr>
              <a:t>Reflective Essays / Journals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2166776" y="1964936"/>
            <a:ext cx="7378278" cy="3239203"/>
          </a:xfrm>
          <a:ln>
            <a:solidFill>
              <a:schemeClr val="bg1"/>
            </a:solidFill>
          </a:ln>
        </p:spPr>
        <p:txBody>
          <a:bodyPr/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  <a:ea typeface="ＭＳ Ｐゴシック" pitchFamily="-109" charset="-128"/>
              </a:rPr>
              <a:t>Unique genre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  <a:ea typeface="ＭＳ Ｐゴシック" pitchFamily="-109" charset="-128"/>
              </a:rPr>
              <a:t>Based on feelings/experiences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  <a:ea typeface="ＭＳ Ｐゴシック" pitchFamily="-109" charset="-128"/>
              </a:rPr>
              <a:t>Becoming more common 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  <a:ea typeface="ＭＳ Ｐゴシック" pitchFamily="-109" charset="-128"/>
              </a:rPr>
              <a:t>Part of PD and life long learning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  <a:ea typeface="ＭＳ Ｐゴシック" pitchFamily="-109" charset="-128"/>
              </a:rPr>
              <a:t>Have no ‘right’ answer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  <a:ea typeface="ＭＳ Ｐゴシック" pitchFamily="-109" charset="-128"/>
              </a:rPr>
              <a:t>Identify changes and improvements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  <a:ea typeface="ＭＳ Ｐゴシック" pitchFamily="-109" charset="-128"/>
              </a:rPr>
              <a:t>Identify strengths and weaker areas</a:t>
            </a:r>
          </a:p>
        </p:txBody>
      </p:sp>
    </p:spTree>
    <p:extLst>
      <p:ext uri="{BB962C8B-B14F-4D97-AF65-F5344CB8AC3E}">
        <p14:creationId xmlns:p14="http://schemas.microsoft.com/office/powerpoint/2010/main" val="21249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42" y="1355769"/>
            <a:ext cx="10326658" cy="100068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Reflective Writing?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292480" y="2584731"/>
            <a:ext cx="9527920" cy="163434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Maps the progress and changes in your thinking about a subject or a topic, or about the learning journey in which you have engaged. 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30" y="593981"/>
            <a:ext cx="10326658" cy="100068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lecturers set reflective assignments?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493005" y="1594666"/>
            <a:ext cx="9399583" cy="4268935"/>
          </a:xfrm>
          <a:ln>
            <a:solidFill>
              <a:schemeClr val="bg1"/>
            </a:solidFill>
          </a:ln>
        </p:spPr>
        <p:txBody>
          <a:bodyPr/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AU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Lecturers ask you to write </a:t>
            </a:r>
            <a:r>
              <a:rPr lang="en-AU" sz="24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reflectively</a:t>
            </a:r>
            <a:r>
              <a:rPr lang="en-AU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for a range of reasons</a:t>
            </a:r>
            <a:r>
              <a:rPr lang="en-AU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: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AU" sz="2400" dirty="0">
              <a:solidFill>
                <a:prstClr val="black"/>
              </a:solidFill>
              <a:latin typeface="Calibri" panose="020F0502020204030204" pitchFamily="34" charset="0"/>
              <a:ea typeface="ＭＳ Ｐゴシック" pitchFamily="-109" charset="-128"/>
              <a:cs typeface="Calibri" panose="020F0502020204030204" pitchFamily="34" charset="0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To examine your learning processes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To make connections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To</a:t>
            </a:r>
            <a:r>
              <a:rPr lang="en-AU" sz="24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</a:t>
            </a: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think carefully</a:t>
            </a:r>
            <a:r>
              <a:rPr lang="en-AU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To clarify your understanding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To</a:t>
            </a:r>
            <a:r>
              <a:rPr lang="en-AU" sz="24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</a:t>
            </a: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learn from mistakes and lessons</a:t>
            </a:r>
            <a:endParaRPr lang="en-AU" sz="2400" dirty="0">
              <a:solidFill>
                <a:prstClr val="black"/>
              </a:solidFill>
              <a:latin typeface="Calibri" panose="020F0502020204030204" pitchFamily="34" charset="0"/>
              <a:ea typeface="ＭＳ Ｐゴシック" pitchFamily="-109" charset="-128"/>
              <a:cs typeface="Calibri" panose="020F0502020204030204" pitchFamily="34" charset="0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To</a:t>
            </a:r>
            <a:r>
              <a:rPr lang="en-AU" sz="24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 </a:t>
            </a: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become an active learner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AU" sz="2400" b="1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To encourage you to become a reflective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4661914" y="6279999"/>
            <a:ext cx="7530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http://learnonline.canberra.edu.au/mod/book/view.php?id=180720&amp;chapterid=463</a:t>
            </a:r>
          </a:p>
        </p:txBody>
      </p:sp>
    </p:spTree>
    <p:extLst>
      <p:ext uri="{BB962C8B-B14F-4D97-AF65-F5344CB8AC3E}">
        <p14:creationId xmlns:p14="http://schemas.microsoft.com/office/powerpoint/2010/main" val="22127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1" y="725973"/>
            <a:ext cx="10816391" cy="914012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Writing Video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5" y="1707600"/>
            <a:ext cx="7097824" cy="3929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876965" y="3287517"/>
            <a:ext cx="4315035" cy="448270"/>
          </a:xfrm>
        </p:spPr>
        <p:txBody>
          <a:bodyPr/>
          <a:lstStyle/>
          <a:p>
            <a:pPr marL="0" indent="0">
              <a:buNone/>
            </a:pPr>
            <a:r>
              <a:rPr lang="en-AU" sz="14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https</a:t>
            </a: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://</a:t>
            </a:r>
            <a:r>
              <a:rPr lang="en-AU" sz="14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www.youtube.com/watch?v=QoI67VeE3ds</a:t>
            </a:r>
            <a:r>
              <a:rPr lang="en-A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0407" y="3871017"/>
            <a:ext cx="252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(Click on the image on the left to go directly to the video)</a:t>
            </a:r>
            <a:endParaRPr lang="en-AU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1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0" y="434687"/>
            <a:ext cx="10816391" cy="914012"/>
          </a:xfrm>
        </p:spPr>
        <p:txBody>
          <a:bodyPr/>
          <a:lstStyle/>
          <a:p>
            <a:pPr algn="ctr"/>
            <a:r>
              <a:rPr lang="en-AU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would I be asked to reflect on?</a:t>
            </a:r>
            <a:endParaRPr lang="en-AU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41952"/>
              </p:ext>
            </p:extLst>
          </p:nvPr>
        </p:nvGraphicFramePr>
        <p:xfrm>
          <a:off x="1251282" y="1061105"/>
          <a:ext cx="9801728" cy="48491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900864">
                  <a:extLst>
                    <a:ext uri="{9D8B030D-6E8A-4147-A177-3AD203B41FA5}">
                      <a16:colId xmlns:a16="http://schemas.microsoft.com/office/drawing/2014/main" val="3040630972"/>
                    </a:ext>
                  </a:extLst>
                </a:gridCol>
                <a:gridCol w="4900864">
                  <a:extLst>
                    <a:ext uri="{9D8B030D-6E8A-4147-A177-3AD203B41FA5}">
                      <a16:colId xmlns:a16="http://schemas.microsoft.com/office/drawing/2014/main" val="316704749"/>
                    </a:ext>
                  </a:extLst>
                </a:gridCol>
              </a:tblGrid>
              <a:tr h="20373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17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practical</a:t>
                      </a:r>
                      <a:r>
                        <a:rPr lang="en-AU" sz="17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learning experience within the course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Clinical placement in nursing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Teaching practicum in education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project in pharmacy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Field experience in counselling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Classroom observation in TESOL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project in design  </a:t>
                      </a:r>
                      <a:endParaRPr lang="en-AU" sz="17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17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review of your learning in a course or unit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</a:t>
                      </a: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perceptions of the course and the content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Comparisons and connections between what you are learning and your prior knowledge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 analysis of developments in your assumptions, values, beliefs and attitudes </a:t>
                      </a:r>
                      <a:endParaRPr lang="en-AU" sz="17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108779"/>
                  </a:ext>
                </a:extLst>
              </a:tr>
              <a:tr h="20373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17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response</a:t>
                      </a:r>
                      <a:r>
                        <a:rPr lang="en-AU" sz="17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a text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 understanding of the main ideas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you agree or disagree with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the main ideas are relevant to those in other readings </a:t>
                      </a:r>
                      <a:endParaRPr lang="en-AU" sz="17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17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past experience</a:t>
                      </a:r>
                      <a:r>
                        <a:rPr lang="en-AU" sz="17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Learning a second language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7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Encountering a foreign culture </a:t>
                      </a:r>
                      <a:endParaRPr lang="en-AU" sz="17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287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4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211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F4BEB"/>
      </a:accent1>
      <a:accent2>
        <a:srgbClr val="FF2305"/>
      </a:accent2>
      <a:accent3>
        <a:srgbClr val="000000"/>
      </a:accent3>
      <a:accent4>
        <a:srgbClr val="FAF528"/>
      </a:accent4>
      <a:accent5>
        <a:srgbClr val="09D369"/>
      </a:accent5>
      <a:accent6>
        <a:srgbClr val="FF9600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500 UTS Additional Branded Templates PPT 16x9_Bv2" id="{EB039CC6-8CB9-C24A-A749-50853131CC6F}" vid="{C4909B0C-217E-B842-A58C-94EA4BEBE0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4BE6E496BC844FBBE6530EC51A1A1C" ma:contentTypeVersion="9" ma:contentTypeDescription="Create a new document." ma:contentTypeScope="" ma:versionID="d4bc026f82911341f6ab3aa8ab9cd10a">
  <xsd:schema xmlns:xsd="http://www.w3.org/2001/XMLSchema" xmlns:xs="http://www.w3.org/2001/XMLSchema" xmlns:p="http://schemas.microsoft.com/office/2006/metadata/properties" xmlns:ns2="cff5b4fd-eec2-4aff-a7f6-43c4ba3f6121" targetNamespace="http://schemas.microsoft.com/office/2006/metadata/properties" ma:root="true" ma:fieldsID="79f82a0d3bedf7d4da49947e1c0aafa1" ns2:_="">
    <xsd:import namespace="cff5b4fd-eec2-4aff-a7f6-43c4ba3f61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5b4fd-eec2-4aff-a7f6-43c4ba3f6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9EE994-B7A3-4637-95F4-AE563555ACC5}">
  <ds:schemaRefs>
    <ds:schemaRef ds:uri="http://purl.org/dc/terms/"/>
    <ds:schemaRef ds:uri="http://schemas.openxmlformats.org/package/2006/metadata/core-properties"/>
    <ds:schemaRef ds:uri="5087e88b-b835-42af-abf9-e60c9fc2722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cd7e790-df3d-4884-a2d0-1c6d97d6e72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C94E362-02AA-47BF-83B1-2582BE5E6A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398D3C-DE69-449F-B04A-77FEFEA301E2}"/>
</file>

<file path=docProps/app.xml><?xml version="1.0" encoding="utf-8"?>
<Properties xmlns="http://schemas.openxmlformats.org/officeDocument/2006/extended-properties" xmlns:vt="http://schemas.openxmlformats.org/officeDocument/2006/docPropsVTypes">
  <Template>UTS Branded Templates PPT 16x9_B_FA</Template>
  <TotalTime>1026</TotalTime>
  <Words>2150</Words>
  <Application>Microsoft Office PowerPoint</Application>
  <PresentationFormat>Widescreen</PresentationFormat>
  <Paragraphs>214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Courier New</vt:lpstr>
      <vt:lpstr>Helvetica</vt:lpstr>
      <vt:lpstr>Wingdings</vt:lpstr>
      <vt:lpstr>Office Theme</vt:lpstr>
      <vt:lpstr>UTS HELPS</vt:lpstr>
      <vt:lpstr>Workshop Objectives  </vt:lpstr>
      <vt:lpstr>PowerPoint Presentation</vt:lpstr>
      <vt:lpstr>Activity / Discussion</vt:lpstr>
      <vt:lpstr>Reflective Essays / Journals</vt:lpstr>
      <vt:lpstr>What is Reflective Writing?</vt:lpstr>
      <vt:lpstr>Why do lecturers set reflective assignments?</vt:lpstr>
      <vt:lpstr>Reflective Writing Video</vt:lpstr>
      <vt:lpstr>What would I be asked to reflect on?</vt:lpstr>
      <vt:lpstr>Writing Style</vt:lpstr>
      <vt:lpstr>How do I start my reflective writing?</vt:lpstr>
      <vt:lpstr>A Simple Model for Reflection</vt:lpstr>
      <vt:lpstr>PowerPoint Presentation</vt:lpstr>
      <vt:lpstr>Examples of Reflective Writing</vt:lpstr>
      <vt:lpstr>PowerPoint Presentation</vt:lpstr>
      <vt:lpstr>PowerPoint Presentation</vt:lpstr>
      <vt:lpstr>Checklist for Reflective Writing </vt:lpstr>
      <vt:lpstr>Reflective Writing Language </vt:lpstr>
      <vt:lpstr>Consider the following when writing a reflective journal:</vt:lpstr>
      <vt:lpstr>Questions to help you hone your reflective writing skills:</vt:lpstr>
      <vt:lpstr>Activity (refer to handout)</vt:lpstr>
      <vt:lpstr>Extra Activity – reflecting on your experience of today</vt:lpstr>
      <vt:lpstr>HELPS Website</vt:lpstr>
      <vt:lpstr>Discover these!</vt:lpstr>
      <vt:lpstr>UTS HELPS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Heading</dc:title>
  <dc:creator>Joshua Dymock</dc:creator>
  <cp:lastModifiedBy>Samantha Wong</cp:lastModifiedBy>
  <cp:revision>503</cp:revision>
  <dcterms:created xsi:type="dcterms:W3CDTF">2020-06-09T03:36:46Z</dcterms:created>
  <dcterms:modified xsi:type="dcterms:W3CDTF">2021-07-02T03:41:10Z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2021-02-23T05:11:22Z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b271a4d1-ce0d-4ff4-8e32-b31b4189366f</vt:lpwstr>
  </property>
  <property fmtid="{D5CDD505-2E9C-101B-9397-08002B2CF9AE}" pid="8" name="MSIP_Label_51a6c3db-1667-4f49-995a-8b9973972958_ContentBits">
    <vt:lpwstr>0</vt:lpwstr>
  </property>
  <property fmtid="{D5CDD505-2E9C-101B-9397-08002B2CF9AE}" pid="9" name="ContentTypeId">
    <vt:lpwstr>0x010100374BE6E496BC844FBBE6530EC51A1A1C</vt:lpwstr>
  </property>
</Properties>
</file>