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8"/>
  </p:notesMasterIdLst>
  <p:sldIdLst>
    <p:sldId id="286" r:id="rId5"/>
    <p:sldId id="257" r:id="rId6"/>
    <p:sldId id="455" r:id="rId7"/>
    <p:sldId id="466" r:id="rId8"/>
    <p:sldId id="467" r:id="rId9"/>
    <p:sldId id="404" r:id="rId10"/>
    <p:sldId id="337" r:id="rId11"/>
    <p:sldId id="363" r:id="rId12"/>
    <p:sldId id="338" r:id="rId13"/>
    <p:sldId id="340" r:id="rId14"/>
    <p:sldId id="322" r:id="rId15"/>
    <p:sldId id="277" r:id="rId16"/>
    <p:sldId id="306" r:id="rId17"/>
    <p:sldId id="367" r:id="rId18"/>
    <p:sldId id="407" r:id="rId19"/>
    <p:sldId id="379" r:id="rId20"/>
    <p:sldId id="385" r:id="rId21"/>
    <p:sldId id="410" r:id="rId22"/>
    <p:sldId id="348" r:id="rId23"/>
    <p:sldId id="399" r:id="rId24"/>
    <p:sldId id="400" r:id="rId25"/>
    <p:sldId id="398" r:id="rId26"/>
    <p:sldId id="383" r:id="rId27"/>
    <p:sldId id="328" r:id="rId28"/>
    <p:sldId id="413" r:id="rId29"/>
    <p:sldId id="429" r:id="rId30"/>
    <p:sldId id="430" r:id="rId31"/>
    <p:sldId id="471" r:id="rId32"/>
    <p:sldId id="472" r:id="rId33"/>
    <p:sldId id="469" r:id="rId34"/>
    <p:sldId id="424" r:id="rId35"/>
    <p:sldId id="425" r:id="rId36"/>
    <p:sldId id="417" r:id="rId37"/>
    <p:sldId id="418" r:id="rId38"/>
    <p:sldId id="923" r:id="rId39"/>
    <p:sldId id="419" r:id="rId40"/>
    <p:sldId id="458" r:id="rId41"/>
    <p:sldId id="470" r:id="rId42"/>
    <p:sldId id="459" r:id="rId43"/>
    <p:sldId id="460" r:id="rId44"/>
    <p:sldId id="461" r:id="rId45"/>
    <p:sldId id="920" r:id="rId46"/>
    <p:sldId id="462" r:id="rId47"/>
    <p:sldId id="463" r:id="rId48"/>
    <p:sldId id="464" r:id="rId49"/>
    <p:sldId id="465" r:id="rId50"/>
    <p:sldId id="456" r:id="rId51"/>
    <p:sldId id="457" r:id="rId52"/>
    <p:sldId id="473" r:id="rId53"/>
    <p:sldId id="914" r:id="rId54"/>
    <p:sldId id="919" r:id="rId55"/>
    <p:sldId id="276" r:id="rId56"/>
    <p:sldId id="35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259BEB0A-9B18-694B-99AB-94F69A9B54AD}">
          <p14:sldIdLst/>
        </p14:section>
        <p14:section name="Layouts" id="{14B08E05-62FE-2547-A4CE-EF3F3E32D614}">
          <p14:sldIdLst>
            <p14:sldId id="286"/>
            <p14:sldId id="257"/>
            <p14:sldId id="455"/>
            <p14:sldId id="466"/>
            <p14:sldId id="467"/>
            <p14:sldId id="404"/>
            <p14:sldId id="337"/>
            <p14:sldId id="363"/>
            <p14:sldId id="338"/>
            <p14:sldId id="340"/>
            <p14:sldId id="322"/>
            <p14:sldId id="277"/>
            <p14:sldId id="306"/>
            <p14:sldId id="367"/>
            <p14:sldId id="407"/>
            <p14:sldId id="379"/>
            <p14:sldId id="385"/>
            <p14:sldId id="410"/>
            <p14:sldId id="348"/>
            <p14:sldId id="399"/>
            <p14:sldId id="400"/>
            <p14:sldId id="398"/>
            <p14:sldId id="383"/>
            <p14:sldId id="328"/>
            <p14:sldId id="413"/>
            <p14:sldId id="429"/>
            <p14:sldId id="430"/>
            <p14:sldId id="471"/>
            <p14:sldId id="472"/>
            <p14:sldId id="469"/>
            <p14:sldId id="424"/>
            <p14:sldId id="425"/>
            <p14:sldId id="417"/>
            <p14:sldId id="418"/>
            <p14:sldId id="923"/>
            <p14:sldId id="419"/>
            <p14:sldId id="458"/>
            <p14:sldId id="470"/>
            <p14:sldId id="459"/>
            <p14:sldId id="460"/>
            <p14:sldId id="461"/>
            <p14:sldId id="920"/>
            <p14:sldId id="462"/>
            <p14:sldId id="463"/>
            <p14:sldId id="464"/>
            <p14:sldId id="465"/>
            <p14:sldId id="456"/>
            <p14:sldId id="457"/>
            <p14:sldId id="473"/>
            <p14:sldId id="914"/>
            <p14:sldId id="919"/>
            <p14:sldId id="276"/>
            <p14:sldId id="35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hua Dymock" initials="JD" lastIdx="1" clrIdx="0">
    <p:extLst>
      <p:ext uri="{19B8F6BF-5375-455C-9EA6-DF929625EA0E}">
        <p15:presenceInfo xmlns:p15="http://schemas.microsoft.com/office/powerpoint/2012/main" userId="S-1-5-21-3588706629-3798168970-822321252-7237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EDCB5D-3A68-419D-9AC8-F098232A5FFE}" v="10" dt="2025-07-24T02:53:05.341"/>
    <p1510:client id="{B786E08E-14A6-F17A-88E6-21BC9B6810AC}" v="3" dt="2025-07-22T13:45:15.207"/>
    <p1510:client id="{EFD256A3-EF7F-E14B-58E0-92B0AE0BB490}" v="3" dt="2025-07-22T23:26:16.5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43" autoAdjust="0"/>
    <p:restoredTop sz="79286" autoAdjust="0"/>
  </p:normalViewPr>
  <p:slideViewPr>
    <p:cSldViewPr snapToGrid="0" snapToObjects="1">
      <p:cViewPr varScale="1">
        <p:scale>
          <a:sx n="88" d="100"/>
          <a:sy n="88" d="100"/>
        </p:scale>
        <p:origin x="1512" y="9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Au" userId="bd834a62-bcf6-4f47-838d-84af1dfdd484" providerId="ADAL" clId="{96B42764-82D7-4DE7-AEBC-F49FDBC664A7}"/>
    <pc:docChg chg="addSld delSld modSld sldOrd modSection">
      <pc:chgData name="Simon Au" userId="bd834a62-bcf6-4f47-838d-84af1dfdd484" providerId="ADAL" clId="{96B42764-82D7-4DE7-AEBC-F49FDBC664A7}" dt="2025-07-21T06:33:58.972" v="3"/>
      <pc:docMkLst>
        <pc:docMk/>
      </pc:docMkLst>
      <pc:sldChg chg="ord">
        <pc:chgData name="Simon Au" userId="bd834a62-bcf6-4f47-838d-84af1dfdd484" providerId="ADAL" clId="{96B42764-82D7-4DE7-AEBC-F49FDBC664A7}" dt="2025-07-21T06:33:58.972" v="3"/>
        <pc:sldMkLst>
          <pc:docMk/>
          <pc:sldMk cId="2544937918" sldId="276"/>
        </pc:sldMkLst>
      </pc:sldChg>
      <pc:sldChg chg="add del">
        <pc:chgData name="Simon Au" userId="bd834a62-bcf6-4f47-838d-84af1dfdd484" providerId="ADAL" clId="{96B42764-82D7-4DE7-AEBC-F49FDBC664A7}" dt="2025-07-21T06:33:56.356" v="1"/>
        <pc:sldMkLst>
          <pc:docMk/>
          <pc:sldMk cId="134229305" sldId="914"/>
        </pc:sldMkLst>
      </pc:sldChg>
    </pc:docChg>
  </pc:docChgLst>
  <pc:docChgLst>
    <pc:chgData name="Simon Au" userId="S::simon.au@uts.edu.au::bd834a62-bcf6-4f47-838d-84af1dfdd484" providerId="AD" clId="Web-{52EDCB5D-3A68-419D-9AC8-F098232A5FFE}"/>
    <pc:docChg chg="delSld modSld modSection">
      <pc:chgData name="Simon Au" userId="S::simon.au@uts.edu.au::bd834a62-bcf6-4f47-838d-84af1dfdd484" providerId="AD" clId="Web-{52EDCB5D-3A68-419D-9AC8-F098232A5FFE}" dt="2025-07-24T02:53:03.325" v="10"/>
      <pc:docMkLst>
        <pc:docMk/>
      </pc:docMkLst>
      <pc:sldChg chg="modSp modNotes">
        <pc:chgData name="Simon Au" userId="S::simon.au@uts.edu.au::bd834a62-bcf6-4f47-838d-84af1dfdd484" providerId="AD" clId="Web-{52EDCB5D-3A68-419D-9AC8-F098232A5FFE}" dt="2025-07-24T02:53:03.325" v="10"/>
        <pc:sldMkLst>
          <pc:docMk/>
          <pc:sldMk cId="368922171" sldId="455"/>
        </pc:sldMkLst>
        <pc:spChg chg="mod">
          <ac:chgData name="Simon Au" userId="S::simon.au@uts.edu.au::bd834a62-bcf6-4f47-838d-84af1dfdd484" providerId="AD" clId="Web-{52EDCB5D-3A68-419D-9AC8-F098232A5FFE}" dt="2025-07-24T02:52:59.919" v="8" actId="20577"/>
          <ac:spMkLst>
            <pc:docMk/>
            <pc:sldMk cId="368922171" sldId="455"/>
            <ac:spMk id="2" creationId="{0A55C11A-C80E-3E4B-B07F-C2A11A5D935B}"/>
          </ac:spMkLst>
        </pc:spChg>
      </pc:sldChg>
      <pc:sldChg chg="del">
        <pc:chgData name="Simon Au" userId="S::simon.au@uts.edu.au::bd834a62-bcf6-4f47-838d-84af1dfdd484" providerId="AD" clId="Web-{52EDCB5D-3A68-419D-9AC8-F098232A5FFE}" dt="2025-07-24T02:52:06.995" v="2"/>
        <pc:sldMkLst>
          <pc:docMk/>
          <pc:sldMk cId="3975406801" sldId="924"/>
        </pc:sldMkLst>
      </pc:sldChg>
      <pc:sldChg chg="del">
        <pc:chgData name="Simon Au" userId="S::simon.au@uts.edu.au::bd834a62-bcf6-4f47-838d-84af1dfdd484" providerId="AD" clId="Web-{52EDCB5D-3A68-419D-9AC8-F098232A5FFE}" dt="2025-07-24T02:52:06.995" v="1"/>
        <pc:sldMkLst>
          <pc:docMk/>
          <pc:sldMk cId="2786126206" sldId="925"/>
        </pc:sldMkLst>
      </pc:sldChg>
      <pc:sldChg chg="del">
        <pc:chgData name="Simon Au" userId="S::simon.au@uts.edu.au::bd834a62-bcf6-4f47-838d-84af1dfdd484" providerId="AD" clId="Web-{52EDCB5D-3A68-419D-9AC8-F098232A5FFE}" dt="2025-07-24T02:52:06.995" v="0"/>
        <pc:sldMkLst>
          <pc:docMk/>
          <pc:sldMk cId="4223526437" sldId="926"/>
        </pc:sldMkLst>
      </pc:sldChg>
    </pc:docChg>
  </pc:docChgLst>
  <pc:docChgLst>
    <pc:chgData name="Julie Hartigan" userId="S::julie.hartigan@uts.edu.au::a54899be-4d8e-40b0-b4d3-0affc8f1ced1" providerId="AD" clId="Web-{B786E08E-14A6-F17A-88E6-21BC9B6810AC}"/>
    <pc:docChg chg="modSld">
      <pc:chgData name="Julie Hartigan" userId="S::julie.hartigan@uts.edu.au::a54899be-4d8e-40b0-b4d3-0affc8f1ced1" providerId="AD" clId="Web-{B786E08E-14A6-F17A-88E6-21BC9B6810AC}" dt="2025-07-22T13:45:15.207" v="2" actId="20577"/>
      <pc:docMkLst>
        <pc:docMk/>
      </pc:docMkLst>
      <pc:sldChg chg="modSp">
        <pc:chgData name="Julie Hartigan" userId="S::julie.hartigan@uts.edu.au::a54899be-4d8e-40b0-b4d3-0affc8f1ced1" providerId="AD" clId="Web-{B786E08E-14A6-F17A-88E6-21BC9B6810AC}" dt="2025-07-22T13:45:15.207" v="2" actId="20577"/>
        <pc:sldMkLst>
          <pc:docMk/>
          <pc:sldMk cId="3586127142" sldId="466"/>
        </pc:sldMkLst>
        <pc:spChg chg="mod">
          <ac:chgData name="Julie Hartigan" userId="S::julie.hartigan@uts.edu.au::a54899be-4d8e-40b0-b4d3-0affc8f1ced1" providerId="AD" clId="Web-{B786E08E-14A6-F17A-88E6-21BC9B6810AC}" dt="2025-07-22T13:45:15.207" v="2" actId="20577"/>
          <ac:spMkLst>
            <pc:docMk/>
            <pc:sldMk cId="3586127142" sldId="466"/>
            <ac:spMk id="3" creationId="{7EDEC859-CE23-9A47-BCC1-F76F842486A2}"/>
          </ac:spMkLst>
        </pc:spChg>
      </pc:sldChg>
    </pc:docChg>
  </pc:docChgLst>
  <pc:docChgLst>
    <pc:chgData name="David Sotir" userId="S::david.sotir@uts.edu.au::c16850aa-20a9-433f-a19b-9c54b5cd1733" providerId="AD" clId="Web-{F7A11AE1-37E8-7B35-1136-E96EA02AF3C5}"/>
    <pc:docChg chg="modSld">
      <pc:chgData name="David Sotir" userId="S::david.sotir@uts.edu.au::c16850aa-20a9-433f-a19b-9c54b5cd1733" providerId="AD" clId="Web-{F7A11AE1-37E8-7B35-1136-E96EA02AF3C5}" dt="2025-04-09T20:34:17.139" v="1" actId="1076"/>
      <pc:docMkLst>
        <pc:docMk/>
      </pc:docMkLst>
      <pc:sldChg chg="modSp">
        <pc:chgData name="David Sotir" userId="S::david.sotir@uts.edu.au::c16850aa-20a9-433f-a19b-9c54b5cd1733" providerId="AD" clId="Web-{F7A11AE1-37E8-7B35-1136-E96EA02AF3C5}" dt="2025-04-09T20:34:17.139" v="1" actId="1076"/>
        <pc:sldMkLst>
          <pc:docMk/>
          <pc:sldMk cId="1801650585" sldId="286"/>
        </pc:sldMkLst>
      </pc:sldChg>
    </pc:docChg>
  </pc:docChgLst>
  <pc:docChgLst>
    <pc:chgData name="Simon Au" userId="bd834a62-bcf6-4f47-838d-84af1dfdd484" providerId="ADAL" clId="{DBFF8E37-6210-4973-9D23-3C262651B5EF}"/>
    <pc:docChg chg="undo custSel addSld delSld modSld sldOrd modSection">
      <pc:chgData name="Simon Au" userId="bd834a62-bcf6-4f47-838d-84af1dfdd484" providerId="ADAL" clId="{DBFF8E37-6210-4973-9D23-3C262651B5EF}" dt="2025-02-05T01:11:40.290" v="329" actId="729"/>
      <pc:docMkLst>
        <pc:docMk/>
      </pc:docMkLst>
      <pc:sldChg chg="addSp modSp">
        <pc:chgData name="Simon Au" userId="bd834a62-bcf6-4f47-838d-84af1dfdd484" providerId="ADAL" clId="{DBFF8E37-6210-4973-9D23-3C262651B5EF}" dt="2025-02-05T00:58:46.444" v="215"/>
        <pc:sldMkLst>
          <pc:docMk/>
          <pc:sldMk cId="2306038167" sldId="257"/>
        </pc:sldMkLst>
      </pc:sldChg>
      <pc:sldChg chg="modAnim">
        <pc:chgData name="Simon Au" userId="bd834a62-bcf6-4f47-838d-84af1dfdd484" providerId="ADAL" clId="{DBFF8E37-6210-4973-9D23-3C262651B5EF}" dt="2025-02-05T00:40:01.816" v="92"/>
        <pc:sldMkLst>
          <pc:docMk/>
          <pc:sldMk cId="340614495" sldId="418"/>
        </pc:sldMkLst>
      </pc:sldChg>
      <pc:sldChg chg="modSp del mod">
        <pc:chgData name="Simon Au" userId="bd834a62-bcf6-4f47-838d-84af1dfdd484" providerId="ADAL" clId="{DBFF8E37-6210-4973-9D23-3C262651B5EF}" dt="2025-02-05T01:11:24.710" v="324" actId="47"/>
        <pc:sldMkLst>
          <pc:docMk/>
          <pc:sldMk cId="42502027" sldId="422"/>
        </pc:sldMkLst>
      </pc:sldChg>
      <pc:sldChg chg="mod modShow">
        <pc:chgData name="Simon Au" userId="bd834a62-bcf6-4f47-838d-84af1dfdd484" providerId="ADAL" clId="{DBFF8E37-6210-4973-9D23-3C262651B5EF}" dt="2025-02-05T01:10:35.742" v="277" actId="729"/>
        <pc:sldMkLst>
          <pc:docMk/>
          <pc:sldMk cId="368922171" sldId="455"/>
        </pc:sldMkLst>
      </pc:sldChg>
      <pc:sldChg chg="mod modShow">
        <pc:chgData name="Simon Au" userId="bd834a62-bcf6-4f47-838d-84af1dfdd484" providerId="ADAL" clId="{DBFF8E37-6210-4973-9D23-3C262651B5EF}" dt="2025-02-05T01:11:40.290" v="329" actId="729"/>
        <pc:sldMkLst>
          <pc:docMk/>
          <pc:sldMk cId="1149281538" sldId="456"/>
        </pc:sldMkLst>
      </pc:sldChg>
      <pc:sldChg chg="mod modShow">
        <pc:chgData name="Simon Au" userId="bd834a62-bcf6-4f47-838d-84af1dfdd484" providerId="ADAL" clId="{DBFF8E37-6210-4973-9D23-3C262651B5EF}" dt="2025-02-05T01:11:37.836" v="328" actId="729"/>
        <pc:sldMkLst>
          <pc:docMk/>
          <pc:sldMk cId="3654048152" sldId="457"/>
        </pc:sldMkLst>
      </pc:sldChg>
      <pc:sldChg chg="modSp mod modAnim modShow">
        <pc:chgData name="Simon Au" userId="bd834a62-bcf6-4f47-838d-84af1dfdd484" providerId="ADAL" clId="{DBFF8E37-6210-4973-9D23-3C262651B5EF}" dt="2025-02-05T00:34:51.409" v="82" actId="20577"/>
        <pc:sldMkLst>
          <pc:docMk/>
          <pc:sldMk cId="3651763264" sldId="461"/>
        </pc:sldMkLst>
      </pc:sldChg>
      <pc:sldChg chg="mod modShow">
        <pc:chgData name="Simon Au" userId="bd834a62-bcf6-4f47-838d-84af1dfdd484" providerId="ADAL" clId="{DBFF8E37-6210-4973-9D23-3C262651B5EF}" dt="2025-02-05T01:11:32.989" v="327" actId="729"/>
        <pc:sldMkLst>
          <pc:docMk/>
          <pc:sldMk cId="3361272561" sldId="462"/>
        </pc:sldMkLst>
      </pc:sldChg>
      <pc:sldChg chg="mod modShow">
        <pc:chgData name="Simon Au" userId="bd834a62-bcf6-4f47-838d-84af1dfdd484" providerId="ADAL" clId="{DBFF8E37-6210-4973-9D23-3C262651B5EF}" dt="2025-02-05T01:11:32.989" v="327" actId="729"/>
        <pc:sldMkLst>
          <pc:docMk/>
          <pc:sldMk cId="4280155811" sldId="463"/>
        </pc:sldMkLst>
      </pc:sldChg>
      <pc:sldChg chg="mod modShow">
        <pc:chgData name="Simon Au" userId="bd834a62-bcf6-4f47-838d-84af1dfdd484" providerId="ADAL" clId="{DBFF8E37-6210-4973-9D23-3C262651B5EF}" dt="2025-02-05T01:10:37.796" v="278" actId="729"/>
        <pc:sldMkLst>
          <pc:docMk/>
          <pc:sldMk cId="3586127142" sldId="466"/>
        </pc:sldMkLst>
      </pc:sldChg>
      <pc:sldChg chg="mod modShow">
        <pc:chgData name="Simon Au" userId="bd834a62-bcf6-4f47-838d-84af1dfdd484" providerId="ADAL" clId="{DBFF8E37-6210-4973-9D23-3C262651B5EF}" dt="2025-02-05T01:10:40.185" v="279" actId="729"/>
        <pc:sldMkLst>
          <pc:docMk/>
          <pc:sldMk cId="3595013273" sldId="467"/>
        </pc:sldMkLst>
      </pc:sldChg>
      <pc:sldChg chg="mod modShow">
        <pc:chgData name="Simon Au" userId="bd834a62-bcf6-4f47-838d-84af1dfdd484" providerId="ADAL" clId="{DBFF8E37-6210-4973-9D23-3C262651B5EF}" dt="2025-02-05T01:11:27.839" v="325" actId="729"/>
        <pc:sldMkLst>
          <pc:docMk/>
          <pc:sldMk cId="3646447148" sldId="470"/>
        </pc:sldMkLst>
      </pc:sldChg>
      <pc:sldChg chg="mod modShow">
        <pc:chgData name="Simon Au" userId="bd834a62-bcf6-4f47-838d-84af1dfdd484" providerId="ADAL" clId="{DBFF8E37-6210-4973-9D23-3C262651B5EF}" dt="2025-02-05T01:10:46.479" v="280" actId="729"/>
        <pc:sldMkLst>
          <pc:docMk/>
          <pc:sldMk cId="345039090" sldId="471"/>
        </pc:sldMkLst>
      </pc:sldChg>
      <pc:sldChg chg="mod modShow">
        <pc:chgData name="Simon Au" userId="bd834a62-bcf6-4f47-838d-84af1dfdd484" providerId="ADAL" clId="{DBFF8E37-6210-4973-9D23-3C262651B5EF}" dt="2025-02-05T01:10:49.139" v="281" actId="729"/>
        <pc:sldMkLst>
          <pc:docMk/>
          <pc:sldMk cId="98136757" sldId="472"/>
        </pc:sldMkLst>
      </pc:sldChg>
      <pc:sldChg chg="modSp add del mod">
        <pc:chgData name="Simon Au" userId="bd834a62-bcf6-4f47-838d-84af1dfdd484" providerId="ADAL" clId="{DBFF8E37-6210-4973-9D23-3C262651B5EF}" dt="2025-02-05T01:11:24.710" v="324" actId="47"/>
        <pc:sldMkLst>
          <pc:docMk/>
          <pc:sldMk cId="1216757872" sldId="718"/>
        </pc:sldMkLst>
      </pc:sldChg>
      <pc:sldChg chg="modSp add del mod setBg">
        <pc:chgData name="Simon Au" userId="bd834a62-bcf6-4f47-838d-84af1dfdd484" providerId="ADAL" clId="{DBFF8E37-6210-4973-9D23-3C262651B5EF}" dt="2025-02-05T01:11:24.710" v="324" actId="47"/>
        <pc:sldMkLst>
          <pc:docMk/>
          <pc:sldMk cId="3378376893" sldId="723"/>
        </pc:sldMkLst>
      </pc:sldChg>
      <pc:sldChg chg="add del">
        <pc:chgData name="Simon Au" userId="bd834a62-bcf6-4f47-838d-84af1dfdd484" providerId="ADAL" clId="{DBFF8E37-6210-4973-9D23-3C262651B5EF}" dt="2025-02-04T03:08:03.634" v="2"/>
        <pc:sldMkLst>
          <pc:docMk/>
          <pc:sldMk cId="134229305" sldId="914"/>
        </pc:sldMkLst>
      </pc:sldChg>
      <pc:sldChg chg="add del">
        <pc:chgData name="Simon Au" userId="bd834a62-bcf6-4f47-838d-84af1dfdd484" providerId="ADAL" clId="{DBFF8E37-6210-4973-9D23-3C262651B5EF}" dt="2025-02-04T03:08:03.634" v="2"/>
        <pc:sldMkLst>
          <pc:docMk/>
          <pc:sldMk cId="142880940" sldId="919"/>
        </pc:sldMkLst>
      </pc:sldChg>
      <pc:sldChg chg="add mod modShow">
        <pc:chgData name="Simon Au" userId="bd834a62-bcf6-4f47-838d-84af1dfdd484" providerId="ADAL" clId="{DBFF8E37-6210-4973-9D23-3C262651B5EF}" dt="2025-02-05T01:11:30.725" v="326" actId="729"/>
        <pc:sldMkLst>
          <pc:docMk/>
          <pc:sldMk cId="420595930" sldId="920"/>
        </pc:sldMkLst>
      </pc:sldChg>
      <pc:sldChg chg="modSp add del modAnim">
        <pc:chgData name="Simon Au" userId="bd834a62-bcf6-4f47-838d-84af1dfdd484" providerId="ADAL" clId="{DBFF8E37-6210-4973-9D23-3C262651B5EF}" dt="2025-02-05T01:11:18.369" v="322" actId="47"/>
        <pc:sldMkLst>
          <pc:docMk/>
          <pc:sldMk cId="2656891984" sldId="921"/>
        </pc:sldMkLst>
      </pc:sldChg>
      <pc:sldChg chg="add del modAnim">
        <pc:chgData name="Simon Au" userId="bd834a62-bcf6-4f47-838d-84af1dfdd484" providerId="ADAL" clId="{DBFF8E37-6210-4973-9D23-3C262651B5EF}" dt="2025-02-05T01:11:18.369" v="322" actId="47"/>
        <pc:sldMkLst>
          <pc:docMk/>
          <pc:sldMk cId="3468469777" sldId="922"/>
        </pc:sldMkLst>
      </pc:sldChg>
      <pc:sldChg chg="delSp modSp new mod">
        <pc:chgData name="Simon Au" userId="bd834a62-bcf6-4f47-838d-84af1dfdd484" providerId="ADAL" clId="{DBFF8E37-6210-4973-9D23-3C262651B5EF}" dt="2025-02-05T01:11:06.993" v="321" actId="20577"/>
        <pc:sldMkLst>
          <pc:docMk/>
          <pc:sldMk cId="559545971" sldId="923"/>
        </pc:sldMkLst>
      </pc:sldChg>
      <pc:sldChg chg="modSp add del setBg">
        <pc:chgData name="Simon Au" userId="bd834a62-bcf6-4f47-838d-84af1dfdd484" providerId="ADAL" clId="{DBFF8E37-6210-4973-9D23-3C262651B5EF}" dt="2025-02-05T01:11:20.270" v="323" actId="47"/>
        <pc:sldMkLst>
          <pc:docMk/>
          <pc:sldMk cId="1623256727" sldId="924"/>
        </pc:sldMkLst>
      </pc:sldChg>
      <pc:sldChg chg="new del">
        <pc:chgData name="Simon Au" userId="bd834a62-bcf6-4f47-838d-84af1dfdd484" providerId="ADAL" clId="{DBFF8E37-6210-4973-9D23-3C262651B5EF}" dt="2025-02-05T00:58:51.533" v="217" actId="680"/>
        <pc:sldMkLst>
          <pc:docMk/>
          <pc:sldMk cId="2470830361" sldId="925"/>
        </pc:sldMkLst>
      </pc:sldChg>
      <pc:sldChg chg="addSp delSp modSp new del mod ord">
        <pc:chgData name="Simon Au" userId="bd834a62-bcf6-4f47-838d-84af1dfdd484" providerId="ADAL" clId="{DBFF8E37-6210-4973-9D23-3C262651B5EF}" dt="2025-02-05T01:10:33.046" v="276" actId="47"/>
        <pc:sldMkLst>
          <pc:docMk/>
          <pc:sldMk cId="3513520188" sldId="925"/>
        </pc:sldMkLst>
      </pc:sldChg>
      <pc:sldMasterChg chg="delSldLayout">
        <pc:chgData name="Simon Au" userId="bd834a62-bcf6-4f47-838d-84af1dfdd484" providerId="ADAL" clId="{DBFF8E37-6210-4973-9D23-3C262651B5EF}" dt="2025-02-05T01:11:24.710" v="324" actId="47"/>
        <pc:sldMasterMkLst>
          <pc:docMk/>
          <pc:sldMasterMk cId="1233805520" sldId="2147483648"/>
        </pc:sldMasterMkLst>
        <pc:sldLayoutChg chg="del">
          <pc:chgData name="Simon Au" userId="bd834a62-bcf6-4f47-838d-84af1dfdd484" providerId="ADAL" clId="{DBFF8E37-6210-4973-9D23-3C262651B5EF}" dt="2025-02-05T01:11:24.710" v="324" actId="47"/>
          <pc:sldLayoutMkLst>
            <pc:docMk/>
            <pc:sldMasterMk cId="1233805520" sldId="2147483648"/>
            <pc:sldLayoutMk cId="1694552920" sldId="2147483716"/>
          </pc:sldLayoutMkLst>
        </pc:sldLayoutChg>
      </pc:sldMasterChg>
    </pc:docChg>
  </pc:docChgLst>
  <pc:docChgLst>
    <pc:chgData name="Julie Hartigan" userId="S::julie.hartigan@uts.edu.au::a54899be-4d8e-40b0-b4d3-0affc8f1ced1" providerId="AD" clId="Web-{EFD256A3-EF7F-E14B-58E0-92B0AE0BB490}"/>
    <pc:docChg chg="addSld modSection">
      <pc:chgData name="Julie Hartigan" userId="S::julie.hartigan@uts.edu.au::a54899be-4d8e-40b0-b4d3-0affc8f1ced1" providerId="AD" clId="Web-{EFD256A3-EF7F-E14B-58E0-92B0AE0BB490}" dt="2025-07-22T23:26:16.591" v="2"/>
      <pc:docMkLst>
        <pc:docMk/>
      </pc:docMkLst>
      <pc:sldChg chg="new">
        <pc:chgData name="Julie Hartigan" userId="S::julie.hartigan@uts.edu.au::a54899be-4d8e-40b0-b4d3-0affc8f1ced1" providerId="AD" clId="Web-{EFD256A3-EF7F-E14B-58E0-92B0AE0BB490}" dt="2025-07-22T23:26:10.606" v="0"/>
        <pc:sldMkLst>
          <pc:docMk/>
          <pc:sldMk cId="3975406801" sldId="924"/>
        </pc:sldMkLst>
      </pc:sldChg>
      <pc:sldChg chg="new">
        <pc:chgData name="Julie Hartigan" userId="S::julie.hartigan@uts.edu.au::a54899be-4d8e-40b0-b4d3-0affc8f1ced1" providerId="AD" clId="Web-{EFD256A3-EF7F-E14B-58E0-92B0AE0BB490}" dt="2025-07-22T23:26:13.700" v="1"/>
        <pc:sldMkLst>
          <pc:docMk/>
          <pc:sldMk cId="2786126206" sldId="925"/>
        </pc:sldMkLst>
      </pc:sldChg>
      <pc:sldChg chg="new">
        <pc:chgData name="Julie Hartigan" userId="S::julie.hartigan@uts.edu.au::a54899be-4d8e-40b0-b4d3-0affc8f1ced1" providerId="AD" clId="Web-{EFD256A3-EF7F-E14B-58E0-92B0AE0BB490}" dt="2025-07-22T23:26:16.591" v="2"/>
        <pc:sldMkLst>
          <pc:docMk/>
          <pc:sldMk cId="4223526437" sldId="92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27BE0-8D26-2C46-B592-87513771FDEF}" type="datetimeFigureOut">
              <a:rPr lang="en-US" smtClean="0"/>
              <a:t>7/23/2025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64B19-607B-B942-B14B-DB932692D378}" type="slidenum">
              <a:rPr lang="en-US" smtClean="0"/>
              <a:t>‹#›</a:t>
            </a:fld>
            <a:endParaRPr lang="en-US"/>
          </a:p>
        </p:txBody>
      </p:sp>
    </p:spTree>
    <p:extLst>
      <p:ext uri="{BB962C8B-B14F-4D97-AF65-F5344CB8AC3E}">
        <p14:creationId xmlns:p14="http://schemas.microsoft.com/office/powerpoint/2010/main" val="101514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ed.com/talks/simon_sinek_why_good_leaders_make_you_feel_safe?language=en#t-125121"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ted.com/talks/kelly_mcgonigal_how_to_make_stress_your_friend?referrer=playlist-the_most_popular_talks_of_all&amp;language=en#t-68315" TargetMode="External"/><Relationship Id="rId4" Type="http://schemas.openxmlformats.org/officeDocument/2006/relationships/hyperlink" Target="https://www.ted.com/talks/dan_pink_the_puzzle_of_motivation?referrer=playlist-the_most_popular_talks_of_al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ed.com/talks/simon_sinek_why_good_leaders_make_you_feel_safe?language=en#t-125121"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ted.com/talks/kelly_mcgonigal_how_to_make_stress_your_friend?referrer=playlist-the_most_popular_talks_of_all&amp;language=en#t-68315" TargetMode="External"/><Relationship Id="rId4" Type="http://schemas.openxmlformats.org/officeDocument/2006/relationships/hyperlink" Target="https://www.ted.com/talks/dan_pink_the_puzzle_of_motivation?referrer=playlist-the_most_popular_talks_of_al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saarcstat.org/sites/default/files/training/onsite/Data_Presentation_and_Report_Writing/2.Effective%20Presentations.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ed.com/talks/sir_ken_robinson_do_schools_kill_creativity?language=en#t-12026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youtube.com/watch?v=xsvEaU92xeY"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isme.co/blog/how-to-start-a-presenta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ea typeface="Calibri"/>
                <a:cs typeface="Calibri"/>
              </a:rPr>
              <a:t>Ask why</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6</a:t>
            </a:fld>
            <a:endParaRPr lang="en-US"/>
          </a:p>
        </p:txBody>
      </p:sp>
    </p:spTree>
    <p:extLst>
      <p:ext uri="{BB962C8B-B14F-4D97-AF65-F5344CB8AC3E}">
        <p14:creationId xmlns:p14="http://schemas.microsoft.com/office/powerpoint/2010/main" val="3892551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hlinkClick r:id="rId3"/>
              </a:rPr>
              <a:t>https://www.ted.com/talks/simon_sinek_why_good_leaders_make_you_feel_safe?language=en#t-125121</a:t>
            </a:r>
            <a:endParaRPr lang="en-AU" dirty="0"/>
          </a:p>
          <a:p>
            <a:endParaRPr lang="en-AU" dirty="0"/>
          </a:p>
          <a:p>
            <a:r>
              <a:rPr lang="en-AU" dirty="0"/>
              <a:t>Dan Pink – up to 1minute 36: </a:t>
            </a:r>
            <a:r>
              <a:rPr lang="en-AU" dirty="0">
                <a:hlinkClick r:id="rId4"/>
              </a:rPr>
              <a:t>https://www.ted.com/talks/dan_pink_the_puzzle_of_motivation?referrer=playlist-the_most_popular_talks_of_all</a:t>
            </a:r>
            <a:endParaRPr lang="en-AU" dirty="0"/>
          </a:p>
          <a:p>
            <a:endParaRPr lang="en-AU" dirty="0"/>
          </a:p>
          <a:p>
            <a:r>
              <a:rPr lang="en-AU" dirty="0"/>
              <a:t>Kelly </a:t>
            </a:r>
            <a:r>
              <a:rPr lang="en-AU" dirty="0" err="1"/>
              <a:t>McGonigal</a:t>
            </a:r>
            <a:r>
              <a:rPr lang="en-AU" dirty="0"/>
              <a:t> up to 1 minute</a:t>
            </a:r>
            <a:r>
              <a:rPr lang="en-AU" baseline="0" dirty="0"/>
              <a:t> 10: </a:t>
            </a:r>
            <a:r>
              <a:rPr lang="en-AU" dirty="0">
                <a:hlinkClick r:id="rId5"/>
              </a:rPr>
              <a:t>https://www.ted.com/talks/kelly_mcgonigal_how_to_make_stress_your_friend?referrer=playlist-the_most_popular_talks_of_all&amp;language=en#t-68315</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16</a:t>
            </a:fld>
            <a:endParaRPr lang="en-US"/>
          </a:p>
        </p:txBody>
      </p:sp>
    </p:spTree>
    <p:extLst>
      <p:ext uri="{BB962C8B-B14F-4D97-AF65-F5344CB8AC3E}">
        <p14:creationId xmlns:p14="http://schemas.microsoft.com/office/powerpoint/2010/main" val="197513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hlinkClick r:id="rId3"/>
              </a:rPr>
              <a:t>https://www.ted.com/talks/simon_sinek_why_good_leaders_make_you_feel_safe?language=en#t-125121</a:t>
            </a:r>
            <a:endParaRPr lang="en-AU" dirty="0"/>
          </a:p>
          <a:p>
            <a:endParaRPr lang="en-AU" dirty="0"/>
          </a:p>
          <a:p>
            <a:r>
              <a:rPr lang="en-AU" dirty="0"/>
              <a:t>Dan Pink – up to 1minute 36: </a:t>
            </a:r>
            <a:r>
              <a:rPr lang="en-AU" dirty="0">
                <a:hlinkClick r:id="rId4"/>
              </a:rPr>
              <a:t>https://www.ted.com/talks/dan_pink_the_puzzle_of_motivation?referrer=playlist-the_most_popular_talks_of_all</a:t>
            </a:r>
            <a:endParaRPr lang="en-AU" dirty="0"/>
          </a:p>
          <a:p>
            <a:endParaRPr lang="en-AU" dirty="0"/>
          </a:p>
          <a:p>
            <a:r>
              <a:rPr lang="en-AU" dirty="0"/>
              <a:t>Kelly </a:t>
            </a:r>
            <a:r>
              <a:rPr lang="en-AU" dirty="0" err="1"/>
              <a:t>McGonigal</a:t>
            </a:r>
            <a:r>
              <a:rPr lang="en-AU" dirty="0"/>
              <a:t> up to 1 minute</a:t>
            </a:r>
            <a:r>
              <a:rPr lang="en-AU" baseline="0" dirty="0"/>
              <a:t> 10: </a:t>
            </a:r>
            <a:r>
              <a:rPr lang="en-AU" dirty="0">
                <a:hlinkClick r:id="rId5"/>
              </a:rPr>
              <a:t>https://www.ted.com/talks/kelly_mcgonigal_how_to_make_stress_your_friend?referrer=playlist-the_most_popular_talks_of_all&amp;language=en#t-68315</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17</a:t>
            </a:fld>
            <a:endParaRPr lang="en-US"/>
          </a:p>
        </p:txBody>
      </p:sp>
    </p:spTree>
    <p:extLst>
      <p:ext uri="{BB962C8B-B14F-4D97-AF65-F5344CB8AC3E}">
        <p14:creationId xmlns:p14="http://schemas.microsoft.com/office/powerpoint/2010/main" val="256021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18</a:t>
            </a:fld>
            <a:endParaRPr lang="en-US"/>
          </a:p>
        </p:txBody>
      </p:sp>
    </p:spTree>
    <p:extLst>
      <p:ext uri="{BB962C8B-B14F-4D97-AF65-F5344CB8AC3E}">
        <p14:creationId xmlns:p14="http://schemas.microsoft.com/office/powerpoint/2010/main" val="1918868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64B19-607B-B942-B14B-DB932692D378}" type="slidenum">
              <a:rPr lang="en-US" smtClean="0"/>
              <a:t>19</a:t>
            </a:fld>
            <a:endParaRPr lang="en-US"/>
          </a:p>
        </p:txBody>
      </p:sp>
    </p:spTree>
    <p:extLst>
      <p:ext uri="{BB962C8B-B14F-4D97-AF65-F5344CB8AC3E}">
        <p14:creationId xmlns:p14="http://schemas.microsoft.com/office/powerpoint/2010/main" val="3260403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20</a:t>
            </a:fld>
            <a:endParaRPr lang="en-US"/>
          </a:p>
        </p:txBody>
      </p:sp>
    </p:spTree>
    <p:extLst>
      <p:ext uri="{BB962C8B-B14F-4D97-AF65-F5344CB8AC3E}">
        <p14:creationId xmlns:p14="http://schemas.microsoft.com/office/powerpoint/2010/main" val="2803379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21</a:t>
            </a:fld>
            <a:endParaRPr lang="en-US"/>
          </a:p>
        </p:txBody>
      </p:sp>
    </p:spTree>
    <p:extLst>
      <p:ext uri="{BB962C8B-B14F-4D97-AF65-F5344CB8AC3E}">
        <p14:creationId xmlns:p14="http://schemas.microsoft.com/office/powerpoint/2010/main" val="496185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dirty="0"/>
              <a:t>Example</a:t>
            </a:r>
            <a:r>
              <a:rPr lang="en-AU" baseline="0" dirty="0"/>
              <a:t> of chronological structure (for a slide, but the entire presentation, or a section of it, may follow this same structure).</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22</a:t>
            </a:fld>
            <a:endParaRPr lang="en-US"/>
          </a:p>
        </p:txBody>
      </p:sp>
    </p:spTree>
    <p:extLst>
      <p:ext uri="{BB962C8B-B14F-4D97-AF65-F5344CB8AC3E}">
        <p14:creationId xmlns:p14="http://schemas.microsoft.com/office/powerpoint/2010/main" val="846274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AU" sz="1200" b="0" i="0" kern="1200" dirty="0">
                <a:solidFill>
                  <a:schemeClr val="tx1"/>
                </a:solidFill>
                <a:effectLst/>
                <a:latin typeface="+mn-lt"/>
                <a:ea typeface="+mn-ea"/>
                <a:cs typeface="+mn-cs"/>
              </a:rPr>
              <a:t> Example</a:t>
            </a:r>
            <a:r>
              <a:rPr lang="en-AU" sz="1200" b="0" i="0" kern="1200" baseline="0" dirty="0">
                <a:solidFill>
                  <a:schemeClr val="tx1"/>
                </a:solidFill>
                <a:effectLst/>
                <a:latin typeface="+mn-lt"/>
                <a:ea typeface="+mn-ea"/>
                <a:cs typeface="+mn-cs"/>
              </a:rPr>
              <a:t> of a category structure. Again, this structure could be used for an entire presentation, or a section of one, rather than just a single slide.</a:t>
            </a:r>
            <a:endParaRPr lang="en-AU"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23</a:t>
            </a:fld>
            <a:endParaRPr lang="en-US"/>
          </a:p>
        </p:txBody>
      </p:sp>
    </p:spTree>
    <p:extLst>
      <p:ext uri="{BB962C8B-B14F-4D97-AF65-F5344CB8AC3E}">
        <p14:creationId xmlns:p14="http://schemas.microsoft.com/office/powerpoint/2010/main" val="927815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24</a:t>
            </a:fld>
            <a:endParaRPr lang="en-US"/>
          </a:p>
        </p:txBody>
      </p:sp>
    </p:spTree>
    <p:extLst>
      <p:ext uri="{BB962C8B-B14F-4D97-AF65-F5344CB8AC3E}">
        <p14:creationId xmlns:p14="http://schemas.microsoft.com/office/powerpoint/2010/main" val="965551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Cause and effect You can adopt this method whenever there exists a cause and effect relationship. Here you have to illustrate and explain the causes of the situation and then focus on the effects. It is relevant for topics like ‘impact of cinema on children’, ‘internet boon or bane’, ‘smoking in children’, etc.  Problem – solution Here you divide the presentation into two parts. In the first part describe and analyze the cause and effect of the problem. After the analysis you move on to the main objective of your presentation to suggest or oppose a solution to the problem. It is a very helpful and effective way for persuasive presentation. For topics like “population explosion” this method ca be used. </a:t>
            </a:r>
          </a:p>
          <a:p>
            <a:pPr marL="0" indent="0">
              <a:buNone/>
            </a:pPr>
            <a:r>
              <a:rPr lang="en-AU" dirty="0"/>
              <a:t>FROM: </a:t>
            </a:r>
            <a:r>
              <a:rPr lang="en-US" dirty="0">
                <a:hlinkClick r:id="rId3"/>
              </a:rPr>
              <a:t>http://www.saarcstat.org/sites/default/files/training/onsite/Data_Presentation_and_Report_Writing/2.Effective%20Presentations.pdf</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25</a:t>
            </a:fld>
            <a:endParaRPr lang="en-US"/>
          </a:p>
        </p:txBody>
      </p:sp>
    </p:spTree>
    <p:extLst>
      <p:ext uri="{BB962C8B-B14F-4D97-AF65-F5344CB8AC3E}">
        <p14:creationId xmlns:p14="http://schemas.microsoft.com/office/powerpoint/2010/main" val="388349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dirty="0"/>
              <a:t>TED talk – group analysis</a:t>
            </a:r>
          </a:p>
          <a:p>
            <a:pPr marL="0" indent="0">
              <a:buNone/>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Sir Ken Robinson: Do Schools Kill Creativity?</a:t>
            </a:r>
            <a:r>
              <a:rPr lang="en-US" sz="1200" baseline="0" dirty="0"/>
              <a:t> </a:t>
            </a:r>
            <a:r>
              <a:rPr lang="en-US" sz="1200" dirty="0"/>
              <a:t>– up to 2 minutes. After the first 2 minutes, stop the video and put student into break out rooms to discuss what they thought was good and bad about this presenter</a:t>
            </a:r>
          </a:p>
          <a:p>
            <a:pPr marL="0" indent="0">
              <a:buNone/>
            </a:pP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7</a:t>
            </a:fld>
            <a:endParaRPr lang="en-US"/>
          </a:p>
        </p:txBody>
      </p:sp>
    </p:spTree>
    <p:extLst>
      <p:ext uri="{BB962C8B-B14F-4D97-AF65-F5344CB8AC3E}">
        <p14:creationId xmlns:p14="http://schemas.microsoft.com/office/powerpoint/2010/main" val="2362292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26</a:t>
            </a:fld>
            <a:endParaRPr lang="en-US"/>
          </a:p>
        </p:txBody>
      </p:sp>
    </p:spTree>
    <p:extLst>
      <p:ext uri="{BB962C8B-B14F-4D97-AF65-F5344CB8AC3E}">
        <p14:creationId xmlns:p14="http://schemas.microsoft.com/office/powerpoint/2010/main" val="1422153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27</a:t>
            </a:fld>
            <a:endParaRPr lang="en-US"/>
          </a:p>
        </p:txBody>
      </p:sp>
    </p:spTree>
    <p:extLst>
      <p:ext uri="{BB962C8B-B14F-4D97-AF65-F5344CB8AC3E}">
        <p14:creationId xmlns:p14="http://schemas.microsoft.com/office/powerpoint/2010/main" val="1026660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This</a:t>
            </a:r>
            <a:r>
              <a:rPr lang="en-AU" baseline="0" dirty="0"/>
              <a:t> slide has too much information and no clear focal point, and therefore no story to tell.</a:t>
            </a:r>
            <a:endParaRPr lang="en-AU" dirty="0"/>
          </a:p>
        </p:txBody>
      </p:sp>
      <p:sp>
        <p:nvSpPr>
          <p:cNvPr id="4" name="Slide Number Placeholder 3"/>
          <p:cNvSpPr>
            <a:spLocks noGrp="1"/>
          </p:cNvSpPr>
          <p:nvPr>
            <p:ph type="sldNum" sz="quarter" idx="10"/>
          </p:nvPr>
        </p:nvSpPr>
        <p:spPr/>
        <p:txBody>
          <a:bodyPr/>
          <a:lstStyle/>
          <a:p>
            <a:fld id="{B9B69F74-B9AD-4A5F-B44C-D1E6A0B8E5D4}" type="slidenum">
              <a:rPr lang="en-AU" smtClean="0"/>
              <a:t>28</a:t>
            </a:fld>
            <a:endParaRPr lang="en-AU"/>
          </a:p>
        </p:txBody>
      </p:sp>
    </p:spTree>
    <p:extLst>
      <p:ext uri="{BB962C8B-B14F-4D97-AF65-F5344CB8AC3E}">
        <p14:creationId xmlns:p14="http://schemas.microsoft.com/office/powerpoint/2010/main" val="1387133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a:t>
            </a:r>
            <a:r>
              <a:rPr lang="en-AU" baseline="0" dirty="0"/>
              <a:t> slide has a clear focal point and</a:t>
            </a:r>
            <a:r>
              <a:rPr lang="en-AU" dirty="0"/>
              <a:t> tells</a:t>
            </a:r>
            <a:r>
              <a:rPr lang="en-AU" baseline="0" dirty="0"/>
              <a:t> it’s own story of a clear trend. The next part of the story would be to explain why this has been happening!</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29</a:t>
            </a:fld>
            <a:endParaRPr lang="en-US"/>
          </a:p>
        </p:txBody>
      </p:sp>
    </p:spTree>
    <p:extLst>
      <p:ext uri="{BB962C8B-B14F-4D97-AF65-F5344CB8AC3E}">
        <p14:creationId xmlns:p14="http://schemas.microsoft.com/office/powerpoint/2010/main" val="2822428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dirty="0"/>
              <a:t>You</a:t>
            </a:r>
            <a:r>
              <a:rPr lang="en-AU" baseline="0" dirty="0"/>
              <a:t> could read this statistic out to your audience and hope they remember it. Or, you could ask each person to look at the person on either side of them, and then tell them that, statistically speaking, one of the three of you is likely to be diagnosed with cancer at some point. This is directly related to each person in the audience, and therefore gives them more reason to care and therefore to remember.</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30</a:t>
            </a:fld>
            <a:endParaRPr lang="en-US"/>
          </a:p>
        </p:txBody>
      </p:sp>
    </p:spTree>
    <p:extLst>
      <p:ext uri="{BB962C8B-B14F-4D97-AF65-F5344CB8AC3E}">
        <p14:creationId xmlns:p14="http://schemas.microsoft.com/office/powerpoint/2010/main" val="1179691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dirty="0"/>
              <a:t>This is quite a powerful statistic. But how could you make it even more powerful?</a:t>
            </a:r>
          </a:p>
          <a:p>
            <a:endParaRPr lang="en-AU" dirty="0"/>
          </a:p>
          <a:p>
            <a:r>
              <a:rPr lang="en-AU" dirty="0"/>
              <a:t>One</a:t>
            </a:r>
            <a:r>
              <a:rPr lang="en-AU" baseline="0" dirty="0"/>
              <a:t> possibility is that y</a:t>
            </a:r>
            <a:r>
              <a:rPr lang="en-AU" dirty="0"/>
              <a:t>ou could </a:t>
            </a:r>
            <a:r>
              <a:rPr lang="en-AU" baseline="0" dirty="0"/>
              <a:t>count out loud to 6, and then say: “While I was counting, 2 people died of extreme poverty somewhere in the world”. This is both more dramatic and more tangible to the audience. 10 million is just a number in the end, but relating it to time that they are experiencing makes it mean more to them.</a:t>
            </a:r>
            <a:endParaRPr lang="en-AU" dirty="0"/>
          </a:p>
          <a:p>
            <a:pPr marL="0" indent="0">
              <a:buNone/>
            </a:pP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31</a:t>
            </a:fld>
            <a:endParaRPr lang="en-US"/>
          </a:p>
        </p:txBody>
      </p:sp>
    </p:spTree>
    <p:extLst>
      <p:ext uri="{BB962C8B-B14F-4D97-AF65-F5344CB8AC3E}">
        <p14:creationId xmlns:p14="http://schemas.microsoft.com/office/powerpoint/2010/main" val="2864275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32</a:t>
            </a:fld>
            <a:endParaRPr lang="en-US"/>
          </a:p>
        </p:txBody>
      </p:sp>
    </p:spTree>
    <p:extLst>
      <p:ext uri="{BB962C8B-B14F-4D97-AF65-F5344CB8AC3E}">
        <p14:creationId xmlns:p14="http://schemas.microsoft.com/office/powerpoint/2010/main" val="2492174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should always put the source of your image underneath the image, just as you would cite information or ideas from</a:t>
            </a:r>
            <a:r>
              <a:rPr lang="en-AU" baseline="0" dirty="0"/>
              <a:t> another source that you use in your essay or report.</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33</a:t>
            </a:fld>
            <a:endParaRPr lang="en-US"/>
          </a:p>
        </p:txBody>
      </p:sp>
    </p:spTree>
    <p:extLst>
      <p:ext uri="{BB962C8B-B14F-4D97-AF65-F5344CB8AC3E}">
        <p14:creationId xmlns:p14="http://schemas.microsoft.com/office/powerpoint/2010/main" val="3994183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When using google images, make sure you</a:t>
            </a:r>
            <a:r>
              <a:rPr lang="en-AU" baseline="0" dirty="0"/>
              <a:t> are being copyright compliant by </a:t>
            </a:r>
            <a:r>
              <a:rPr lang="en-AU" dirty="0"/>
              <a:t>Using</a:t>
            </a:r>
            <a:r>
              <a:rPr lang="en-AU" baseline="0" dirty="0"/>
              <a:t> the ‘Tools’ button to select the Usage rights. You should aim for ‘Labelled for reuse’, unless you want to change the picture (which is unlikely).</a:t>
            </a:r>
            <a:endParaRPr lang="en-AU" dirty="0"/>
          </a:p>
        </p:txBody>
      </p:sp>
      <p:sp>
        <p:nvSpPr>
          <p:cNvPr id="4" name="Slide Number Placeholder 3"/>
          <p:cNvSpPr>
            <a:spLocks noGrp="1"/>
          </p:cNvSpPr>
          <p:nvPr>
            <p:ph type="sldNum" sz="quarter" idx="10"/>
          </p:nvPr>
        </p:nvSpPr>
        <p:spPr/>
        <p:txBody>
          <a:bodyPr/>
          <a:lstStyle/>
          <a:p>
            <a:fld id="{A1784878-C4D6-AF4C-9B04-1F7DB03052D7}" type="slidenum">
              <a:rPr lang="en-US" smtClean="0"/>
              <a:pPr/>
              <a:t>34</a:t>
            </a:fld>
            <a:endParaRPr lang="en-US"/>
          </a:p>
        </p:txBody>
      </p:sp>
    </p:spTree>
    <p:extLst>
      <p:ext uri="{BB962C8B-B14F-4D97-AF65-F5344CB8AC3E}">
        <p14:creationId xmlns:p14="http://schemas.microsoft.com/office/powerpoint/2010/main" val="1952023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35</a:t>
            </a:fld>
            <a:endParaRPr lang="en-US"/>
          </a:p>
        </p:txBody>
      </p:sp>
    </p:spTree>
    <p:extLst>
      <p:ext uri="{BB962C8B-B14F-4D97-AF65-F5344CB8AC3E}">
        <p14:creationId xmlns:p14="http://schemas.microsoft.com/office/powerpoint/2010/main" val="1697913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 important point to make is that no-one is a perfect presenter. This is the most watched TED talk of all time but he breaks some key rules of presenting. BUT he still engages through his stories, use of </a:t>
            </a:r>
            <a:r>
              <a:rPr lang="en-US" sz="1200" dirty="0" err="1"/>
              <a:t>humour</a:t>
            </a:r>
            <a:r>
              <a:rPr lang="en-US" sz="1200" dirty="0"/>
              <a:t>, and the conviction and</a:t>
            </a:r>
            <a:r>
              <a:rPr lang="en-US" sz="1200" baseline="0" dirty="0"/>
              <a:t> passion he has about his ideas</a:t>
            </a:r>
            <a:endParaRPr lang="en-US" sz="1200" dirty="0"/>
          </a:p>
        </p:txBody>
      </p:sp>
      <p:sp>
        <p:nvSpPr>
          <p:cNvPr id="4" name="Slide Number Placeholder 3"/>
          <p:cNvSpPr>
            <a:spLocks noGrp="1"/>
          </p:cNvSpPr>
          <p:nvPr>
            <p:ph type="sldNum" sz="quarter" idx="10"/>
          </p:nvPr>
        </p:nvSpPr>
        <p:spPr/>
        <p:txBody>
          <a:bodyPr/>
          <a:lstStyle/>
          <a:p>
            <a:fld id="{11364B19-607B-B942-B14B-DB932692D378}" type="slidenum">
              <a:rPr lang="en-US" smtClean="0"/>
              <a:t>7</a:t>
            </a:fld>
            <a:endParaRPr lang="en-US"/>
          </a:p>
        </p:txBody>
      </p:sp>
    </p:spTree>
    <p:extLst>
      <p:ext uri="{BB962C8B-B14F-4D97-AF65-F5344CB8AC3E}">
        <p14:creationId xmlns:p14="http://schemas.microsoft.com/office/powerpoint/2010/main" val="2488697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dirty="0"/>
              <a:t>Which</a:t>
            </a:r>
            <a:r>
              <a:rPr lang="en-AU" baseline="0" dirty="0"/>
              <a:t> heading would be appropriate for this slide?</a:t>
            </a:r>
            <a:endParaRPr lang="en-AU" dirty="0"/>
          </a:p>
          <a:p>
            <a:pPr marL="0" indent="0">
              <a:buNone/>
            </a:pP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36</a:t>
            </a:fld>
            <a:endParaRPr lang="en-US"/>
          </a:p>
        </p:txBody>
      </p:sp>
    </p:spTree>
    <p:extLst>
      <p:ext uri="{BB962C8B-B14F-4D97-AF65-F5344CB8AC3E}">
        <p14:creationId xmlns:p14="http://schemas.microsoft.com/office/powerpoint/2010/main" val="3473372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Fonts without</a:t>
            </a:r>
            <a:r>
              <a:rPr lang="en-AU" baseline="0" dirty="0"/>
              <a:t> serifs (those small embellishments on a letter) and with a high contrast between background and text colour are particularly important for vision-impaired people, or those used to a non-Roman script.</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38</a:t>
            </a:fld>
            <a:endParaRPr lang="en-US"/>
          </a:p>
        </p:txBody>
      </p:sp>
    </p:spTree>
    <p:extLst>
      <p:ext uri="{BB962C8B-B14F-4D97-AF65-F5344CB8AC3E}">
        <p14:creationId xmlns:p14="http://schemas.microsoft.com/office/powerpoint/2010/main" val="4185241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ACTIVITY: Students go into breakout rooms, where one student should open PPT and share screen, and then all students contribute ideas for how to better present this information. The info can be copied and pasted into</a:t>
            </a:r>
            <a:r>
              <a:rPr lang="en-AU" baseline="0" dirty="0"/>
              <a:t> the chat so all students have access to it in breakout rooms</a:t>
            </a:r>
            <a:endParaRPr lang="en-AU" dirty="0"/>
          </a:p>
        </p:txBody>
      </p:sp>
      <p:sp>
        <p:nvSpPr>
          <p:cNvPr id="4" name="Slide Number Placeholder 3"/>
          <p:cNvSpPr>
            <a:spLocks noGrp="1"/>
          </p:cNvSpPr>
          <p:nvPr>
            <p:ph type="sldNum" sz="quarter" idx="10"/>
          </p:nvPr>
        </p:nvSpPr>
        <p:spPr/>
        <p:txBody>
          <a:bodyPr/>
          <a:lstStyle/>
          <a:p>
            <a:fld id="{B9B69F74-B9AD-4A5F-B44C-D1E6A0B8E5D4}" type="slidenum">
              <a:rPr lang="en-AU" smtClean="0"/>
              <a:t>40</a:t>
            </a:fld>
            <a:endParaRPr lang="en-AU"/>
          </a:p>
        </p:txBody>
      </p:sp>
    </p:spTree>
    <p:extLst>
      <p:ext uri="{BB962C8B-B14F-4D97-AF65-F5344CB8AC3E}">
        <p14:creationId xmlns:p14="http://schemas.microsoft.com/office/powerpoint/2010/main" val="857357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Simple breathing exercises:</a:t>
            </a:r>
          </a:p>
          <a:p>
            <a:pPr marL="171450" indent="-171450">
              <a:buFontTx/>
              <a:buChar char="-"/>
            </a:pPr>
            <a:r>
              <a:rPr lang="en-AU" dirty="0"/>
              <a:t>Listen to breath whilst listening to me</a:t>
            </a:r>
          </a:p>
          <a:p>
            <a:pPr marL="171450" indent="-171450">
              <a:buFontTx/>
              <a:buChar char="-"/>
            </a:pPr>
            <a:r>
              <a:rPr lang="en-AU" dirty="0"/>
              <a:t>To themselves</a:t>
            </a:r>
          </a:p>
          <a:p>
            <a:pPr marL="171450" indent="-171450">
              <a:buFontTx/>
              <a:buChar char="-"/>
            </a:pPr>
            <a:r>
              <a:rPr lang="en-AU" dirty="0"/>
              <a:t>In for 4, hold for 2, out for 4</a:t>
            </a:r>
          </a:p>
        </p:txBody>
      </p:sp>
      <p:sp>
        <p:nvSpPr>
          <p:cNvPr id="4" name="Slide Number Placeholder 3"/>
          <p:cNvSpPr>
            <a:spLocks noGrp="1"/>
          </p:cNvSpPr>
          <p:nvPr>
            <p:ph type="sldNum" sz="quarter" idx="10"/>
          </p:nvPr>
        </p:nvSpPr>
        <p:spPr/>
        <p:txBody>
          <a:bodyPr/>
          <a:lstStyle/>
          <a:p>
            <a:fld id="{11364B19-607B-B942-B14B-DB932692D378}" type="slidenum">
              <a:rPr lang="en-US" smtClean="0"/>
              <a:t>41</a:t>
            </a:fld>
            <a:endParaRPr lang="en-US"/>
          </a:p>
        </p:txBody>
      </p:sp>
    </p:spTree>
    <p:extLst>
      <p:ext uri="{BB962C8B-B14F-4D97-AF65-F5344CB8AC3E}">
        <p14:creationId xmlns:p14="http://schemas.microsoft.com/office/powerpoint/2010/main" val="2828088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42</a:t>
            </a:fld>
            <a:endParaRPr lang="en-US"/>
          </a:p>
        </p:txBody>
      </p:sp>
    </p:spTree>
    <p:extLst>
      <p:ext uri="{BB962C8B-B14F-4D97-AF65-F5344CB8AC3E}">
        <p14:creationId xmlns:p14="http://schemas.microsoft.com/office/powerpoint/2010/main" val="7685669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43</a:t>
            </a:fld>
            <a:endParaRPr lang="en-US"/>
          </a:p>
        </p:txBody>
      </p:sp>
    </p:spTree>
    <p:extLst>
      <p:ext uri="{BB962C8B-B14F-4D97-AF65-F5344CB8AC3E}">
        <p14:creationId xmlns:p14="http://schemas.microsoft.com/office/powerpoint/2010/main" val="3373307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F4FF9-CEDC-AD4E-F799-04A30E2812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41061B-E287-D9B2-0A44-1F4C9ED01E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6F0293-C848-1B3F-FFF4-C6A7D273C2A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325C28A-5ACC-27FD-B08B-C4B17EE96B83}"/>
              </a:ext>
            </a:extLst>
          </p:cNvPr>
          <p:cNvSpPr>
            <a:spLocks noGrp="1"/>
          </p:cNvSpPr>
          <p:nvPr>
            <p:ph type="sldNum" sz="quarter" idx="10"/>
          </p:nvPr>
        </p:nvSpPr>
        <p:spPr/>
        <p:txBody>
          <a:bodyPr/>
          <a:lstStyle/>
          <a:p>
            <a:fld id="{11364B19-607B-B942-B14B-DB932692D378}" type="slidenum">
              <a:rPr lang="en-US" smtClean="0"/>
              <a:t>44</a:t>
            </a:fld>
            <a:endParaRPr lang="en-US"/>
          </a:p>
        </p:txBody>
      </p:sp>
    </p:spTree>
    <p:extLst>
      <p:ext uri="{BB962C8B-B14F-4D97-AF65-F5344CB8AC3E}">
        <p14:creationId xmlns:p14="http://schemas.microsoft.com/office/powerpoint/2010/main" val="2056837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45</a:t>
            </a:fld>
            <a:endParaRPr lang="en-US"/>
          </a:p>
        </p:txBody>
      </p:sp>
    </p:spTree>
    <p:extLst>
      <p:ext uri="{BB962C8B-B14F-4D97-AF65-F5344CB8AC3E}">
        <p14:creationId xmlns:p14="http://schemas.microsoft.com/office/powerpoint/2010/main" val="10773222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46</a:t>
            </a:fld>
            <a:endParaRPr lang="en-US"/>
          </a:p>
        </p:txBody>
      </p:sp>
    </p:spTree>
    <p:extLst>
      <p:ext uri="{BB962C8B-B14F-4D97-AF65-F5344CB8AC3E}">
        <p14:creationId xmlns:p14="http://schemas.microsoft.com/office/powerpoint/2010/main" val="680717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47</a:t>
            </a:fld>
            <a:endParaRPr lang="en-US"/>
          </a:p>
        </p:txBody>
      </p:sp>
    </p:spTree>
    <p:extLst>
      <p:ext uri="{BB962C8B-B14F-4D97-AF65-F5344CB8AC3E}">
        <p14:creationId xmlns:p14="http://schemas.microsoft.com/office/powerpoint/2010/main" val="1318021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dirty="0">
                <a:solidFill>
                  <a:schemeClr val="accent1">
                    <a:lumMod val="50000"/>
                  </a:schemeClr>
                </a:solidFill>
              </a:rPr>
              <a:t>The structure</a:t>
            </a:r>
          </a:p>
          <a:p>
            <a:pPr lvl="0"/>
            <a:endParaRPr lang="en-AU" sz="900" dirty="0">
              <a:solidFill>
                <a:schemeClr val="accent1">
                  <a:lumMod val="50000"/>
                </a:schemeClr>
              </a:solidFill>
            </a:endParaRPr>
          </a:p>
          <a:p>
            <a:pPr lvl="0"/>
            <a:r>
              <a:rPr lang="en-AU" sz="1200" dirty="0">
                <a:solidFill>
                  <a:schemeClr val="accent1">
                    <a:lumMod val="50000"/>
                  </a:schemeClr>
                </a:solidFill>
              </a:rPr>
              <a:t>The content</a:t>
            </a:r>
          </a:p>
          <a:p>
            <a:pPr lvl="0"/>
            <a:endParaRPr lang="en-AU" sz="900" dirty="0">
              <a:solidFill>
                <a:schemeClr val="accent1">
                  <a:lumMod val="50000"/>
                </a:schemeClr>
              </a:solidFill>
            </a:endParaRPr>
          </a:p>
          <a:p>
            <a:pPr lvl="0"/>
            <a:r>
              <a:rPr lang="en-AU" sz="1200" dirty="0">
                <a:solidFill>
                  <a:schemeClr val="accent1">
                    <a:lumMod val="50000"/>
                  </a:schemeClr>
                </a:solidFill>
              </a:rPr>
              <a:t>Choices about the language you use</a:t>
            </a:r>
          </a:p>
          <a:p>
            <a:pPr lvl="0"/>
            <a:endParaRPr lang="en-AU" sz="900" dirty="0">
              <a:solidFill>
                <a:schemeClr val="accent1">
                  <a:lumMod val="50000"/>
                </a:schemeClr>
              </a:solidFill>
            </a:endParaRPr>
          </a:p>
          <a:p>
            <a:pPr lvl="0"/>
            <a:r>
              <a:rPr lang="en-AU" sz="1200" dirty="0">
                <a:solidFill>
                  <a:schemeClr val="accent1">
                    <a:lumMod val="50000"/>
                  </a:schemeClr>
                </a:solidFill>
              </a:rPr>
              <a:t>Choices regarding visuals, software and platform</a:t>
            </a:r>
            <a:endParaRPr lang="en-US" sz="1200" dirty="0">
              <a:solidFill>
                <a:schemeClr val="accent1">
                  <a:lumMod val="50000"/>
                </a:schemeClr>
              </a:solidFill>
            </a:endParaRPr>
          </a:p>
          <a:p>
            <a:endParaRPr lang="en-AU" baseline="0" dirty="0"/>
          </a:p>
          <a:p>
            <a:r>
              <a:rPr lang="en-AU" dirty="0"/>
              <a:t>At</a:t>
            </a:r>
            <a:r>
              <a:rPr lang="en-AU" baseline="0" dirty="0"/>
              <a:t> university your main audience is your teacher, although your teacher will be taking note of how well you can engage your classmates as you present to them.</a:t>
            </a:r>
          </a:p>
          <a:p>
            <a:r>
              <a:rPr lang="en-AU" baseline="0" dirty="0"/>
              <a:t>In your professional life, your audience may be clients (or potential clients), customers, colleagues, managers, shareholders etc. You need to think about who they are and how that will affect the way you try to relate to them (e.g. how formal do you need to be? How much do they already know?).</a:t>
            </a:r>
          </a:p>
          <a:p>
            <a:endParaRPr lang="en-AU" baseline="0" dirty="0"/>
          </a:p>
          <a:p>
            <a:r>
              <a:rPr lang="en-AU" baseline="0" dirty="0"/>
              <a:t>You should ALWAYS be aware of the assignment task and marking criteria as this will determine your response to each assessment.</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9</a:t>
            </a:fld>
            <a:endParaRPr lang="en-US"/>
          </a:p>
        </p:txBody>
      </p:sp>
    </p:spTree>
    <p:extLst>
      <p:ext uri="{BB962C8B-B14F-4D97-AF65-F5344CB8AC3E}">
        <p14:creationId xmlns:p14="http://schemas.microsoft.com/office/powerpoint/2010/main" val="33868853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Harvard &amp; Columbia business schools found that standing with a physically expanded body – feet wide, hands on hips – then</a:t>
            </a:r>
            <a:r>
              <a:rPr lang="en-AU" baseline="0" dirty="0"/>
              <a:t> you feel more powerful &amp; people are more influenced by what you say.</a:t>
            </a:r>
          </a:p>
          <a:p>
            <a:endParaRPr lang="en-AU" baseline="0" dirty="0"/>
          </a:p>
          <a:p>
            <a:r>
              <a:rPr lang="en-AU" baseline="0" dirty="0"/>
              <a:t>Gorman, C.K. (2017, 2 August). </a:t>
            </a:r>
            <a:r>
              <a:rPr lang="en-AU" i="1" baseline="0" dirty="0"/>
              <a:t>Don’t try to ‘fake’ confidence – do this instead</a:t>
            </a:r>
            <a:r>
              <a:rPr lang="en-AU" baseline="0" dirty="0"/>
              <a:t>. Forbes Magazine.</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48</a:t>
            </a:fld>
            <a:endParaRPr lang="en-US"/>
          </a:p>
        </p:txBody>
      </p:sp>
    </p:spTree>
    <p:extLst>
      <p:ext uri="{BB962C8B-B14F-4D97-AF65-F5344CB8AC3E}">
        <p14:creationId xmlns:p14="http://schemas.microsoft.com/office/powerpoint/2010/main" val="19115010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dirty="0"/>
              <a:t>Simon Sinek: Why good leaders make you feel safe:</a:t>
            </a:r>
            <a:r>
              <a:rPr lang="en-AU" baseline="0" dirty="0"/>
              <a:t> </a:t>
            </a:r>
            <a:r>
              <a:rPr lang="en-AU" dirty="0">
                <a:hlinkClick r:id="rId3"/>
              </a:rPr>
              <a:t>https://www.youtube.com/watch?v=xsvEaU92xeY</a:t>
            </a:r>
            <a:endParaRPr lang="en-AU" dirty="0"/>
          </a:p>
          <a:p>
            <a:pPr marL="0" indent="0">
              <a:buNone/>
            </a:pPr>
            <a:endParaRPr lang="en-AU" dirty="0"/>
          </a:p>
          <a:p>
            <a:pPr marL="0" indent="0">
              <a:buNone/>
            </a:pPr>
            <a:r>
              <a:rPr lang="en-AU" dirty="0"/>
              <a:t>Before</a:t>
            </a:r>
            <a:r>
              <a:rPr lang="en-AU" baseline="0" dirty="0"/>
              <a:t> watching, encourage students as they watch to think about what he does or says that makes them think he is (or is not) a confident speaker.</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50</a:t>
            </a:fld>
            <a:endParaRPr lang="en-US"/>
          </a:p>
        </p:txBody>
      </p:sp>
    </p:spTree>
    <p:extLst>
      <p:ext uri="{BB962C8B-B14F-4D97-AF65-F5344CB8AC3E}">
        <p14:creationId xmlns:p14="http://schemas.microsoft.com/office/powerpoint/2010/main" val="13905416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dirty="0"/>
              <a:t>A good presentation</a:t>
            </a:r>
          </a:p>
          <a:p>
            <a:pPr marL="285750" indent="-285750">
              <a:buFont typeface="Arial" panose="020B0604020202020204" pitchFamily="34" charset="0"/>
              <a:buChar char="•"/>
            </a:pPr>
            <a:r>
              <a:rPr lang="en-AU" sz="1200" dirty="0">
                <a:solidFill>
                  <a:schemeClr val="accent1">
                    <a:lumMod val="50000"/>
                  </a:schemeClr>
                </a:solidFill>
              </a:rPr>
              <a:t>Has a clear purpose</a:t>
            </a:r>
          </a:p>
          <a:p>
            <a:pPr marL="285750" indent="-285750">
              <a:buFont typeface="Arial" panose="020B0604020202020204" pitchFamily="34" charset="0"/>
              <a:buChar char="•"/>
            </a:pPr>
            <a:endParaRPr lang="en-AU" sz="1050" dirty="0">
              <a:solidFill>
                <a:schemeClr val="accent1">
                  <a:lumMod val="50000"/>
                </a:schemeClr>
              </a:solidFill>
            </a:endParaRPr>
          </a:p>
          <a:p>
            <a:pPr marL="285750" indent="-285750">
              <a:buFont typeface="Arial" panose="020B0604020202020204" pitchFamily="34" charset="0"/>
              <a:buChar char="•"/>
            </a:pPr>
            <a:r>
              <a:rPr lang="en-AU" sz="1200" dirty="0">
                <a:solidFill>
                  <a:schemeClr val="accent1">
                    <a:lumMod val="50000"/>
                  </a:schemeClr>
                </a:solidFill>
              </a:rPr>
              <a:t>Has a logical structure</a:t>
            </a:r>
          </a:p>
          <a:p>
            <a:pPr marL="285750" indent="-285750">
              <a:buFont typeface="Arial" panose="020B0604020202020204" pitchFamily="34" charset="0"/>
              <a:buChar char="•"/>
            </a:pPr>
            <a:endParaRPr lang="en-AU" sz="1050" dirty="0">
              <a:solidFill>
                <a:schemeClr val="accent1">
                  <a:lumMod val="50000"/>
                </a:schemeClr>
              </a:solidFill>
            </a:endParaRPr>
          </a:p>
          <a:p>
            <a:pPr marL="285750" indent="-285750">
              <a:buFont typeface="Arial" panose="020B0604020202020204" pitchFamily="34" charset="0"/>
              <a:buChar char="•"/>
            </a:pPr>
            <a:r>
              <a:rPr lang="en-AU" sz="1200" dirty="0">
                <a:solidFill>
                  <a:schemeClr val="accent1">
                    <a:lumMod val="50000"/>
                  </a:schemeClr>
                </a:solidFill>
              </a:rPr>
              <a:t>Use relevant statistics, stories, examples or images to engage the audience</a:t>
            </a:r>
          </a:p>
          <a:p>
            <a:pPr marL="285750" indent="-285750">
              <a:buFont typeface="Arial" panose="020B0604020202020204" pitchFamily="34" charset="0"/>
              <a:buChar char="•"/>
            </a:pPr>
            <a:endParaRPr lang="en-AU" sz="1050" dirty="0">
              <a:solidFill>
                <a:schemeClr val="accent1">
                  <a:lumMod val="50000"/>
                </a:schemeClr>
              </a:solidFill>
            </a:endParaRPr>
          </a:p>
          <a:p>
            <a:pPr marL="285750" indent="-285750">
              <a:buFont typeface="Arial" panose="020B0604020202020204" pitchFamily="34" charset="0"/>
              <a:buChar char="•"/>
            </a:pPr>
            <a:r>
              <a:rPr lang="en-AU" sz="1200" dirty="0">
                <a:solidFill>
                  <a:schemeClr val="accent1">
                    <a:lumMod val="50000"/>
                  </a:schemeClr>
                </a:solidFill>
              </a:rPr>
              <a:t>Is presented with enthusiasm and confidence</a:t>
            </a:r>
            <a:endParaRPr lang="en-AU" dirty="0">
              <a:solidFill>
                <a:schemeClr val="accent1">
                  <a:lumMod val="50000"/>
                </a:schemeClr>
              </a:solidFill>
            </a:endParaRPr>
          </a:p>
          <a:p>
            <a:pPr marL="0" indent="0">
              <a:buNone/>
            </a:pP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51</a:t>
            </a:fld>
            <a:endParaRPr lang="en-US"/>
          </a:p>
        </p:txBody>
      </p:sp>
    </p:spTree>
    <p:extLst>
      <p:ext uri="{BB962C8B-B14F-4D97-AF65-F5344CB8AC3E}">
        <p14:creationId xmlns:p14="http://schemas.microsoft.com/office/powerpoint/2010/main" val="115941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solidFill>
                  <a:schemeClr val="accent1">
                    <a:lumMod val="50000"/>
                  </a:schemeClr>
                </a:solidFill>
              </a:rPr>
              <a:t>To instruct – to tell people what to do</a:t>
            </a:r>
          </a:p>
          <a:p>
            <a:pPr marL="0" indent="0">
              <a:buNone/>
            </a:pPr>
            <a:r>
              <a:rPr lang="en-AU" sz="900" dirty="0">
                <a:solidFill>
                  <a:schemeClr val="accent1">
                    <a:lumMod val="50000"/>
                  </a:schemeClr>
                </a:solidFill>
              </a:rPr>
              <a:t>    </a:t>
            </a:r>
          </a:p>
          <a:p>
            <a:pPr lvl="0"/>
            <a:r>
              <a:rPr lang="en-AU" sz="1200" dirty="0">
                <a:solidFill>
                  <a:schemeClr val="accent1">
                    <a:lumMod val="50000"/>
                  </a:schemeClr>
                </a:solidFill>
              </a:rPr>
              <a:t>To inform – to tell people about an idea or product. Data is</a:t>
            </a:r>
            <a:r>
              <a:rPr lang="en-AU" sz="1200" baseline="0" dirty="0">
                <a:solidFill>
                  <a:schemeClr val="accent1">
                    <a:lumMod val="50000"/>
                  </a:schemeClr>
                </a:solidFill>
              </a:rPr>
              <a:t> likely to be useful in this case.</a:t>
            </a:r>
            <a:r>
              <a:rPr lang="en-AU" sz="1200" dirty="0">
                <a:solidFill>
                  <a:schemeClr val="accent1">
                    <a:lumMod val="50000"/>
                  </a:schemeClr>
                </a:solidFill>
              </a:rPr>
              <a:t> </a:t>
            </a:r>
          </a:p>
          <a:p>
            <a:pPr lvl="0"/>
            <a:endParaRPr lang="en-AU" sz="900" dirty="0">
              <a:solidFill>
                <a:schemeClr val="accent1">
                  <a:lumMod val="50000"/>
                </a:schemeClr>
              </a:solidFill>
            </a:endParaRPr>
          </a:p>
          <a:p>
            <a:pPr lvl="0"/>
            <a:r>
              <a:rPr lang="en-AU" sz="1200" dirty="0">
                <a:solidFill>
                  <a:schemeClr val="accent1">
                    <a:lumMod val="50000"/>
                  </a:schemeClr>
                </a:solidFill>
              </a:rPr>
              <a:t>To persuade – to sell an idea or a product. Data is only</a:t>
            </a:r>
            <a:r>
              <a:rPr lang="en-AU" sz="1200" baseline="0" dirty="0">
                <a:solidFill>
                  <a:schemeClr val="accent1">
                    <a:lumMod val="50000"/>
                  </a:schemeClr>
                </a:solidFill>
              </a:rPr>
              <a:t> useful if it is part of a story that explains why the idea or product is useful. In this case you first need to sell the problem (i.e. convince people that it’s both real and problematic), and then sell the solution</a:t>
            </a:r>
            <a:endParaRPr lang="en-AU" sz="1200" dirty="0">
              <a:solidFill>
                <a:schemeClr val="accent1">
                  <a:lumMod val="50000"/>
                </a:schemeClr>
              </a:solidFill>
            </a:endParaRPr>
          </a:p>
          <a:p>
            <a:pPr marL="0" lvl="0" indent="0">
              <a:buNone/>
            </a:pPr>
            <a:endParaRPr lang="en-AU" sz="900" dirty="0">
              <a:solidFill>
                <a:schemeClr val="accent1">
                  <a:lumMod val="50000"/>
                </a:schemeClr>
              </a:solidFill>
            </a:endParaRPr>
          </a:p>
          <a:p>
            <a:pPr lvl="0"/>
            <a:r>
              <a:rPr lang="en-AU" sz="1200" dirty="0">
                <a:solidFill>
                  <a:schemeClr val="accent1">
                    <a:lumMod val="50000"/>
                  </a:schemeClr>
                </a:solidFill>
              </a:rPr>
              <a:t>To motivate – to encourage a change in behaviour.</a:t>
            </a:r>
            <a:r>
              <a:rPr lang="en-AU" sz="1200" baseline="0" dirty="0">
                <a:solidFill>
                  <a:schemeClr val="accent1">
                    <a:lumMod val="50000"/>
                  </a:schemeClr>
                </a:solidFill>
              </a:rPr>
              <a:t> Stories are the most powerful form of motivation, especially stories that show how similar behavioural change has improved the lives of others. </a:t>
            </a:r>
            <a:endParaRPr lang="en-AU" sz="1200" dirty="0">
              <a:solidFill>
                <a:schemeClr val="accent1">
                  <a:lumMod val="50000"/>
                </a:schemeClr>
              </a:solidFill>
            </a:endParaRPr>
          </a:p>
          <a:p>
            <a:pPr marL="0" indent="0">
              <a:buNone/>
            </a:pP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10</a:t>
            </a:fld>
            <a:endParaRPr lang="en-US"/>
          </a:p>
        </p:txBody>
      </p:sp>
    </p:spTree>
    <p:extLst>
      <p:ext uri="{BB962C8B-B14F-4D97-AF65-F5344CB8AC3E}">
        <p14:creationId xmlns:p14="http://schemas.microsoft.com/office/powerpoint/2010/main" val="2891159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b="1" dirty="0">
                <a:solidFill>
                  <a:schemeClr val="accent1">
                    <a:lumMod val="50000"/>
                  </a:schemeClr>
                </a:solidFill>
              </a:rPr>
              <a:t>What are the key points you want them to know?</a:t>
            </a:r>
          </a:p>
          <a:p>
            <a:pPr marL="0" indent="0">
              <a:buNone/>
            </a:pPr>
            <a:r>
              <a:rPr lang="en-AU" sz="1200" b="0" dirty="0">
                <a:solidFill>
                  <a:schemeClr val="accent1">
                    <a:lumMod val="50000"/>
                  </a:schemeClr>
                </a:solidFill>
              </a:rPr>
              <a:t>Most of what you tell your audience will be forgotten within 24 hours of your presentation (or even earlier). So what is the one thing you really want them to remember? Focus on that</a:t>
            </a:r>
            <a:r>
              <a:rPr lang="en-AU" sz="1200" b="0" baseline="0" dirty="0">
                <a:solidFill>
                  <a:schemeClr val="accent1">
                    <a:lumMod val="50000"/>
                  </a:schemeClr>
                </a:solidFill>
              </a:rPr>
              <a:t> and make it memorable (e.g. through repeating it several times or by using a really interesting example or emotional story).</a:t>
            </a:r>
            <a:endParaRPr lang="en-AU" sz="1200" b="0" dirty="0">
              <a:solidFill>
                <a:schemeClr val="accent1">
                  <a:lumMod val="50000"/>
                </a:schemeClr>
              </a:solidFill>
            </a:endParaRPr>
          </a:p>
          <a:p>
            <a:pPr marL="0" indent="0">
              <a:buNone/>
            </a:pPr>
            <a:r>
              <a:rPr lang="en-AU" sz="800" b="1" dirty="0">
                <a:solidFill>
                  <a:schemeClr val="accent1">
                    <a:lumMod val="50000"/>
                  </a:schemeClr>
                </a:solidFill>
              </a:rPr>
              <a:t> </a:t>
            </a:r>
          </a:p>
          <a:p>
            <a:pPr marL="0" indent="0">
              <a:buNone/>
            </a:pPr>
            <a:r>
              <a:rPr lang="en-AU" sz="1200" b="1" dirty="0">
                <a:solidFill>
                  <a:schemeClr val="accent1">
                    <a:lumMod val="50000"/>
                  </a:schemeClr>
                </a:solidFill>
              </a:rPr>
              <a:t>What will best help them understand it?</a:t>
            </a:r>
          </a:p>
          <a:p>
            <a:r>
              <a:rPr lang="en-AU" dirty="0"/>
              <a:t>You may need to personalize the information – ensure that they understand how it is relevant to them.</a:t>
            </a:r>
          </a:p>
          <a:p>
            <a:r>
              <a:rPr lang="en-AU" dirty="0"/>
              <a:t>Statistics?</a:t>
            </a:r>
            <a:r>
              <a:rPr lang="en-AU" baseline="0" dirty="0"/>
              <a:t> Stories? Examples? Case studies?</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11</a:t>
            </a:fld>
            <a:endParaRPr lang="en-US"/>
          </a:p>
        </p:txBody>
      </p:sp>
    </p:spTree>
    <p:extLst>
      <p:ext uri="{BB962C8B-B14F-4D97-AF65-F5344CB8AC3E}">
        <p14:creationId xmlns:p14="http://schemas.microsoft.com/office/powerpoint/2010/main" val="2299140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12</a:t>
            </a:fld>
            <a:endParaRPr lang="en-US"/>
          </a:p>
        </p:txBody>
      </p:sp>
    </p:spTree>
    <p:extLst>
      <p:ext uri="{BB962C8B-B14F-4D97-AF65-F5344CB8AC3E}">
        <p14:creationId xmlns:p14="http://schemas.microsoft.com/office/powerpoint/2010/main" val="2638225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14</a:t>
            </a:fld>
            <a:endParaRPr lang="en-US"/>
          </a:p>
        </p:txBody>
      </p:sp>
    </p:spTree>
    <p:extLst>
      <p:ext uri="{BB962C8B-B14F-4D97-AF65-F5344CB8AC3E}">
        <p14:creationId xmlns:p14="http://schemas.microsoft.com/office/powerpoint/2010/main" val="2196607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https://visme.co/blog/how-to-start-a-presentation/</a:t>
            </a:r>
            <a:endParaRPr lang="en-US" dirty="0"/>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15</a:t>
            </a:fld>
            <a:endParaRPr lang="en-US"/>
          </a:p>
        </p:txBody>
      </p:sp>
    </p:spTree>
    <p:extLst>
      <p:ext uri="{BB962C8B-B14F-4D97-AF65-F5344CB8AC3E}">
        <p14:creationId xmlns:p14="http://schemas.microsoft.com/office/powerpoint/2010/main" val="12689718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7" name="Picture 6">
            <a:extLst>
              <a:ext uri="{FF2B5EF4-FFF2-40B4-BE49-F238E27FC236}">
                <a16:creationId xmlns:a16="http://schemas.microsoft.com/office/drawing/2014/main" id="{1739CB7F-C500-664A-85BC-40E980796747}"/>
              </a:ext>
            </a:extLst>
          </p:cNvPr>
          <p:cNvPicPr>
            <a:picLocks noChangeAspect="1"/>
          </p:cNvPicPr>
          <p:nvPr userDrawn="1"/>
        </p:nvPicPr>
        <p:blipFill rotWithShape="1">
          <a:blip r:embed="rId3"/>
          <a:srcRect t="1441"/>
          <a:stretch/>
        </p:blipFill>
        <p:spPr>
          <a:xfrm>
            <a:off x="6367137" y="-1"/>
            <a:ext cx="5824863" cy="6759147"/>
          </a:xfrm>
          <a:prstGeom prst="rect">
            <a:avLst/>
          </a:prstGeom>
        </p:spPr>
      </p:pic>
      <p:sp>
        <p:nvSpPr>
          <p:cNvPr id="8" name="TextBox 7">
            <a:extLst>
              <a:ext uri="{FF2B5EF4-FFF2-40B4-BE49-F238E27FC236}">
                <a16:creationId xmlns:a16="http://schemas.microsoft.com/office/drawing/2014/main" id="{694D4A17-CCAE-BD4B-887F-A1DBBA9FD3FB}"/>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10">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7EFA2-B1FD-1E43-9276-0F55A5EC671A}"/>
              </a:ext>
            </a:extLst>
          </p:cNvPr>
          <p:cNvPicPr>
            <a:picLocks noChangeAspect="1"/>
          </p:cNvPicPr>
          <p:nvPr userDrawn="1"/>
        </p:nvPicPr>
        <p:blipFill rotWithShape="1">
          <a:blip r:embed="rId2"/>
          <a:srcRect l="51689"/>
          <a:stretch/>
        </p:blipFill>
        <p:spPr>
          <a:xfrm>
            <a:off x="6301946" y="0"/>
            <a:ext cx="5890054"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7" name="TextBox 6">
            <a:extLst>
              <a:ext uri="{FF2B5EF4-FFF2-40B4-BE49-F238E27FC236}">
                <a16:creationId xmlns:a16="http://schemas.microsoft.com/office/drawing/2014/main" id="{40A88856-F89C-EF4E-B6A8-ABF16041A3D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61142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1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56B1C-BE9C-3E40-80C8-A011A3C8E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3464588" y="1933263"/>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3464588" y="3153403"/>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6" name="TextBox 5">
            <a:extLst>
              <a:ext uri="{FF2B5EF4-FFF2-40B4-BE49-F238E27FC236}">
                <a16:creationId xmlns:a16="http://schemas.microsoft.com/office/drawing/2014/main" id="{5B12A80C-D730-564E-BB04-3FCA28CD2AE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95000"/>
                    <a:lumOff val="5000"/>
                  </a:schemeClr>
                </a:solidFill>
              </a:rPr>
              <a:t>UTS CRICOS 00099F</a:t>
            </a:r>
          </a:p>
        </p:txBody>
      </p:sp>
    </p:spTree>
    <p:extLst>
      <p:ext uri="{BB962C8B-B14F-4D97-AF65-F5344CB8AC3E}">
        <p14:creationId xmlns:p14="http://schemas.microsoft.com/office/powerpoint/2010/main" val="53361080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64A8C5-B98A-DD4E-960D-F3D3761EC0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5990971" y="2329189"/>
            <a:ext cx="595718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5990971" y="3549329"/>
            <a:ext cx="595718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7" name="TextBox 6">
            <a:extLst>
              <a:ext uri="{FF2B5EF4-FFF2-40B4-BE49-F238E27FC236}">
                <a16:creationId xmlns:a16="http://schemas.microsoft.com/office/drawing/2014/main" id="{C2431573-003B-1248-BFDD-83146ACD9FF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2781473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13">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2481E-4CF5-CA4B-AB81-3F8A7DE984B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2235061" y="2276354"/>
            <a:ext cx="7318942" cy="1201854"/>
          </a:xfrm>
        </p:spPr>
        <p:txBody>
          <a:bodyPr anchor="t">
            <a:noAutofit/>
          </a:bodyPr>
          <a:lstStyle>
            <a:lvl1pPr algn="l">
              <a:defRPr lang="en-AU" sz="3400" smtClean="0">
                <a:solidFill>
                  <a:schemeClr val="tx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2235061" y="3496496"/>
            <a:ext cx="7318942" cy="1483672"/>
          </a:xfrm>
        </p:spPr>
        <p:txBody>
          <a:bodyPr>
            <a:noAutofit/>
          </a:bodyPr>
          <a:lstStyle>
            <a:lvl1pPr marL="0" indent="0" algn="l">
              <a:lnSpc>
                <a:spcPts val="2050"/>
              </a:lnSpc>
              <a:spcBef>
                <a:spcPts val="0"/>
              </a:spcBef>
              <a:buNone/>
              <a:defRPr lang="en-AU" sz="1600" smtClean="0">
                <a:solidFill>
                  <a:schemeClr val="tx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2AF67CAC-88DC-A347-B609-48E8C503287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solidFill>
              </a:rPr>
              <a:t>UTS CRICOS 00099F</a:t>
            </a:r>
          </a:p>
        </p:txBody>
      </p:sp>
    </p:spTree>
    <p:extLst>
      <p:ext uri="{BB962C8B-B14F-4D97-AF65-F5344CB8AC3E}">
        <p14:creationId xmlns:p14="http://schemas.microsoft.com/office/powerpoint/2010/main" val="5358810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1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A576C-E09E-DA46-9E41-2C17B83D59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8" name="TextBox 7">
            <a:extLst>
              <a:ext uri="{FF2B5EF4-FFF2-40B4-BE49-F238E27FC236}">
                <a16:creationId xmlns:a16="http://schemas.microsoft.com/office/drawing/2014/main" id="{527EBCE9-73DA-4849-863C-4D208F8DA70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24466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15">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28CDE-FE80-924C-8060-9D82A8CC32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ound Same Side Corner Rectangle 7">
            <a:extLst>
              <a:ext uri="{FF2B5EF4-FFF2-40B4-BE49-F238E27FC236}">
                <a16:creationId xmlns:a16="http://schemas.microsoft.com/office/drawing/2014/main" id="{41DFA51C-E3F7-3042-8CC9-2BA7335B534A}"/>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7854" y="855546"/>
            <a:ext cx="7574314" cy="1218351"/>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2075688"/>
            <a:ext cx="7574314"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pic>
        <p:nvPicPr>
          <p:cNvPr id="11" name="Picture 10">
            <a:extLst>
              <a:ext uri="{FF2B5EF4-FFF2-40B4-BE49-F238E27FC236}">
                <a16:creationId xmlns:a16="http://schemas.microsoft.com/office/drawing/2014/main" id="{766798C6-69F7-6245-B3D0-596916941027}"/>
              </a:ext>
            </a:extLst>
          </p:cNvPr>
          <p:cNvPicPr>
            <a:picLocks noChangeAspect="1"/>
          </p:cNvPicPr>
          <p:nvPr userDrawn="1"/>
        </p:nvPicPr>
        <p:blipFill>
          <a:blip r:embed="rId3"/>
          <a:stretch>
            <a:fillRect/>
          </a:stretch>
        </p:blipFill>
        <p:spPr>
          <a:xfrm>
            <a:off x="573078" y="6287426"/>
            <a:ext cx="658649" cy="280276"/>
          </a:xfrm>
          <a:prstGeom prst="rect">
            <a:avLst/>
          </a:prstGeom>
        </p:spPr>
      </p:pic>
      <p:sp>
        <p:nvSpPr>
          <p:cNvPr id="9" name="TextBox 8">
            <a:extLst>
              <a:ext uri="{FF2B5EF4-FFF2-40B4-BE49-F238E27FC236}">
                <a16:creationId xmlns:a16="http://schemas.microsoft.com/office/drawing/2014/main" id="{538C20BC-6376-9040-AE58-12124121080C}"/>
              </a:ext>
            </a:extLst>
          </p:cNvPr>
          <p:cNvSpPr txBox="1"/>
          <p:nvPr userDrawn="1"/>
        </p:nvSpPr>
        <p:spPr>
          <a:xfrm>
            <a:off x="10018207" y="6326629"/>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141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1220142"/>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2085901"/>
            <a:ext cx="6144768" cy="785315"/>
          </a:xfrm>
          <a:solidFill>
            <a:schemeClr val="bg2">
              <a:lumMod val="20000"/>
              <a:lumOff val="80000"/>
            </a:schemeClr>
          </a:solidFill>
        </p:spPr>
        <p:txBody>
          <a:bodyPr lIns="90000"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713232" y="3140968"/>
            <a:ext cx="6144768" cy="785315"/>
          </a:xfrm>
          <a:solidFill>
            <a:schemeClr val="tx2"/>
          </a:solidFill>
        </p:spPr>
        <p:txBody>
          <a:bodyPr anchor="ctr"/>
          <a:lstStyle>
            <a:lvl1pPr marL="0" indent="0">
              <a:lnSpc>
                <a:spcPts val="2050"/>
              </a:lnSpc>
              <a:spcBef>
                <a:spcPts val="0"/>
              </a:spcBef>
              <a:buNone/>
              <a:defRPr lang="en-AU"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4302256"/>
            <a:ext cx="6144768" cy="785315"/>
          </a:xfrm>
          <a:solidFill>
            <a:schemeClr val="bg2"/>
          </a:solidFill>
        </p:spPr>
        <p:txBody>
          <a:bodyPr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7" name="Content Placeholder 3">
            <a:extLst>
              <a:ext uri="{FF2B5EF4-FFF2-40B4-BE49-F238E27FC236}">
                <a16:creationId xmlns:a16="http://schemas.microsoft.com/office/drawing/2014/main" id="{5FF4630B-2B4C-AF4F-A238-DBAC88C7811A}"/>
              </a:ext>
            </a:extLst>
          </p:cNvPr>
          <p:cNvSpPr>
            <a:spLocks noGrp="1"/>
          </p:cNvSpPr>
          <p:nvPr>
            <p:ph sz="half" idx="2" hasCustomPrompt="1"/>
          </p:nvPr>
        </p:nvSpPr>
        <p:spPr>
          <a:xfrm>
            <a:off x="7111625" y="2085901"/>
            <a:ext cx="4358326" cy="3010813"/>
          </a:xfrm>
          <a:solidFill>
            <a:schemeClr val="accent1"/>
          </a:solidFill>
        </p:spPr>
        <p:txBody>
          <a:bodyPr anchor="ctr"/>
          <a:lstStyle>
            <a:lvl1pPr algn="ctr">
              <a:lnSpc>
                <a:spcPct val="100000"/>
              </a:lnSpc>
              <a:defRPr sz="2400">
                <a:solidFill>
                  <a:schemeClr val="bg1"/>
                </a:solidFill>
              </a:defRPr>
            </a:lvl1pPr>
          </a:lstStyle>
          <a:p>
            <a:pPr lvl="0"/>
            <a:r>
              <a:rPr lang="en-US" dirty="0"/>
              <a:t>Insert quote/</a:t>
            </a:r>
            <a:br>
              <a:rPr lang="en-US" dirty="0"/>
            </a:br>
            <a:r>
              <a:rPr lang="en-US" dirty="0"/>
              <a:t>image here</a:t>
            </a:r>
          </a:p>
        </p:txBody>
      </p:sp>
      <p:sp>
        <p:nvSpPr>
          <p:cNvPr id="11" name="Round Same Side Corner Rectangle 10">
            <a:extLst>
              <a:ext uri="{FF2B5EF4-FFF2-40B4-BE49-F238E27FC236}">
                <a16:creationId xmlns:a16="http://schemas.microsoft.com/office/drawing/2014/main" id="{B671E6C5-A11E-534F-A92A-A05330550BF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A3F370-5644-0545-A5D8-95E03C5C759B}"/>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5" name="Footer Placeholder 4"/>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97476495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2">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780160"/>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1636776"/>
            <a:ext cx="3566160" cy="2049399"/>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4279392" y="3679334"/>
            <a:ext cx="3582073" cy="2063100"/>
          </a:xfrm>
          <a:solidFill>
            <a:schemeClr val="tx2"/>
          </a:solidFill>
        </p:spPr>
        <p:txBody>
          <a:bodyPr lIns="306000" rIns="125999" anchor="ctr"/>
          <a:lstStyle>
            <a:lvl1pPr marL="0" indent="0">
              <a:lnSpc>
                <a:spcPts val="18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3683000"/>
            <a:ext cx="3566160" cy="2059433"/>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6" name="Text Placeholder 2">
            <a:extLst>
              <a:ext uri="{FF2B5EF4-FFF2-40B4-BE49-F238E27FC236}">
                <a16:creationId xmlns:a16="http://schemas.microsoft.com/office/drawing/2014/main" id="{F0D50968-2440-3B43-AD3A-9DED17BFF302}"/>
              </a:ext>
            </a:extLst>
          </p:cNvPr>
          <p:cNvSpPr>
            <a:spLocks noGrp="1"/>
          </p:cNvSpPr>
          <p:nvPr>
            <p:ph type="body" idx="15" hasCustomPrompt="1"/>
          </p:nvPr>
        </p:nvSpPr>
        <p:spPr>
          <a:xfrm>
            <a:off x="4279392" y="1637322"/>
            <a:ext cx="3582073" cy="2042011"/>
          </a:xfrm>
          <a:solidFill>
            <a:schemeClr val="bg2"/>
          </a:solidFill>
        </p:spPr>
        <p:txBody>
          <a:bodyPr lIns="306000" rIns="125999" anchor="ctr"/>
          <a:lstStyle>
            <a:lvl1pPr marL="0" indent="0">
              <a:lnSpc>
                <a:spcPts val="1850"/>
              </a:lnSpc>
              <a:spcBef>
                <a:spcPts val="0"/>
              </a:spcBef>
              <a:spcAft>
                <a:spcPts val="1000"/>
              </a:spcAft>
              <a:buNone/>
              <a:defRPr lang="en-AU" sz="1400"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8" name="Text Placeholder 2">
            <a:extLst>
              <a:ext uri="{FF2B5EF4-FFF2-40B4-BE49-F238E27FC236}">
                <a16:creationId xmlns:a16="http://schemas.microsoft.com/office/drawing/2014/main" id="{BA815EB8-459D-6447-995E-71AD9F1743EA}"/>
              </a:ext>
            </a:extLst>
          </p:cNvPr>
          <p:cNvSpPr>
            <a:spLocks noGrp="1"/>
          </p:cNvSpPr>
          <p:nvPr>
            <p:ph type="body" idx="16" hasCustomPrompt="1"/>
          </p:nvPr>
        </p:nvSpPr>
        <p:spPr>
          <a:xfrm>
            <a:off x="7861465" y="1636776"/>
            <a:ext cx="3590623" cy="2048257"/>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9" name="Text Placeholder 2">
            <a:extLst>
              <a:ext uri="{FF2B5EF4-FFF2-40B4-BE49-F238E27FC236}">
                <a16:creationId xmlns:a16="http://schemas.microsoft.com/office/drawing/2014/main" id="{973DEDB3-CB8D-134C-A2A4-DD1A97442C51}"/>
              </a:ext>
            </a:extLst>
          </p:cNvPr>
          <p:cNvSpPr>
            <a:spLocks noGrp="1"/>
          </p:cNvSpPr>
          <p:nvPr>
            <p:ph type="body" idx="17" hasCustomPrompt="1"/>
          </p:nvPr>
        </p:nvSpPr>
        <p:spPr>
          <a:xfrm>
            <a:off x="7861465" y="3685033"/>
            <a:ext cx="3590623" cy="2057400"/>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7" name="Round Same Side Corner Rectangle 16">
            <a:extLst>
              <a:ext uri="{FF2B5EF4-FFF2-40B4-BE49-F238E27FC236}">
                <a16:creationId xmlns:a16="http://schemas.microsoft.com/office/drawing/2014/main" id="{4459DFE8-3502-704B-8EEE-DEF0B479392D}"/>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ACA7B30-F0C0-B444-8FAD-E07917DCA481}"/>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1" name="Footer Placeholder 4">
            <a:extLst>
              <a:ext uri="{FF2B5EF4-FFF2-40B4-BE49-F238E27FC236}">
                <a16:creationId xmlns:a16="http://schemas.microsoft.com/office/drawing/2014/main" id="{3A7DB94B-D2C7-2343-B66C-A785C1936F73}"/>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11258010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7541"/>
            <a:ext cx="7574314" cy="797523"/>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388603" y="4045965"/>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5" name="Picture Placeholder 2">
            <a:extLst>
              <a:ext uri="{FF2B5EF4-FFF2-40B4-BE49-F238E27FC236}">
                <a16:creationId xmlns:a16="http://schemas.microsoft.com/office/drawing/2014/main" id="{C5E5639F-BC0B-4F4B-B21B-6615FC21FDC1}"/>
              </a:ext>
            </a:extLst>
          </p:cNvPr>
          <p:cNvSpPr>
            <a:spLocks noGrp="1"/>
          </p:cNvSpPr>
          <p:nvPr>
            <p:ph type="pic" idx="1" hasCustomPrompt="1"/>
          </p:nvPr>
        </p:nvSpPr>
        <p:spPr>
          <a:xfrm>
            <a:off x="1244208"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6" name="Picture Placeholder 2">
            <a:extLst>
              <a:ext uri="{FF2B5EF4-FFF2-40B4-BE49-F238E27FC236}">
                <a16:creationId xmlns:a16="http://schemas.microsoft.com/office/drawing/2014/main" id="{38DE4CFE-5015-1F4E-AE20-6BBC2948ADCB}"/>
              </a:ext>
            </a:extLst>
          </p:cNvPr>
          <p:cNvSpPr>
            <a:spLocks noGrp="1"/>
          </p:cNvSpPr>
          <p:nvPr>
            <p:ph type="pic" idx="13" hasCustomPrompt="1"/>
          </p:nvPr>
        </p:nvSpPr>
        <p:spPr>
          <a:xfrm>
            <a:off x="5066400"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7" name="Picture Placeholder 2">
            <a:extLst>
              <a:ext uri="{FF2B5EF4-FFF2-40B4-BE49-F238E27FC236}">
                <a16:creationId xmlns:a16="http://schemas.microsoft.com/office/drawing/2014/main" id="{BA3B6E67-1E67-5A41-A48D-70542D4DCD54}"/>
              </a:ext>
            </a:extLst>
          </p:cNvPr>
          <p:cNvSpPr>
            <a:spLocks noGrp="1"/>
          </p:cNvSpPr>
          <p:nvPr>
            <p:ph type="pic" idx="14" hasCustomPrompt="1"/>
          </p:nvPr>
        </p:nvSpPr>
        <p:spPr>
          <a:xfrm>
            <a:off x="8887051"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8" name="Text Placeholder 2">
            <a:extLst>
              <a:ext uri="{FF2B5EF4-FFF2-40B4-BE49-F238E27FC236}">
                <a16:creationId xmlns:a16="http://schemas.microsoft.com/office/drawing/2014/main" id="{BC739BE0-C2A7-7048-A7CC-6EA32385D3A3}"/>
              </a:ext>
            </a:extLst>
          </p:cNvPr>
          <p:cNvSpPr>
            <a:spLocks noGrp="1"/>
          </p:cNvSpPr>
          <p:nvPr>
            <p:ph type="body" idx="15" hasCustomPrompt="1"/>
          </p:nvPr>
        </p:nvSpPr>
        <p:spPr>
          <a:xfrm>
            <a:off x="4210795" y="4045964"/>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9" name="Text Placeholder 2">
            <a:extLst>
              <a:ext uri="{FF2B5EF4-FFF2-40B4-BE49-F238E27FC236}">
                <a16:creationId xmlns:a16="http://schemas.microsoft.com/office/drawing/2014/main" id="{2389AA33-BE6F-184B-A8BB-024EA6EE4825}"/>
              </a:ext>
            </a:extLst>
          </p:cNvPr>
          <p:cNvSpPr>
            <a:spLocks noGrp="1"/>
          </p:cNvSpPr>
          <p:nvPr>
            <p:ph type="body" idx="16" hasCustomPrompt="1"/>
          </p:nvPr>
        </p:nvSpPr>
        <p:spPr>
          <a:xfrm>
            <a:off x="8031446" y="4045963"/>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20" name="Round Same Side Corner Rectangle 19">
            <a:extLst>
              <a:ext uri="{FF2B5EF4-FFF2-40B4-BE49-F238E27FC236}">
                <a16:creationId xmlns:a16="http://schemas.microsoft.com/office/drawing/2014/main" id="{37A4A0F8-DC45-C145-BED2-E020BF44796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0BB4B78-462E-CA47-8C74-FCB5A12E302F}"/>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2" name="Footer Placeholder 4">
            <a:extLst>
              <a:ext uri="{FF2B5EF4-FFF2-40B4-BE49-F238E27FC236}">
                <a16:creationId xmlns:a16="http://schemas.microsoft.com/office/drawing/2014/main" id="{6D2E0E12-4DA0-D54B-85B4-ACFFEAD8C1A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5659094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10326658"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2037935"/>
            <a:ext cx="10957594" cy="4081404"/>
          </a:xfrm>
        </p:spPr>
        <p:txBody>
          <a:bodyPr/>
          <a:lstStyle>
            <a:lvl1pPr marL="270000" indent="-270000">
              <a:lnSpc>
                <a:spcPct val="100000"/>
              </a:lnSpc>
              <a:spcBef>
                <a:spcPts val="0"/>
              </a:spcBef>
              <a:spcAft>
                <a:spcPts val="1000"/>
              </a:spcAft>
              <a:buFont typeface="Arial" panose="020B0604020202020204" pitchFamily="34" charset="0"/>
              <a:buChar char="•"/>
              <a:defRPr lang="en-AU" sz="21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0" name="Round Same Side Corner Rectangle 9">
            <a:extLst>
              <a:ext uri="{FF2B5EF4-FFF2-40B4-BE49-F238E27FC236}">
                <a16:creationId xmlns:a16="http://schemas.microsoft.com/office/drawing/2014/main" id="{4A774342-138D-214F-B8E9-2E36E1B2BF69}"/>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2541CA3-E603-F740-905B-12EF2357A8E6}"/>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60767ADF-03F7-5546-BD4C-A8933766BC52}"/>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9692087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59C330-434D-E849-BBE8-5105B5C591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2684913"/>
            <a:ext cx="7574314"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27854" y="3904487"/>
            <a:ext cx="7574314"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9C9EDAEB-3873-A64C-85D5-7E8C880A4340}"/>
              </a:ext>
            </a:extLst>
          </p:cNvPr>
          <p:cNvPicPr>
            <a:picLocks noChangeAspect="1"/>
          </p:cNvPicPr>
          <p:nvPr userDrawn="1"/>
        </p:nvPicPr>
        <p:blipFill>
          <a:blip r:embed="rId3"/>
          <a:stretch>
            <a:fillRect/>
          </a:stretch>
        </p:blipFill>
        <p:spPr>
          <a:xfrm>
            <a:off x="717794" y="719529"/>
            <a:ext cx="1013045" cy="431083"/>
          </a:xfrm>
          <a:prstGeom prst="rect">
            <a:avLst/>
          </a:prstGeom>
        </p:spPr>
      </p:pic>
      <p:pic>
        <p:nvPicPr>
          <p:cNvPr id="5" name="Picture 4">
            <a:extLst>
              <a:ext uri="{FF2B5EF4-FFF2-40B4-BE49-F238E27FC236}">
                <a16:creationId xmlns:a16="http://schemas.microsoft.com/office/drawing/2014/main" id="{2DB54EBF-1938-C84A-803A-757B7616969B}"/>
              </a:ext>
            </a:extLst>
          </p:cNvPr>
          <p:cNvPicPr>
            <a:picLocks noChangeAspect="1"/>
          </p:cNvPicPr>
          <p:nvPr userDrawn="1"/>
        </p:nvPicPr>
        <p:blipFill>
          <a:blip r:embed="rId4"/>
          <a:stretch>
            <a:fillRect/>
          </a:stretch>
        </p:blipFill>
        <p:spPr>
          <a:xfrm>
            <a:off x="7924800" y="0"/>
            <a:ext cx="4267200" cy="6858000"/>
          </a:xfrm>
          <a:prstGeom prst="rect">
            <a:avLst/>
          </a:prstGeom>
        </p:spPr>
      </p:pic>
      <p:sp>
        <p:nvSpPr>
          <p:cNvPr id="7" name="TextBox 6">
            <a:extLst>
              <a:ext uri="{FF2B5EF4-FFF2-40B4-BE49-F238E27FC236}">
                <a16:creationId xmlns:a16="http://schemas.microsoft.com/office/drawing/2014/main" id="{D18520DE-9604-514D-9A44-1CC3729B9F8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67432137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5">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0" indent="0">
              <a:lnSpc>
                <a:spcPct val="100000"/>
              </a:lnSpc>
              <a:spcBef>
                <a:spcPts val="0"/>
              </a:spcBef>
              <a:spcAft>
                <a:spcPts val="1200"/>
              </a:spcAft>
              <a:buFont typeface="Arial" panose="020B0604020202020204" pitchFamily="34" charset="0"/>
              <a:buNone/>
              <a:defRPr lang="en-AU" sz="18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pic>
        <p:nvPicPr>
          <p:cNvPr id="10" name="Picture 9">
            <a:extLst>
              <a:ext uri="{FF2B5EF4-FFF2-40B4-BE49-F238E27FC236}">
                <a16:creationId xmlns:a16="http://schemas.microsoft.com/office/drawing/2014/main" id="{D2C88E77-BEE2-DA40-B2E6-05EFC6AAE639}"/>
              </a:ext>
            </a:extLst>
          </p:cNvPr>
          <p:cNvPicPr>
            <a:picLocks noChangeAspect="1"/>
          </p:cNvPicPr>
          <p:nvPr userDrawn="1"/>
        </p:nvPicPr>
        <p:blipFill>
          <a:blip r:embed="rId2"/>
          <a:stretch>
            <a:fillRect/>
          </a:stretch>
        </p:blipFill>
        <p:spPr>
          <a:xfrm>
            <a:off x="6583680" y="899160"/>
            <a:ext cx="4706112" cy="4706112"/>
          </a:xfrm>
          <a:prstGeom prst="rect">
            <a:avLst/>
          </a:prstGeom>
        </p:spPr>
      </p:pic>
      <p:pic>
        <p:nvPicPr>
          <p:cNvPr id="4" name="Picture 3">
            <a:extLst>
              <a:ext uri="{FF2B5EF4-FFF2-40B4-BE49-F238E27FC236}">
                <a16:creationId xmlns:a16="http://schemas.microsoft.com/office/drawing/2014/main" id="{52ADC96F-C448-614E-8174-1B06105B44A7}"/>
              </a:ext>
            </a:extLst>
          </p:cNvPr>
          <p:cNvPicPr>
            <a:picLocks noChangeAspect="1"/>
          </p:cNvPicPr>
          <p:nvPr userDrawn="1"/>
        </p:nvPicPr>
        <p:blipFill>
          <a:blip r:embed="rId3"/>
          <a:stretch>
            <a:fillRect/>
          </a:stretch>
        </p:blipFill>
        <p:spPr>
          <a:xfrm>
            <a:off x="5736150" y="3323714"/>
            <a:ext cx="3142674" cy="2674750"/>
          </a:xfrm>
          <a:prstGeom prst="rect">
            <a:avLst/>
          </a:prstGeom>
        </p:spPr>
      </p:pic>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5916168" y="3730752"/>
            <a:ext cx="2596896" cy="1929384"/>
          </a:xfrm>
        </p:spPr>
        <p:txBody>
          <a:bodyPr anchor="ct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49D9A90A-FF31-AE4E-9330-E3C22A2AD184}"/>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D80189-2331-1C4E-BA26-E680ECE42775}"/>
              </a:ext>
            </a:extLst>
          </p:cNvPr>
          <p:cNvPicPr>
            <a:picLocks noChangeAspect="1"/>
          </p:cNvPicPr>
          <p:nvPr userDrawn="1"/>
        </p:nvPicPr>
        <p:blipFill>
          <a:blip r:embed="rId4"/>
          <a:stretch>
            <a:fillRect/>
          </a:stretch>
        </p:blipFill>
        <p:spPr>
          <a:xfrm>
            <a:off x="573078" y="6287426"/>
            <a:ext cx="658649" cy="280276"/>
          </a:xfrm>
          <a:prstGeom prst="rect">
            <a:avLst/>
          </a:prstGeom>
        </p:spPr>
      </p:pic>
      <p:sp>
        <p:nvSpPr>
          <p:cNvPr id="17" name="Footer Placeholder 4">
            <a:extLst>
              <a:ext uri="{FF2B5EF4-FFF2-40B4-BE49-F238E27FC236}">
                <a16:creationId xmlns:a16="http://schemas.microsoft.com/office/drawing/2014/main" id="{8C599299-D890-1844-BA86-F332213E1F8D}"/>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235359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6">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252000" indent="-252000">
              <a:lnSpc>
                <a:spcPct val="100000"/>
              </a:lnSpc>
              <a:spcBef>
                <a:spcPts val="0"/>
              </a:spcBef>
              <a:spcAft>
                <a:spcPts val="1400"/>
              </a:spcAft>
              <a:buFont typeface="Arial" panose="020B0604020202020204" pitchFamily="34" charset="0"/>
              <a:buChar char="•"/>
              <a:defRPr lang="en-AU" sz="20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6" name="Oval 5">
            <a:extLst>
              <a:ext uri="{FF2B5EF4-FFF2-40B4-BE49-F238E27FC236}">
                <a16:creationId xmlns:a16="http://schemas.microsoft.com/office/drawing/2014/main" id="{2D4B0225-642E-1945-A72C-FDE0EA1156AB}"/>
              </a:ext>
            </a:extLst>
          </p:cNvPr>
          <p:cNvSpPr/>
          <p:nvPr userDrawn="1"/>
        </p:nvSpPr>
        <p:spPr>
          <a:xfrm>
            <a:off x="6745065" y="902525"/>
            <a:ext cx="4544568" cy="4544568"/>
          </a:xfrm>
          <a:prstGeom prst="ellipse">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440F22F-9302-9242-AE23-805D6B33CACA}"/>
              </a:ext>
            </a:extLst>
          </p:cNvPr>
          <p:cNvSpPr/>
          <p:nvPr userDrawn="1"/>
        </p:nvSpPr>
        <p:spPr>
          <a:xfrm>
            <a:off x="6745065" y="1412776"/>
            <a:ext cx="4544568" cy="45445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6735566" y="1413164"/>
            <a:ext cx="4545992" cy="3610098"/>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A0DD5607-CC42-0F4C-82B1-A03EEA5D025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4D3A423-2EB0-2E4E-9089-32AC046E369C}"/>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8" name="Footer Placeholder 4">
            <a:extLst>
              <a:ext uri="{FF2B5EF4-FFF2-40B4-BE49-F238E27FC236}">
                <a16:creationId xmlns:a16="http://schemas.microsoft.com/office/drawing/2014/main" id="{840F2D6F-D9AD-3E4A-B7F5-5C7FA6FD3B3A}"/>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01850802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7">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7272562" cy="735509"/>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591056"/>
            <a:ext cx="3441226" cy="4517136"/>
          </a:xfrm>
        </p:spPr>
        <p:txBody>
          <a:bodyPr/>
          <a:lstStyle>
            <a:lvl1pPr marL="0" indent="0">
              <a:lnSpc>
                <a:spcPct val="100000"/>
              </a:lnSpc>
              <a:spcBef>
                <a:spcPts val="0"/>
              </a:spcBef>
              <a:spcAft>
                <a:spcPts val="800"/>
              </a:spcAft>
              <a:buFont typeface="Arial" panose="020B0604020202020204" pitchFamily="34" charset="0"/>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7" name="Content Placeholder 2">
            <a:extLst>
              <a:ext uri="{FF2B5EF4-FFF2-40B4-BE49-F238E27FC236}">
                <a16:creationId xmlns:a16="http://schemas.microsoft.com/office/drawing/2014/main" id="{9E7939EE-90DA-F744-AA9C-873317A84CE9}"/>
              </a:ext>
            </a:extLst>
          </p:cNvPr>
          <p:cNvSpPr>
            <a:spLocks noGrp="1"/>
          </p:cNvSpPr>
          <p:nvPr>
            <p:ph idx="13" hasCustomPrompt="1"/>
          </p:nvPr>
        </p:nvSpPr>
        <p:spPr>
          <a:xfrm>
            <a:off x="4191787" y="1591056"/>
            <a:ext cx="3699485" cy="4517136"/>
          </a:xfrm>
          <a:noFill/>
        </p:spPr>
        <p:txBody>
          <a:bodyPr/>
          <a:lstStyle>
            <a:lvl1pPr marL="180000" indent="-180000">
              <a:lnSpc>
                <a:spcPct val="100000"/>
              </a:lnSpc>
              <a:spcBef>
                <a:spcPts val="0"/>
              </a:spcBef>
              <a:spcAft>
                <a:spcPts val="1600"/>
              </a:spcAft>
              <a:buFont typeface="Arial" panose="020B0604020202020204" pitchFamily="34" charset="0"/>
              <a:buChar char="•"/>
              <a:defRPr lang="en-AU" sz="1500" smtClean="0">
                <a:effectLst/>
              </a:defRPr>
            </a:lvl1pPr>
            <a:lvl2pPr>
              <a:defRPr sz="1500"/>
            </a:lvl2pPr>
            <a:lvl3pPr>
              <a:defRPr sz="1500"/>
            </a:lvl3pPr>
            <a:lvl4pPr>
              <a:defRPr sz="1500"/>
            </a:lvl4pPr>
            <a:lvl5pPr>
              <a:defRPr sz="1500"/>
            </a:lvl5pPr>
          </a:lstStyle>
          <a:p>
            <a:r>
              <a:rPr lang="en-US" dirty="0"/>
              <a:t>Click to edit Master</a:t>
            </a:r>
            <a:endParaRPr lang="en-AU" dirty="0">
              <a:effectLst/>
              <a:latin typeface="Helvetica" pitchFamily="2" charset="0"/>
            </a:endParaRPr>
          </a:p>
        </p:txBody>
      </p:sp>
      <p:sp>
        <p:nvSpPr>
          <p:cNvPr id="18" name="Content Placeholder 2">
            <a:extLst>
              <a:ext uri="{FF2B5EF4-FFF2-40B4-BE49-F238E27FC236}">
                <a16:creationId xmlns:a16="http://schemas.microsoft.com/office/drawing/2014/main" id="{6DC36813-81EB-FF44-80A5-9DB5E58FE53A}"/>
              </a:ext>
            </a:extLst>
          </p:cNvPr>
          <p:cNvSpPr>
            <a:spLocks noGrp="1"/>
          </p:cNvSpPr>
          <p:nvPr>
            <p:ph sz="half" idx="1" hasCustomPrompt="1"/>
          </p:nvPr>
        </p:nvSpPr>
        <p:spPr>
          <a:xfrm>
            <a:off x="8110727" y="886968"/>
            <a:ext cx="3355849" cy="5047487"/>
          </a:xfrm>
        </p:spPr>
        <p:txBody>
          <a:bodyPr/>
          <a:lstStyle>
            <a:lvl1pPr>
              <a:defRPr sz="1500">
                <a:solidFill>
                  <a:schemeClr val="tx1">
                    <a:lumMod val="95000"/>
                    <a:lumOff val="5000"/>
                  </a:schemeClr>
                </a:solidFill>
              </a:defRPr>
            </a:lvl1pPr>
          </a:lstStyle>
          <a:p>
            <a:pPr lvl="0"/>
            <a:r>
              <a:rPr lang="en-US" dirty="0"/>
              <a:t>Click to edit Master</a:t>
            </a:r>
          </a:p>
        </p:txBody>
      </p:sp>
      <p:sp>
        <p:nvSpPr>
          <p:cNvPr id="10" name="Round Same Side Corner Rectangle 9">
            <a:extLst>
              <a:ext uri="{FF2B5EF4-FFF2-40B4-BE49-F238E27FC236}">
                <a16:creationId xmlns:a16="http://schemas.microsoft.com/office/drawing/2014/main" id="{2C11886D-89B2-504E-B4A9-DA5CC32B966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328C8C-815F-0F4E-A7EF-48E988A830D8}"/>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47EACF17-2650-D543-9001-515AC367621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4677350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2400" cy="1600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16000" y="685800"/>
            <a:ext cx="1005840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31200" y="6208776"/>
            <a:ext cx="2844800" cy="365125"/>
          </a:xfrm>
          <a:prstGeom prst="rect">
            <a:avLst/>
          </a:prstGeom>
        </p:spPr>
        <p:txBody>
          <a:bodyPr/>
          <a:lstStyle/>
          <a:p>
            <a:fld id="{8213180B-8477-426D-8B2A-B74278E38AF8}" type="datetime1">
              <a:rPr lang="en-AU" smtClean="0"/>
              <a:t>23/07/2025</a:t>
            </a:fld>
            <a:endParaRPr lang="en-US"/>
          </a:p>
        </p:txBody>
      </p:sp>
      <p:sp>
        <p:nvSpPr>
          <p:cNvPr id="5" name="Footer Placeholder 4"/>
          <p:cNvSpPr>
            <a:spLocks noGrp="1"/>
          </p:cNvSpPr>
          <p:nvPr>
            <p:ph type="ftr" sz="quarter" idx="11"/>
          </p:nvPr>
        </p:nvSpPr>
        <p:spPr>
          <a:xfrm>
            <a:off x="1016001" y="6208776"/>
            <a:ext cx="6498492" cy="365125"/>
          </a:xfrm>
          <a:prstGeom prst="rect">
            <a:avLst/>
          </a:prstGeom>
        </p:spPr>
        <p:txBody>
          <a:bodyPr/>
          <a:lstStyle/>
          <a:p>
            <a:r>
              <a:rPr lang="en-US"/>
              <a:t>UTS:HELPS</a:t>
            </a:r>
          </a:p>
        </p:txBody>
      </p:sp>
      <p:sp>
        <p:nvSpPr>
          <p:cNvPr id="6" name="Slide Number Placeholder 5"/>
          <p:cNvSpPr>
            <a:spLocks noGrp="1"/>
          </p:cNvSpPr>
          <p:nvPr>
            <p:ph type="sldNum" sz="quarter" idx="12"/>
          </p:nvPr>
        </p:nvSpPr>
        <p:spPr>
          <a:xfrm>
            <a:off x="10160000" y="6205387"/>
            <a:ext cx="1016000" cy="365125"/>
          </a:xfrm>
          <a:prstGeom prst="rect">
            <a:avLst/>
          </a:prstGeom>
        </p:spPr>
        <p:txBody>
          <a:bodyPr/>
          <a:lstStyle/>
          <a:p>
            <a:fld id="{BFEBEB0A-9E3D-4B14-9782-E2AE3DA60D96}" type="slidenum">
              <a:rPr lang="en-US" smtClean="0"/>
              <a:pPr/>
              <a:t>‹#›</a:t>
            </a:fld>
            <a:endParaRPr lang="en-US"/>
          </a:p>
        </p:txBody>
      </p:sp>
    </p:spTree>
    <p:extLst>
      <p:ext uri="{BB962C8B-B14F-4D97-AF65-F5344CB8AC3E}">
        <p14:creationId xmlns:p14="http://schemas.microsoft.com/office/powerpoint/2010/main" val="1544885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EE050-3323-1242-B34C-E3F02BDAF2D3}"/>
              </a:ext>
            </a:extLst>
          </p:cNvPr>
          <p:cNvPicPr>
            <a:picLocks noChangeAspect="1"/>
          </p:cNvPicPr>
          <p:nvPr userDrawn="1"/>
        </p:nvPicPr>
        <p:blipFill>
          <a:blip r:embed="rId2"/>
          <a:stretch>
            <a:fillRect/>
          </a:stretch>
        </p:blipFill>
        <p:spPr>
          <a:xfrm>
            <a:off x="0" y="387"/>
            <a:ext cx="12192000" cy="6854637"/>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4190452" y="2470591"/>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4190452" y="3690731"/>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5" name="Picture 14">
            <a:extLst>
              <a:ext uri="{FF2B5EF4-FFF2-40B4-BE49-F238E27FC236}">
                <a16:creationId xmlns:a16="http://schemas.microsoft.com/office/drawing/2014/main" id="{0FEA474E-6B4A-A34F-8B82-43E38856870B}"/>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5D0D74A7-5BDD-6A4F-B249-910440AD9E9A}"/>
              </a:ext>
            </a:extLst>
          </p:cNvPr>
          <p:cNvSpPr txBox="1"/>
          <p:nvPr userDrawn="1"/>
        </p:nvSpPr>
        <p:spPr>
          <a:xfrm>
            <a:off x="619685" y="6420897"/>
            <a:ext cx="1748412" cy="246221"/>
          </a:xfrm>
          <a:prstGeom prst="rect">
            <a:avLst/>
          </a:prstGeom>
          <a:noFill/>
        </p:spPr>
        <p:txBody>
          <a:bodyPr wrap="square" rtlCol="0">
            <a:spAutoFit/>
          </a:bodyPr>
          <a:lstStyle/>
          <a:p>
            <a:pPr algn="l"/>
            <a:r>
              <a:rPr lang="en-US" sz="1000" dirty="0">
                <a:solidFill>
                  <a:schemeClr val="bg1"/>
                </a:solidFill>
              </a:rPr>
              <a:t>UTS CRICOS 00099F</a:t>
            </a:r>
          </a:p>
        </p:txBody>
      </p:sp>
    </p:spTree>
    <p:extLst>
      <p:ext uri="{BB962C8B-B14F-4D97-AF65-F5344CB8AC3E}">
        <p14:creationId xmlns:p14="http://schemas.microsoft.com/office/powerpoint/2010/main" val="5991237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11" name="Picture 10">
            <a:extLst>
              <a:ext uri="{FF2B5EF4-FFF2-40B4-BE49-F238E27FC236}">
                <a16:creationId xmlns:a16="http://schemas.microsoft.com/office/drawing/2014/main" id="{66F7672F-B535-3A4B-B6AA-0248282CE727}"/>
              </a:ext>
            </a:extLst>
          </p:cNvPr>
          <p:cNvPicPr>
            <a:picLocks noChangeAspect="1"/>
          </p:cNvPicPr>
          <p:nvPr userDrawn="1"/>
        </p:nvPicPr>
        <p:blipFill rotWithShape="1">
          <a:blip r:embed="rId3"/>
          <a:srcRect l="48142"/>
          <a:stretch/>
        </p:blipFill>
        <p:spPr>
          <a:xfrm>
            <a:off x="5869458" y="0"/>
            <a:ext cx="6322541" cy="6858000"/>
          </a:xfrm>
          <a:prstGeom prst="rect">
            <a:avLst/>
          </a:prstGeom>
        </p:spPr>
      </p:pic>
      <p:sp>
        <p:nvSpPr>
          <p:cNvPr id="6" name="TextBox 5">
            <a:extLst>
              <a:ext uri="{FF2B5EF4-FFF2-40B4-BE49-F238E27FC236}">
                <a16:creationId xmlns:a16="http://schemas.microsoft.com/office/drawing/2014/main" id="{02A1FD67-3299-CA49-B972-E63A734FFB5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99370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9B732-97F5-8142-946C-460DAD575E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D33B5CED-F544-F742-9789-3164A6A500D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58885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08152-A3CE-E74C-8704-ED0CA74E8B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A44100E-027F-E643-8E48-32B4F0C8FFE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398459" y="2122361"/>
            <a:ext cx="5592436"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398459" y="3360789"/>
            <a:ext cx="5592436"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AAB7304E-0E27-AF47-BD7A-0A8B3B31ACBF}"/>
              </a:ext>
            </a:extLst>
          </p:cNvPr>
          <p:cNvPicPr>
            <a:picLocks noChangeAspect="1"/>
          </p:cNvPicPr>
          <p:nvPr userDrawn="1"/>
        </p:nvPicPr>
        <p:blipFill>
          <a:blip r:embed="rId4"/>
          <a:stretch>
            <a:fillRect/>
          </a:stretch>
        </p:blipFill>
        <p:spPr>
          <a:xfrm>
            <a:off x="10742849" y="707332"/>
            <a:ext cx="748146" cy="709155"/>
          </a:xfrm>
          <a:prstGeom prst="rect">
            <a:avLst/>
          </a:prstGeom>
        </p:spPr>
      </p:pic>
      <p:sp>
        <p:nvSpPr>
          <p:cNvPr id="9" name="TextBox 8">
            <a:extLst>
              <a:ext uri="{FF2B5EF4-FFF2-40B4-BE49-F238E27FC236}">
                <a16:creationId xmlns:a16="http://schemas.microsoft.com/office/drawing/2014/main" id="{8CF341A3-F22A-8F43-98A2-33A1DF177A0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114284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7">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D1BC1-E025-444C-8AF7-7073AD63E49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AE7675C-6DEA-C64E-B08C-308DFE305862}"/>
              </a:ext>
            </a:extLst>
          </p:cNvPr>
          <p:cNvPicPr>
            <a:picLocks noChangeAspect="1"/>
          </p:cNvPicPr>
          <p:nvPr userDrawn="1"/>
        </p:nvPicPr>
        <p:blipFill rotWithShape="1">
          <a:blip r:embed="rId3">
            <a:alphaModFix amt="90000"/>
            <a:extLst>
              <a:ext uri="{BEBA8EAE-BF5A-486C-A8C5-ECC9F3942E4B}">
                <a14:imgProps xmlns:a14="http://schemas.microsoft.com/office/drawing/2010/main">
                  <a14:imgLayer>
                    <a14:imgEffect>
                      <a14:brightnessContrast contrast="40000"/>
                    </a14:imgEffect>
                  </a14:imgLayer>
                </a14:imgProps>
              </a:ext>
            </a:extLst>
          </a:blip>
          <a:srcRect l="42913"/>
          <a:stretch/>
        </p:blipFill>
        <p:spPr>
          <a:xfrm>
            <a:off x="5231876" y="0"/>
            <a:ext cx="6960124" cy="6858000"/>
          </a:xfrm>
          <a:prstGeom prst="rect">
            <a:avLst/>
          </a:prstGeom>
        </p:spPr>
      </p:pic>
      <p:pic>
        <p:nvPicPr>
          <p:cNvPr id="12" name="Picture 11">
            <a:extLst>
              <a:ext uri="{FF2B5EF4-FFF2-40B4-BE49-F238E27FC236}">
                <a16:creationId xmlns:a16="http://schemas.microsoft.com/office/drawing/2014/main" id="{225ACA62-DF63-8843-8E8F-B9AB1BB33903}"/>
              </a:ext>
            </a:extLst>
          </p:cNvPr>
          <p:cNvPicPr>
            <a:picLocks noChangeAspect="1"/>
          </p:cNvPicPr>
          <p:nvPr userDrawn="1"/>
        </p:nvPicPr>
        <p:blipFill rotWithShape="1">
          <a:blip r:embed="rId3">
            <a:alphaModFix amt="70000"/>
            <a:extLst>
              <a:ext uri="{BEBA8EAE-BF5A-486C-A8C5-ECC9F3942E4B}">
                <a14:imgProps xmlns:a14="http://schemas.microsoft.com/office/drawing/2010/main">
                  <a14:imgLayer>
                    <a14:imgEffect>
                      <a14:brightnessContrast contrast="40000"/>
                    </a14:imgEffect>
                  </a14:imgLayer>
                </a14:imgProps>
              </a:ext>
            </a:extLst>
          </a:blip>
          <a:srcRect l="2" t="16357" r="64276" b="14639"/>
          <a:stretch/>
        </p:blipFill>
        <p:spPr>
          <a:xfrm>
            <a:off x="0" y="1121790"/>
            <a:ext cx="4355184" cy="4732255"/>
          </a:xfrm>
          <a:prstGeom prst="rect">
            <a:avLst/>
          </a:prstGeom>
        </p:spPr>
      </p:pic>
      <p:sp>
        <p:nvSpPr>
          <p:cNvPr id="2" name="Title 1"/>
          <p:cNvSpPr>
            <a:spLocks noGrp="1"/>
          </p:cNvSpPr>
          <p:nvPr>
            <p:ph type="ctrTitle" hasCustomPrompt="1"/>
          </p:nvPr>
        </p:nvSpPr>
        <p:spPr>
          <a:xfrm>
            <a:off x="6781518" y="2498992"/>
            <a:ext cx="5001987" cy="1201854"/>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781518" y="3719134"/>
            <a:ext cx="5001987"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5" name="Picture 14">
            <a:extLst>
              <a:ext uri="{FF2B5EF4-FFF2-40B4-BE49-F238E27FC236}">
                <a16:creationId xmlns:a16="http://schemas.microsoft.com/office/drawing/2014/main" id="{19FE1CD8-BE7B-7148-B92F-9AD3A3484290}"/>
              </a:ext>
            </a:extLst>
          </p:cNvPr>
          <p:cNvPicPr>
            <a:picLocks noChangeAspect="1"/>
          </p:cNvPicPr>
          <p:nvPr userDrawn="1"/>
        </p:nvPicPr>
        <p:blipFill>
          <a:blip r:embed="rId4"/>
          <a:stretch>
            <a:fillRect/>
          </a:stretch>
        </p:blipFill>
        <p:spPr>
          <a:xfrm>
            <a:off x="712729" y="3073460"/>
            <a:ext cx="748146" cy="709155"/>
          </a:xfrm>
          <a:prstGeom prst="rect">
            <a:avLst/>
          </a:prstGeom>
        </p:spPr>
      </p:pic>
      <p:sp>
        <p:nvSpPr>
          <p:cNvPr id="8" name="TextBox 7">
            <a:extLst>
              <a:ext uri="{FF2B5EF4-FFF2-40B4-BE49-F238E27FC236}">
                <a16:creationId xmlns:a16="http://schemas.microsoft.com/office/drawing/2014/main" id="{7FB9BCF3-1CEC-C54E-9F13-52C0CB0B91B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58083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8">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EBFDD8-EC75-B848-849F-4A4FDCBEADD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68E9B96-EBE3-814D-974D-1590FC71147D}"/>
              </a:ext>
            </a:extLst>
          </p:cNvPr>
          <p:cNvPicPr>
            <a:picLocks noChangeAspect="1"/>
          </p:cNvPicPr>
          <p:nvPr userDrawn="1"/>
        </p:nvPicPr>
        <p:blipFill>
          <a:blip r:embed="rId3"/>
          <a:stretch>
            <a:fillRect/>
          </a:stretch>
        </p:blipFill>
        <p:spPr>
          <a:xfrm>
            <a:off x="6093031" y="1819374"/>
            <a:ext cx="5775315" cy="3714160"/>
          </a:xfrm>
          <a:prstGeom prst="rect">
            <a:avLst/>
          </a:prstGeom>
        </p:spPr>
      </p:pic>
      <p:pic>
        <p:nvPicPr>
          <p:cNvPr id="12" name="Picture 11">
            <a:extLst>
              <a:ext uri="{FF2B5EF4-FFF2-40B4-BE49-F238E27FC236}">
                <a16:creationId xmlns:a16="http://schemas.microsoft.com/office/drawing/2014/main" id="{C6F239D5-010D-1E4E-80AB-B1E4BBE78A0A}"/>
              </a:ext>
            </a:extLst>
          </p:cNvPr>
          <p:cNvPicPr>
            <a:picLocks noChangeAspect="1"/>
          </p:cNvPicPr>
          <p:nvPr userDrawn="1"/>
        </p:nvPicPr>
        <p:blipFill>
          <a:blip r:embed="rId4"/>
          <a:stretch>
            <a:fillRect/>
          </a:stretch>
        </p:blipFill>
        <p:spPr>
          <a:xfrm>
            <a:off x="712800" y="709435"/>
            <a:ext cx="1828800" cy="433137"/>
          </a:xfrm>
          <a:prstGeom prst="rect">
            <a:avLst/>
          </a:prstGeom>
        </p:spPr>
      </p:pic>
      <p:sp>
        <p:nvSpPr>
          <p:cNvPr id="2" name="Title 1"/>
          <p:cNvSpPr>
            <a:spLocks noGrp="1"/>
          </p:cNvSpPr>
          <p:nvPr>
            <p:ph type="ctrTitle" hasCustomPrompt="1"/>
          </p:nvPr>
        </p:nvSpPr>
        <p:spPr>
          <a:xfrm>
            <a:off x="627854" y="2684346"/>
            <a:ext cx="7234101" cy="1220142"/>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3904488"/>
            <a:ext cx="7234101"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sp>
        <p:nvSpPr>
          <p:cNvPr id="8" name="TextBox 7">
            <a:extLst>
              <a:ext uri="{FF2B5EF4-FFF2-40B4-BE49-F238E27FC236}">
                <a16:creationId xmlns:a16="http://schemas.microsoft.com/office/drawing/2014/main" id="{F21A8120-416B-C447-8D5E-C8576FEACE1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73655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9">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95B59D-032C-CD4A-B177-5223D666C6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4417429" y="2495810"/>
            <a:ext cx="7318942"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4417429" y="3715952"/>
            <a:ext cx="7318942"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4D6FE1C7-3397-A040-96F0-BC5CC70D1A6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87730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38200" y="71063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8E1AB-6A0A-AC44-83B9-9FAC961E3C28}" type="datetimeFigureOut">
              <a:rPr lang="en-US" smtClean="0"/>
              <a:t>7/23/2025</a:t>
            </a:fld>
            <a:endParaRPr lang="en-US"/>
          </a:p>
        </p:txBody>
      </p:sp>
      <p:sp>
        <p:nvSpPr>
          <p:cNvPr id="5" name="Footer Placeholder 4"/>
          <p:cNvSpPr>
            <a:spLocks noGrp="1"/>
          </p:cNvSpPr>
          <p:nvPr>
            <p:ph type="ftr" sz="quarter" idx="3"/>
          </p:nvPr>
        </p:nvSpPr>
        <p:spPr>
          <a:xfrm>
            <a:off x="4038600" y="7106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1FA37-3D95-DD4F-A79E-5508DFB6D29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6" r:id="rId3"/>
    <p:sldLayoutId id="2147483707" r:id="rId4"/>
    <p:sldLayoutId id="2147483708" r:id="rId5"/>
    <p:sldLayoutId id="2147483685" r:id="rId6"/>
    <p:sldLayoutId id="2147483687" r:id="rId7"/>
    <p:sldLayoutId id="2147483688" r:id="rId8"/>
    <p:sldLayoutId id="2147483709" r:id="rId9"/>
    <p:sldLayoutId id="2147483710" r:id="rId10"/>
    <p:sldLayoutId id="2147483711" r:id="rId11"/>
    <p:sldLayoutId id="2147483712" r:id="rId12"/>
    <p:sldLayoutId id="2147483713" r:id="rId13"/>
    <p:sldLayoutId id="2147483714" r:id="rId14"/>
    <p:sldLayoutId id="2147483693" r:id="rId15"/>
    <p:sldLayoutId id="2147483699" r:id="rId16"/>
    <p:sldLayoutId id="2147483700" r:id="rId17"/>
    <p:sldLayoutId id="2147483702" r:id="rId18"/>
    <p:sldLayoutId id="2147483703" r:id="rId19"/>
    <p:sldLayoutId id="2147483704" r:id="rId20"/>
    <p:sldLayoutId id="2147483705" r:id="rId21"/>
    <p:sldLayoutId id="2147483706" r:id="rId22"/>
    <p:sldLayoutId id="2147483715" r:id="rId23"/>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hyperlink" Target="https://www.ted.com/talks/simon_sinek_why_good_leaders_make_you_feel_safe?language=en#t-125121"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hyperlink" Target="https://visme.co/blog/how-to-start-a-presentation/" TargetMode="External"/><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hyperlink" Target="https://en.wikipedia.org/wiki/1,000,000,000" TargetMode="Externa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rdictionary.com/"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pixabay.com/" TargetMode="External"/><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hyperlink" Target="https://www.google.com.au/imghp?hl=en&amp;tab=ri&amp;ogbl" TargetMode="External"/><Relationship Id="rId5" Type="http://schemas.openxmlformats.org/officeDocument/2006/relationships/hyperlink" Target="https://www.shutterstock.com/" TargetMode="External"/><Relationship Id="rId4" Type="http://schemas.openxmlformats.org/officeDocument/2006/relationships/hyperlink" Target="https://unsplash.com/" TargetMode="External"/><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hyperlink" Target="https://www.ted.com/talks/sir_ken_robinson_do_schools_kill_creativity?language=en#t-120260"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1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hyperlink" Target="https://www.youtube.com/watch?v=xsvEaU92xeY" TargetMode="Externa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D4B3-CE38-1B49-B79C-2B7465F1329E}"/>
              </a:ext>
            </a:extLst>
          </p:cNvPr>
          <p:cNvSpPr>
            <a:spLocks noGrp="1"/>
          </p:cNvSpPr>
          <p:nvPr>
            <p:ph type="ctrTitle"/>
          </p:nvPr>
        </p:nvSpPr>
        <p:spPr>
          <a:xfrm>
            <a:off x="627854" y="2024227"/>
            <a:ext cx="7574314" cy="1201854"/>
          </a:xfrm>
        </p:spPr>
        <p:txBody>
          <a:bodyPr/>
          <a:lstStyle/>
          <a:p>
            <a:r>
              <a:rPr lang="en-US" sz="6000" dirty="0"/>
              <a:t>UTS HELPS</a:t>
            </a:r>
          </a:p>
        </p:txBody>
      </p:sp>
      <p:sp>
        <p:nvSpPr>
          <p:cNvPr id="3" name="Subtitle 2">
            <a:extLst>
              <a:ext uri="{FF2B5EF4-FFF2-40B4-BE49-F238E27FC236}">
                <a16:creationId xmlns:a16="http://schemas.microsoft.com/office/drawing/2014/main" id="{1ACB84C9-853A-184A-A987-D8327FBD1F14}"/>
              </a:ext>
            </a:extLst>
          </p:cNvPr>
          <p:cNvSpPr>
            <a:spLocks noGrp="1"/>
          </p:cNvSpPr>
          <p:nvPr>
            <p:ph type="subTitle" idx="1"/>
          </p:nvPr>
        </p:nvSpPr>
        <p:spPr>
          <a:xfrm>
            <a:off x="627854" y="3428238"/>
            <a:ext cx="7574314" cy="1848130"/>
          </a:xfrm>
        </p:spPr>
        <p:txBody>
          <a:bodyPr/>
          <a:lstStyle/>
          <a:p>
            <a:pPr>
              <a:lnSpc>
                <a:spcPct val="100000"/>
              </a:lnSpc>
            </a:pPr>
            <a:r>
              <a:rPr lang="en-AU" sz="5400" b="1" dirty="0"/>
              <a:t>Giving Effective Presentations</a:t>
            </a:r>
            <a:endParaRPr lang="en-AU" sz="5400" dirty="0"/>
          </a:p>
        </p:txBody>
      </p:sp>
    </p:spTree>
    <p:extLst>
      <p:ext uri="{BB962C8B-B14F-4D97-AF65-F5344CB8AC3E}">
        <p14:creationId xmlns:p14="http://schemas.microsoft.com/office/powerpoint/2010/main" val="1801650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627854" y="1622178"/>
            <a:ext cx="5955826" cy="4017001"/>
          </a:xfrm>
        </p:spPr>
        <p:txBody>
          <a:bodyPr/>
          <a:lstStyle/>
          <a:p>
            <a:pPr marL="0" indent="0">
              <a:buNone/>
            </a:pPr>
            <a:r>
              <a:rPr lang="en-AU" sz="3200" dirty="0">
                <a:solidFill>
                  <a:schemeClr val="accent1">
                    <a:lumMod val="50000"/>
                  </a:schemeClr>
                </a:solidFill>
              </a:rPr>
              <a:t>Face-to-face or online?</a:t>
            </a:r>
          </a:p>
          <a:p>
            <a:pPr marL="0" indent="0">
              <a:buNone/>
            </a:pPr>
            <a:r>
              <a:rPr lang="en-AU" sz="1800" dirty="0">
                <a:solidFill>
                  <a:schemeClr val="accent1">
                    <a:lumMod val="50000"/>
                  </a:schemeClr>
                </a:solidFill>
              </a:rPr>
              <a:t> </a:t>
            </a:r>
          </a:p>
          <a:p>
            <a:pPr marL="0" indent="0">
              <a:buNone/>
            </a:pPr>
            <a:r>
              <a:rPr lang="en-AU" sz="3200" dirty="0">
                <a:solidFill>
                  <a:schemeClr val="accent1">
                    <a:lumMod val="50000"/>
                  </a:schemeClr>
                </a:solidFill>
              </a:rPr>
              <a:t>Individually or in a group?</a:t>
            </a:r>
          </a:p>
          <a:p>
            <a:pPr marL="0" indent="0">
              <a:buNone/>
            </a:pPr>
            <a:r>
              <a:rPr lang="en-AU" sz="1800" dirty="0">
                <a:solidFill>
                  <a:schemeClr val="accent1">
                    <a:lumMod val="50000"/>
                  </a:schemeClr>
                </a:solidFill>
              </a:rPr>
              <a:t>  </a:t>
            </a:r>
          </a:p>
          <a:p>
            <a:pPr marL="0" indent="0">
              <a:buNone/>
            </a:pPr>
            <a:r>
              <a:rPr lang="en-AU" sz="3200" dirty="0">
                <a:solidFill>
                  <a:schemeClr val="accent1">
                    <a:lumMod val="50000"/>
                  </a:schemeClr>
                </a:solidFill>
              </a:rPr>
              <a:t>Using slides or simply speaking?</a:t>
            </a:r>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r>
              <a:rPr lang="en-AU" sz="4800" b="1" dirty="0"/>
              <a:t>3. Consider delivery</a:t>
            </a:r>
            <a:endParaRPr lang="en-US" sz="48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48621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72D9D-6ECA-3943-9322-3E2A3DBFAFC1}"/>
              </a:ext>
            </a:extLst>
          </p:cNvPr>
          <p:cNvSpPr>
            <a:spLocks noGrp="1"/>
          </p:cNvSpPr>
          <p:nvPr>
            <p:ph type="title"/>
          </p:nvPr>
        </p:nvSpPr>
        <p:spPr>
          <a:xfrm>
            <a:off x="1781422" y="2223646"/>
            <a:ext cx="7007979" cy="2408511"/>
          </a:xfrm>
        </p:spPr>
        <p:txBody>
          <a:bodyPr/>
          <a:lstStyle/>
          <a:p>
            <a:pPr algn="ctr"/>
            <a:r>
              <a:rPr lang="en-US" sz="8000" dirty="0"/>
              <a:t>Structuring your content</a:t>
            </a:r>
          </a:p>
        </p:txBody>
      </p:sp>
    </p:spTree>
    <p:extLst>
      <p:ext uri="{BB962C8B-B14F-4D97-AF65-F5344CB8AC3E}">
        <p14:creationId xmlns:p14="http://schemas.microsoft.com/office/powerpoint/2010/main" val="14882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627854" y="1330502"/>
            <a:ext cx="5955826" cy="4017001"/>
          </a:xfrm>
        </p:spPr>
        <p:txBody>
          <a:bodyPr/>
          <a:lstStyle/>
          <a:p>
            <a:r>
              <a:rPr lang="en-US" sz="2800" dirty="0">
                <a:solidFill>
                  <a:srgbClr val="002060"/>
                </a:solidFill>
              </a:rPr>
              <a:t>Introduce yourself</a:t>
            </a:r>
          </a:p>
          <a:p>
            <a:endParaRPr lang="en-US" sz="2800" dirty="0">
              <a:solidFill>
                <a:srgbClr val="002060"/>
              </a:solidFill>
            </a:endParaRPr>
          </a:p>
          <a:p>
            <a:r>
              <a:rPr lang="en-US" sz="2800" dirty="0">
                <a:solidFill>
                  <a:srgbClr val="002060"/>
                </a:solidFill>
              </a:rPr>
              <a:t>State the purpose of the presentation</a:t>
            </a:r>
          </a:p>
          <a:p>
            <a:pPr marL="0" indent="0">
              <a:buNone/>
            </a:pPr>
            <a:r>
              <a:rPr lang="en-AU" sz="1100" dirty="0">
                <a:solidFill>
                  <a:srgbClr val="002060"/>
                </a:solidFill>
              </a:rPr>
              <a:t>   </a:t>
            </a:r>
            <a:r>
              <a:rPr lang="en-AU" sz="2800" dirty="0">
                <a:solidFill>
                  <a:srgbClr val="002060"/>
                </a:solidFill>
              </a:rPr>
              <a:t> </a:t>
            </a:r>
            <a:endParaRPr lang="en-US" sz="1100" dirty="0">
              <a:solidFill>
                <a:srgbClr val="002060"/>
              </a:solidFill>
            </a:endParaRPr>
          </a:p>
          <a:p>
            <a:r>
              <a:rPr lang="en-US" sz="2800" dirty="0">
                <a:solidFill>
                  <a:srgbClr val="002060"/>
                </a:solidFill>
              </a:rPr>
              <a:t>Outline what will be in the presentation</a:t>
            </a:r>
          </a:p>
          <a:p>
            <a:pPr marL="0" indent="0">
              <a:buNone/>
            </a:pPr>
            <a:endParaRPr lang="en-US" sz="2800" dirty="0">
              <a:solidFill>
                <a:srgbClr val="002060"/>
              </a:solidFill>
            </a:endParaRPr>
          </a:p>
          <a:p>
            <a:endParaRPr lang="en-US" sz="1100" dirty="0">
              <a:solidFill>
                <a:srgbClr val="002060"/>
              </a:solidFill>
            </a:endParaRPr>
          </a:p>
          <a:p>
            <a:pPr marL="0" indent="0">
              <a:buNone/>
            </a:pPr>
            <a:endParaRPr lang="en-AU" sz="2800" b="1" dirty="0">
              <a:solidFill>
                <a:schemeClr val="accent1">
                  <a:lumMod val="50000"/>
                </a:schemeClr>
              </a:solidFill>
            </a:endParaRPr>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r>
              <a:rPr lang="en-AU" sz="4800" b="1" dirty="0"/>
              <a:t>Introduction</a:t>
            </a:r>
            <a:endParaRPr lang="en-US" sz="48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204263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1119874" y="433146"/>
            <a:ext cx="10326658" cy="1000685"/>
          </a:xfrm>
        </p:spPr>
        <p:txBody>
          <a:bodyPr/>
          <a:lstStyle/>
          <a:p>
            <a:pPr marL="342900" indent="-342900" algn="ctr"/>
            <a:r>
              <a:rPr lang="en-US" sz="4800" b="1" dirty="0">
                <a:solidFill>
                  <a:schemeClr val="accent1">
                    <a:lumMod val="50000"/>
                  </a:schemeClr>
                </a:solidFill>
              </a:rPr>
              <a:t>Consider starting with a hook</a:t>
            </a:r>
            <a:br>
              <a:rPr lang="en-AU" sz="3600" b="1" dirty="0">
                <a:solidFill>
                  <a:schemeClr val="tx1"/>
                </a:solidFill>
              </a:rPr>
            </a:br>
            <a:endParaRPr lang="en-US" dirty="0">
              <a:solidFill>
                <a:schemeClr val="tx1"/>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71874" y="1502025"/>
            <a:ext cx="4193406" cy="4193406"/>
          </a:xfrm>
          <a:prstGeom prst="rect">
            <a:avLst/>
          </a:prstGeom>
        </p:spPr>
      </p:pic>
      <p:sp>
        <p:nvSpPr>
          <p:cNvPr id="5" name="Text Placeholder 4"/>
          <p:cNvSpPr>
            <a:spLocks noGrp="1"/>
          </p:cNvSpPr>
          <p:nvPr>
            <p:ph type="body" idx="12"/>
          </p:nvPr>
        </p:nvSpPr>
        <p:spPr>
          <a:xfrm>
            <a:off x="1495759" y="1796493"/>
            <a:ext cx="5917171" cy="3604470"/>
          </a:xfrm>
        </p:spPr>
        <p:txBody>
          <a:bodyPr/>
          <a:lstStyle/>
          <a:p>
            <a:r>
              <a:rPr lang="en-US" sz="2800" dirty="0">
                <a:solidFill>
                  <a:srgbClr val="002060"/>
                </a:solidFill>
              </a:rPr>
              <a:t>Make a provocative statement</a:t>
            </a:r>
          </a:p>
          <a:p>
            <a:endParaRPr lang="en-US" sz="400" dirty="0">
              <a:solidFill>
                <a:srgbClr val="002060"/>
              </a:solidFill>
            </a:endParaRPr>
          </a:p>
          <a:p>
            <a:r>
              <a:rPr lang="en-US" sz="2800" dirty="0">
                <a:solidFill>
                  <a:srgbClr val="002060"/>
                </a:solidFill>
              </a:rPr>
              <a:t>Tell a story</a:t>
            </a:r>
          </a:p>
          <a:p>
            <a:endParaRPr lang="en-US" sz="400" dirty="0">
              <a:solidFill>
                <a:srgbClr val="002060"/>
              </a:solidFill>
            </a:endParaRPr>
          </a:p>
          <a:p>
            <a:r>
              <a:rPr lang="en-US" sz="2800" dirty="0">
                <a:solidFill>
                  <a:srgbClr val="002060"/>
                </a:solidFill>
              </a:rPr>
              <a:t>Tell a surprising statistic</a:t>
            </a:r>
          </a:p>
          <a:p>
            <a:endParaRPr lang="en-US" sz="400" dirty="0">
              <a:solidFill>
                <a:srgbClr val="002060"/>
              </a:solidFill>
            </a:endParaRPr>
          </a:p>
          <a:p>
            <a:r>
              <a:rPr lang="en-US" sz="2800" dirty="0">
                <a:solidFill>
                  <a:srgbClr val="002060"/>
                </a:solidFill>
              </a:rPr>
              <a:t>Ask a question</a:t>
            </a:r>
          </a:p>
          <a:p>
            <a:endParaRPr lang="en-US" sz="400" dirty="0">
              <a:solidFill>
                <a:srgbClr val="002060"/>
              </a:solidFill>
            </a:endParaRPr>
          </a:p>
          <a:p>
            <a:r>
              <a:rPr lang="en-US" sz="2800" dirty="0">
                <a:solidFill>
                  <a:srgbClr val="002060"/>
                </a:solidFill>
              </a:rPr>
              <a:t>Begin with a captivating visual</a:t>
            </a:r>
          </a:p>
        </p:txBody>
      </p:sp>
    </p:spTree>
    <p:extLst>
      <p:ext uri="{BB962C8B-B14F-4D97-AF65-F5344CB8AC3E}">
        <p14:creationId xmlns:p14="http://schemas.microsoft.com/office/powerpoint/2010/main" val="164849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943322" y="434279"/>
            <a:ext cx="10326658" cy="1000685"/>
          </a:xfrm>
        </p:spPr>
        <p:txBody>
          <a:bodyPr/>
          <a:lstStyle/>
          <a:p>
            <a:pPr marL="342900" indent="-342900" algn="ctr"/>
            <a:r>
              <a:rPr lang="en-US" sz="4800" b="1" dirty="0">
                <a:solidFill>
                  <a:schemeClr val="accent1">
                    <a:lumMod val="50000"/>
                  </a:schemeClr>
                </a:solidFill>
              </a:rPr>
              <a:t>Activity</a:t>
            </a: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518723"/>
            <a:ext cx="10957594" cy="4555221"/>
          </a:xfrm>
        </p:spPr>
        <p:txBody>
          <a:bodyPr/>
          <a:lstStyle/>
          <a:p>
            <a:endParaRPr lang="en-US" sz="100" dirty="0">
              <a:solidFill>
                <a:schemeClr val="accent1">
                  <a:lumMod val="50000"/>
                </a:schemeClr>
              </a:solidFill>
            </a:endParaRPr>
          </a:p>
          <a:p>
            <a:pPr marL="0" indent="0">
              <a:buNone/>
            </a:pPr>
            <a:r>
              <a:rPr lang="en-AU" sz="2800" dirty="0">
                <a:solidFill>
                  <a:schemeClr val="accent1">
                    <a:lumMod val="50000"/>
                  </a:schemeClr>
                </a:solidFill>
              </a:rPr>
              <a:t>Watch the first 2 minutes of </a:t>
            </a:r>
            <a:r>
              <a:rPr lang="en-AU" sz="2800" dirty="0">
                <a:solidFill>
                  <a:schemeClr val="accent1">
                    <a:lumMod val="50000"/>
                  </a:schemeClr>
                </a:solidFill>
                <a:hlinkClick r:id="rId3"/>
              </a:rPr>
              <a:t>this TED Talk by Simon Sinek.</a:t>
            </a:r>
            <a:endParaRPr lang="en-AU" sz="2800" dirty="0">
              <a:solidFill>
                <a:schemeClr val="accent1">
                  <a:lumMod val="50000"/>
                </a:schemeClr>
              </a:solidFill>
            </a:endParaRPr>
          </a:p>
          <a:p>
            <a:pPr marL="0" indent="0">
              <a:buNone/>
            </a:pPr>
            <a:endParaRPr lang="en-AU" dirty="0">
              <a:solidFill>
                <a:schemeClr val="accent1">
                  <a:lumMod val="50000"/>
                </a:schemeClr>
              </a:solidFill>
            </a:endParaRPr>
          </a:p>
          <a:p>
            <a:pPr marL="0" indent="0">
              <a:buNone/>
            </a:pPr>
            <a:r>
              <a:rPr lang="en-AU" sz="2800" dirty="0">
                <a:solidFill>
                  <a:schemeClr val="accent1">
                    <a:lumMod val="50000"/>
                  </a:schemeClr>
                </a:solidFill>
              </a:rPr>
              <a:t>What is his hook? How does he link the hook to the topic of his presentation?</a:t>
            </a:r>
          </a:p>
          <a:p>
            <a:pPr marL="0" indent="0">
              <a:buNone/>
            </a:pPr>
            <a:endParaRPr lang="en-AU" dirty="0">
              <a:solidFill>
                <a:schemeClr val="accent1">
                  <a:lumMod val="50000"/>
                </a:schemeClr>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14161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943322" y="434279"/>
            <a:ext cx="10326658" cy="1000685"/>
          </a:xfrm>
        </p:spPr>
        <p:txBody>
          <a:bodyPr/>
          <a:lstStyle/>
          <a:p>
            <a:pPr marL="342900" indent="-342900" algn="ctr"/>
            <a:r>
              <a:rPr lang="en-US" sz="4800" b="1" dirty="0">
                <a:solidFill>
                  <a:schemeClr val="accent1">
                    <a:lumMod val="50000"/>
                  </a:schemeClr>
                </a:solidFill>
              </a:rPr>
              <a:t>Activity</a:t>
            </a: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481351"/>
            <a:ext cx="10957594" cy="4555221"/>
          </a:xfrm>
        </p:spPr>
        <p:txBody>
          <a:bodyPr/>
          <a:lstStyle/>
          <a:p>
            <a:endParaRPr lang="en-US" sz="100" dirty="0">
              <a:solidFill>
                <a:schemeClr val="accent1">
                  <a:lumMod val="50000"/>
                </a:schemeClr>
              </a:solidFill>
            </a:endParaRPr>
          </a:p>
          <a:p>
            <a:pPr marL="0" indent="0">
              <a:buNone/>
            </a:pPr>
            <a:r>
              <a:rPr lang="en-AU" sz="2800" dirty="0">
                <a:solidFill>
                  <a:schemeClr val="accent1">
                    <a:lumMod val="50000"/>
                  </a:schemeClr>
                </a:solidFill>
              </a:rPr>
              <a:t>What is his hook? How does he link the hook to the topic of his presentation?</a:t>
            </a:r>
          </a:p>
          <a:p>
            <a:pPr marL="0" indent="0">
              <a:buNone/>
            </a:pPr>
            <a:endParaRPr lang="en-AU" dirty="0">
              <a:solidFill>
                <a:schemeClr val="accent1">
                  <a:lumMod val="50000"/>
                </a:schemeClr>
              </a:solidFill>
            </a:endParaRPr>
          </a:p>
          <a:p>
            <a:pPr marL="0" indent="0">
              <a:buNone/>
            </a:pPr>
            <a:r>
              <a:rPr lang="en-AU" sz="2800" b="1" dirty="0">
                <a:solidFill>
                  <a:schemeClr val="accent1">
                    <a:lumMod val="50000"/>
                  </a:schemeClr>
                </a:solidFill>
              </a:rPr>
              <a:t>Hook 1. </a:t>
            </a:r>
            <a:r>
              <a:rPr lang="en-AU" sz="2800" dirty="0">
                <a:solidFill>
                  <a:schemeClr val="accent1">
                    <a:lumMod val="50000"/>
                  </a:schemeClr>
                </a:solidFill>
              </a:rPr>
              <a:t>He tells a story about a very dramatic moment.</a:t>
            </a:r>
          </a:p>
          <a:p>
            <a:pPr marL="0" indent="0">
              <a:buNone/>
            </a:pPr>
            <a:endParaRPr lang="en-AU" sz="1600" dirty="0">
              <a:solidFill>
                <a:schemeClr val="accent1">
                  <a:lumMod val="50000"/>
                </a:schemeClr>
              </a:solidFill>
            </a:endParaRPr>
          </a:p>
          <a:p>
            <a:pPr marL="0" indent="0">
              <a:buNone/>
            </a:pPr>
            <a:r>
              <a:rPr lang="en-AU" sz="2800" b="1" dirty="0">
                <a:solidFill>
                  <a:schemeClr val="accent1">
                    <a:lumMod val="50000"/>
                  </a:schemeClr>
                </a:solidFill>
              </a:rPr>
              <a:t>Hook 2. </a:t>
            </a:r>
            <a:r>
              <a:rPr lang="en-AU" sz="2800" dirty="0">
                <a:solidFill>
                  <a:schemeClr val="accent1">
                    <a:lumMod val="50000"/>
                  </a:schemeClr>
                </a:solidFill>
              </a:rPr>
              <a:t>He poses questions that link the story to the main point he wants to make.</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321490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633875"/>
            <a:ext cx="10326658" cy="1000685"/>
          </a:xfrm>
        </p:spPr>
        <p:txBody>
          <a:bodyPr/>
          <a:lstStyle/>
          <a:p>
            <a:pPr marL="342900" indent="-342900" algn="ctr"/>
            <a:r>
              <a:rPr lang="en-US" sz="4800" b="1" dirty="0">
                <a:solidFill>
                  <a:schemeClr val="accent1">
                    <a:lumMod val="50000"/>
                  </a:schemeClr>
                </a:solidFill>
              </a:rPr>
              <a:t>More examples of hooks…</a:t>
            </a: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699875"/>
            <a:ext cx="8665775" cy="4555221"/>
          </a:xfrm>
        </p:spPr>
        <p:txBody>
          <a:bodyPr/>
          <a:lstStyle/>
          <a:p>
            <a:pPr marL="0" indent="0">
              <a:buNone/>
            </a:pPr>
            <a:r>
              <a:rPr lang="en-US" sz="2800" i="1" dirty="0">
                <a:solidFill>
                  <a:srgbClr val="002060"/>
                </a:solidFill>
              </a:rPr>
              <a:t>"Today, you will learn something that will add 10 years to your life.”</a:t>
            </a:r>
          </a:p>
          <a:p>
            <a:pPr marL="0" indent="0">
              <a:buNone/>
            </a:pPr>
            <a:r>
              <a:rPr lang="en-AU" sz="2200" dirty="0"/>
              <a:t>       </a:t>
            </a:r>
            <a:endParaRPr lang="en-US" sz="2200" dirty="0"/>
          </a:p>
          <a:p>
            <a:pPr marL="0" indent="0">
              <a:buNone/>
            </a:pPr>
            <a:r>
              <a:rPr lang="en-US" sz="2800" i="1" dirty="0">
                <a:solidFill>
                  <a:srgbClr val="002060"/>
                </a:solidFill>
              </a:rPr>
              <a:t>               "20 years from now, your job won't exist.”</a:t>
            </a:r>
          </a:p>
          <a:p>
            <a:pPr marL="0" indent="0">
              <a:buNone/>
            </a:pPr>
            <a:r>
              <a:rPr lang="en-AU" sz="2200" dirty="0"/>
              <a:t>          </a:t>
            </a:r>
            <a:endParaRPr lang="en-US" sz="2200" dirty="0"/>
          </a:p>
          <a:p>
            <a:pPr marL="0" indent="0">
              <a:buNone/>
            </a:pPr>
            <a:r>
              <a:rPr lang="en-US" sz="2800" i="1" dirty="0">
                <a:solidFill>
                  <a:srgbClr val="002060"/>
                </a:solidFill>
              </a:rPr>
              <a:t>"Did you know that more people have access to a mobile phone than a toilet?”</a:t>
            </a:r>
          </a:p>
          <a:p>
            <a:pPr marL="0" indent="0">
              <a:buNone/>
            </a:pPr>
            <a:r>
              <a:rPr lang="en-AU" sz="800" b="1" i="1" dirty="0"/>
              <a:t>           </a:t>
            </a:r>
            <a:endParaRPr lang="en-US" sz="800" b="1" i="1" dirty="0"/>
          </a:p>
          <a:p>
            <a:pPr marL="0" indent="0" algn="r">
              <a:buNone/>
            </a:pPr>
            <a:endParaRPr lang="en-US" dirty="0">
              <a:hlinkClick r:id="rId3"/>
            </a:endParaRPr>
          </a:p>
          <a:p>
            <a:pPr marL="0" indent="0">
              <a:buNone/>
            </a:pPr>
            <a:r>
              <a:rPr lang="en-US" sz="1400" dirty="0">
                <a:hlinkClick r:id="rId3"/>
              </a:rPr>
              <a:t>Source: https://visme.co/blog/how-to-start-a-presentation/</a:t>
            </a:r>
            <a:endParaRPr lang="en-US" sz="1400" dirty="0"/>
          </a:p>
          <a:p>
            <a:endParaRPr lang="en-US" sz="1400" dirty="0">
              <a:solidFill>
                <a:schemeClr val="accent1">
                  <a:lumMod val="50000"/>
                </a:schemeClr>
              </a:solidFill>
            </a:endParaRPr>
          </a:p>
          <a:p>
            <a:pPr marL="0" indent="0">
              <a:buNone/>
            </a:pPr>
            <a:endParaRPr lang="en-AU" dirty="0"/>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824826" y="1634560"/>
            <a:ext cx="3367174" cy="3367174"/>
          </a:xfrm>
          <a:prstGeom prst="rect">
            <a:avLst/>
          </a:prstGeom>
        </p:spPr>
      </p:pic>
    </p:spTree>
    <p:extLst>
      <p:ext uri="{BB962C8B-B14F-4D97-AF65-F5344CB8AC3E}">
        <p14:creationId xmlns:p14="http://schemas.microsoft.com/office/powerpoint/2010/main" val="26824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sz="5400" dirty="0"/>
              <a:t>ACTIVITY</a:t>
            </a:r>
            <a:endParaRPr lang="en-US" sz="5400" dirty="0"/>
          </a:p>
        </p:txBody>
      </p:sp>
      <p:sp>
        <p:nvSpPr>
          <p:cNvPr id="4" name="TextBox 3"/>
          <p:cNvSpPr txBox="1"/>
          <p:nvPr/>
        </p:nvSpPr>
        <p:spPr>
          <a:xfrm>
            <a:off x="353292" y="2030162"/>
            <a:ext cx="5634553" cy="2862322"/>
          </a:xfrm>
          <a:prstGeom prst="rect">
            <a:avLst/>
          </a:prstGeom>
          <a:solidFill>
            <a:schemeClr val="bg1"/>
          </a:solidFill>
        </p:spPr>
        <p:txBody>
          <a:bodyPr wrap="square" rtlCol="0">
            <a:spAutoFit/>
          </a:bodyPr>
          <a:lstStyle/>
          <a:p>
            <a:pPr algn="ctr">
              <a:lnSpc>
                <a:spcPct val="150000"/>
              </a:lnSpc>
            </a:pPr>
            <a:r>
              <a:rPr lang="en-AU" dirty="0"/>
              <a:t>        </a:t>
            </a:r>
            <a:endParaRPr lang="en-US" dirty="0"/>
          </a:p>
          <a:p>
            <a:pPr algn="ctr">
              <a:lnSpc>
                <a:spcPct val="150000"/>
              </a:lnSpc>
            </a:pPr>
            <a:r>
              <a:rPr lang="en-AU" sz="2800" dirty="0"/>
              <a:t>What hook might you use for a presentation about global warming?</a:t>
            </a:r>
            <a:endParaRPr lang="en-US" sz="2800" dirty="0"/>
          </a:p>
          <a:p>
            <a:pPr algn="ctr">
              <a:lnSpc>
                <a:spcPct val="150000"/>
              </a:lnSpc>
            </a:pPr>
            <a:r>
              <a:rPr lang="en-AU" dirty="0"/>
              <a:t>  </a:t>
            </a:r>
          </a:p>
        </p:txBody>
      </p:sp>
    </p:spTree>
    <p:extLst>
      <p:ext uri="{BB962C8B-B14F-4D97-AF65-F5344CB8AC3E}">
        <p14:creationId xmlns:p14="http://schemas.microsoft.com/office/powerpoint/2010/main" val="701048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767339" y="422636"/>
            <a:ext cx="10326658" cy="1000685"/>
          </a:xfrm>
        </p:spPr>
        <p:txBody>
          <a:bodyPr/>
          <a:lstStyle/>
          <a:p>
            <a:pPr marL="342900" indent="-342900" algn="ctr"/>
            <a:r>
              <a:rPr lang="en-US" sz="4800" b="1" dirty="0">
                <a:solidFill>
                  <a:schemeClr val="accent1">
                    <a:lumMod val="50000"/>
                  </a:schemeClr>
                </a:solidFill>
              </a:rPr>
              <a:t>One example of a hook…</a:t>
            </a:r>
            <a:br>
              <a:rPr lang="en-AU" sz="3600" b="1" dirty="0">
                <a:solidFill>
                  <a:schemeClr val="tx1"/>
                </a:solidFill>
              </a:rPr>
            </a:br>
            <a:endParaRPr lang="en-US" dirty="0">
              <a:solidFill>
                <a:schemeClr val="tx1"/>
              </a:solidFill>
            </a:endParaRPr>
          </a:p>
        </p:txBody>
      </p:sp>
      <p:pic>
        <p:nvPicPr>
          <p:cNvPr id="1028" name="Picture 4" descr="Forest Fire Free Stock Photo - Public Domain Pictures"/>
          <p:cNvPicPr>
            <a:picLocks noChangeAspect="1" noChangeArrowheads="1"/>
          </p:cNvPicPr>
          <p:nvPr/>
        </p:nvPicPr>
        <p:blipFill rotWithShape="1">
          <a:blip r:embed="rId3">
            <a:extLst>
              <a:ext uri="{28A0092B-C50C-407E-A947-70E740481C1C}">
                <a14:useLocalDpi xmlns:a14="http://schemas.microsoft.com/office/drawing/2010/main" val="0"/>
              </a:ext>
            </a:extLst>
          </a:blip>
          <a:srcRect r="533"/>
          <a:stretch/>
        </p:blipFill>
        <p:spPr bwMode="auto">
          <a:xfrm>
            <a:off x="8028123" y="1526943"/>
            <a:ext cx="3270142" cy="21864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shfires: koala deaths a catastrophe but extinction a long way ..."/>
          <p:cNvPicPr>
            <a:picLocks noChangeAspect="1" noChangeArrowheads="1"/>
          </p:cNvPicPr>
          <p:nvPr/>
        </p:nvPicPr>
        <p:blipFill rotWithShape="1">
          <a:blip r:embed="rId4">
            <a:extLst>
              <a:ext uri="{28A0092B-C50C-407E-A947-70E740481C1C}">
                <a14:useLocalDpi xmlns:a14="http://schemas.microsoft.com/office/drawing/2010/main" val="0"/>
              </a:ext>
            </a:extLst>
          </a:blip>
          <a:srcRect l="8435" r="7502"/>
          <a:stretch/>
        </p:blipFill>
        <p:spPr bwMode="auto">
          <a:xfrm>
            <a:off x="8028122" y="4029559"/>
            <a:ext cx="3275834" cy="21920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5728" y="1912664"/>
            <a:ext cx="6096000" cy="3693319"/>
          </a:xfrm>
          <a:prstGeom prst="rect">
            <a:avLst/>
          </a:prstGeom>
        </p:spPr>
        <p:txBody>
          <a:bodyPr wrap="square">
            <a:spAutoFit/>
          </a:bodyPr>
          <a:lstStyle/>
          <a:p>
            <a:pPr marL="457200" indent="-457200">
              <a:buFont typeface="Arial" panose="020B0604020202020204" pitchFamily="34" charset="0"/>
              <a:buChar char="•"/>
            </a:pPr>
            <a:r>
              <a:rPr lang="en-AU" sz="2800" dirty="0">
                <a:solidFill>
                  <a:schemeClr val="accent1">
                    <a:lumMod val="50000"/>
                  </a:schemeClr>
                </a:solidFill>
              </a:rPr>
              <a:t>Last summer, bushfires in Australia burnt out an area of forest larger than the size of England. </a:t>
            </a:r>
          </a:p>
          <a:p>
            <a:pPr marL="457200" indent="-457200">
              <a:buFont typeface="Arial" panose="020B0604020202020204" pitchFamily="34" charset="0"/>
              <a:buChar char="•"/>
            </a:pPr>
            <a:endParaRPr lang="en-AU" sz="6600" dirty="0">
              <a:solidFill>
                <a:schemeClr val="accent1">
                  <a:lumMod val="50000"/>
                </a:schemeClr>
              </a:solidFill>
            </a:endParaRPr>
          </a:p>
          <a:p>
            <a:pPr marL="457200" indent="-457200">
              <a:buFont typeface="Arial" panose="020B0604020202020204" pitchFamily="34" charset="0"/>
              <a:buChar char="•"/>
            </a:pPr>
            <a:r>
              <a:rPr lang="en-AU" sz="2800" dirty="0">
                <a:solidFill>
                  <a:schemeClr val="accent1">
                    <a:lumMod val="50000"/>
                  </a:schemeClr>
                </a:solidFill>
              </a:rPr>
              <a:t>An estimated one </a:t>
            </a:r>
            <a:r>
              <a:rPr lang="en-AU" sz="2800" dirty="0">
                <a:solidFill>
                  <a:schemeClr val="accent1">
                    <a:lumMod val="50000"/>
                  </a:schemeClr>
                </a:solidFill>
                <a:hlinkClick r:id="rId5" tooltip="1,000,000,000"/>
              </a:rPr>
              <a:t>billion</a:t>
            </a:r>
            <a:r>
              <a:rPr lang="en-AU" sz="2800" dirty="0">
                <a:solidFill>
                  <a:schemeClr val="accent1">
                    <a:lumMod val="50000"/>
                  </a:schemeClr>
                </a:solidFill>
              </a:rPr>
              <a:t> animals were killed by these fires.</a:t>
            </a:r>
            <a:endParaRPr lang="en-AU" sz="2800" dirty="0"/>
          </a:p>
        </p:txBody>
      </p:sp>
    </p:spTree>
    <p:extLst>
      <p:ext uri="{BB962C8B-B14F-4D97-AF65-F5344CB8AC3E}">
        <p14:creationId xmlns:p14="http://schemas.microsoft.com/office/powerpoint/2010/main" val="3793122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473529" y="1622178"/>
            <a:ext cx="6262037" cy="4017001"/>
          </a:xfrm>
        </p:spPr>
        <p:txBody>
          <a:bodyPr/>
          <a:lstStyle/>
          <a:p>
            <a:pPr marL="0" indent="0">
              <a:buNone/>
            </a:pPr>
            <a:r>
              <a:rPr lang="en-AU" sz="3200" dirty="0">
                <a:solidFill>
                  <a:schemeClr val="accent1">
                    <a:lumMod val="50000"/>
                  </a:schemeClr>
                </a:solidFill>
              </a:rPr>
              <a:t>What will your main points be?</a:t>
            </a:r>
          </a:p>
          <a:p>
            <a:pPr marL="0" indent="0">
              <a:buNone/>
            </a:pPr>
            <a:endParaRPr lang="en-AU" sz="2800" dirty="0">
              <a:solidFill>
                <a:schemeClr val="accent1">
                  <a:lumMod val="50000"/>
                </a:schemeClr>
              </a:solidFill>
            </a:endParaRPr>
          </a:p>
          <a:p>
            <a:pPr marL="0" indent="0">
              <a:buNone/>
            </a:pPr>
            <a:r>
              <a:rPr lang="en-AU" sz="3200" dirty="0">
                <a:solidFill>
                  <a:schemeClr val="accent1">
                    <a:lumMod val="50000"/>
                  </a:schemeClr>
                </a:solidFill>
              </a:rPr>
              <a:t>What sequence will they go in?</a:t>
            </a:r>
          </a:p>
          <a:p>
            <a:pPr marL="0" indent="0">
              <a:buNone/>
            </a:pPr>
            <a:endParaRPr lang="en-AU" sz="2800" dirty="0">
              <a:solidFill>
                <a:schemeClr val="accent1">
                  <a:lumMod val="50000"/>
                </a:schemeClr>
              </a:solidFill>
            </a:endParaRPr>
          </a:p>
          <a:p>
            <a:pPr marL="0" indent="0">
              <a:buNone/>
            </a:pPr>
            <a:r>
              <a:rPr lang="en-AU" sz="3200" dirty="0">
                <a:solidFill>
                  <a:schemeClr val="accent1">
                    <a:lumMod val="50000"/>
                  </a:schemeClr>
                </a:solidFill>
              </a:rPr>
              <a:t>How will you support them?</a:t>
            </a:r>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r>
              <a:rPr lang="en-AU" sz="4800" b="1" dirty="0"/>
              <a:t>Body</a:t>
            </a:r>
            <a:endParaRPr lang="en-US" sz="48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26807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A11B-14BF-6548-992A-91D5A345FF42}"/>
              </a:ext>
            </a:extLst>
          </p:cNvPr>
          <p:cNvSpPr>
            <a:spLocks noGrp="1"/>
          </p:cNvSpPr>
          <p:nvPr>
            <p:ph type="ctrTitle"/>
          </p:nvPr>
        </p:nvSpPr>
        <p:spPr>
          <a:xfrm>
            <a:off x="627855" y="1500498"/>
            <a:ext cx="7574314" cy="2773479"/>
          </a:xfrm>
        </p:spPr>
        <p:txBody>
          <a:bodyPr/>
          <a:lstStyle/>
          <a:p>
            <a:r>
              <a:rPr lang="en-US" sz="4400" b="1" dirty="0"/>
              <a:t>Workshop Objectives</a:t>
            </a:r>
            <a:endParaRPr lang="en-US" sz="4400" b="1" dirty="0">
              <a:solidFill>
                <a:schemeClr val="bg1"/>
              </a:solidFill>
            </a:endParaRPr>
          </a:p>
        </p:txBody>
      </p:sp>
      <p:sp>
        <p:nvSpPr>
          <p:cNvPr id="3" name="Subtitle 2">
            <a:extLst>
              <a:ext uri="{FF2B5EF4-FFF2-40B4-BE49-F238E27FC236}">
                <a16:creationId xmlns:a16="http://schemas.microsoft.com/office/drawing/2014/main" id="{F94E1A75-FE14-6846-BE5B-20C4B6B4FC6A}"/>
              </a:ext>
            </a:extLst>
          </p:cNvPr>
          <p:cNvSpPr>
            <a:spLocks noGrp="1"/>
          </p:cNvSpPr>
          <p:nvPr>
            <p:ph type="subTitle" idx="1"/>
          </p:nvPr>
        </p:nvSpPr>
        <p:spPr>
          <a:xfrm>
            <a:off x="627855" y="2582438"/>
            <a:ext cx="7255382" cy="4025864"/>
          </a:xfrm>
        </p:spPr>
        <p:txBody>
          <a:bodyPr/>
          <a:lstStyle/>
          <a:p>
            <a:pPr marL="514350" indent="-514350">
              <a:lnSpc>
                <a:spcPct val="100000"/>
              </a:lnSpc>
              <a:buAutoNum type="arabicPeriod"/>
            </a:pPr>
            <a:r>
              <a:rPr lang="en-AU" sz="3200" dirty="0"/>
              <a:t>To assist in planning all aspects of your presentation.</a:t>
            </a:r>
          </a:p>
          <a:p>
            <a:pPr marL="514350" indent="-514350">
              <a:lnSpc>
                <a:spcPct val="100000"/>
              </a:lnSpc>
              <a:buAutoNum type="arabicPeriod"/>
            </a:pPr>
            <a:endParaRPr lang="en-AU" sz="2000" dirty="0"/>
          </a:p>
          <a:p>
            <a:pPr marL="514350" indent="-514350">
              <a:lnSpc>
                <a:spcPct val="100000"/>
              </a:lnSpc>
              <a:buAutoNum type="arabicPeriod"/>
            </a:pPr>
            <a:r>
              <a:rPr lang="en-AU" sz="3200" dirty="0"/>
              <a:t>To examine methods of engaging your audience.</a:t>
            </a:r>
          </a:p>
          <a:p>
            <a:pPr marL="514350" indent="-514350">
              <a:lnSpc>
                <a:spcPct val="100000"/>
              </a:lnSpc>
              <a:buAutoNum type="arabicPeriod"/>
            </a:pPr>
            <a:endParaRPr lang="en-AU" sz="1800" dirty="0"/>
          </a:p>
          <a:p>
            <a:pPr marL="514350" indent="-514350">
              <a:lnSpc>
                <a:spcPct val="100000"/>
              </a:lnSpc>
              <a:buAutoNum type="arabicPeriod"/>
            </a:pPr>
            <a:r>
              <a:rPr lang="en-AU" sz="3200" dirty="0"/>
              <a:t>To discuss strategies for delivering presentations confidently.</a:t>
            </a:r>
          </a:p>
        </p:txBody>
      </p:sp>
      <p:sp>
        <p:nvSpPr>
          <p:cNvPr id="4" name="TextBox 3">
            <a:extLst>
              <a:ext uri="{FF2B5EF4-FFF2-40B4-BE49-F238E27FC236}">
                <a16:creationId xmlns:a16="http://schemas.microsoft.com/office/drawing/2014/main" id="{DB6468E6-B1F6-3E45-B41A-23AE5F598A57}"/>
              </a:ext>
            </a:extLst>
          </p:cNvPr>
          <p:cNvSpPr txBox="1"/>
          <p:nvPr/>
        </p:nvSpPr>
        <p:spPr>
          <a:xfrm>
            <a:off x="627854" y="6362081"/>
            <a:ext cx="1905796" cy="246221"/>
          </a:xfrm>
          <a:prstGeom prst="rect">
            <a:avLst/>
          </a:prstGeom>
          <a:noFill/>
        </p:spPr>
        <p:txBody>
          <a:bodyPr wrap="square" rtlCol="0">
            <a:spAutoFit/>
          </a:bodyPr>
          <a:lstStyle/>
          <a:p>
            <a:r>
              <a:rPr lang="en-US" sz="1000" dirty="0">
                <a:solidFill>
                  <a:schemeClr val="bg1"/>
                </a:solidFill>
              </a:rPr>
              <a:t>UTS HELPS </a:t>
            </a:r>
            <a:r>
              <a:rPr lang="en-US" sz="1000" dirty="0" err="1">
                <a:solidFill>
                  <a:schemeClr val="bg1"/>
                </a:solidFill>
              </a:rPr>
              <a:t>Bootcamp</a:t>
            </a:r>
            <a:r>
              <a:rPr lang="en-US" sz="1000" dirty="0">
                <a:solidFill>
                  <a:schemeClr val="bg1"/>
                </a:solidFill>
              </a:rPr>
              <a:t> 2020</a:t>
            </a:r>
          </a:p>
        </p:txBody>
      </p:sp>
    </p:spTree>
    <p:extLst>
      <p:ext uri="{BB962C8B-B14F-4D97-AF65-F5344CB8AC3E}">
        <p14:creationId xmlns:p14="http://schemas.microsoft.com/office/powerpoint/2010/main" val="23060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798335" y="479687"/>
            <a:ext cx="10326658" cy="1005801"/>
          </a:xfrm>
        </p:spPr>
        <p:txBody>
          <a:bodyPr/>
          <a:lstStyle/>
          <a:p>
            <a:pPr marL="342900" indent="-342900" algn="ctr"/>
            <a:r>
              <a:rPr lang="en-US" sz="4400" b="1" dirty="0">
                <a:solidFill>
                  <a:schemeClr val="accent1">
                    <a:lumMod val="50000"/>
                  </a:schemeClr>
                </a:solidFill>
              </a:rPr>
              <a:t>Chronological structure</a:t>
            </a:r>
            <a:endParaRPr lang="en-US" dirty="0">
              <a:solidFill>
                <a:schemeClr val="tx1"/>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
        <p:nvSpPr>
          <p:cNvPr id="7" name="Rectangle 1">
            <a:hlinkClick r:id="rId3"/>
          </p:cNvPr>
          <p:cNvSpPr>
            <a:spLocks noGrp="1" noChangeArrowheads="1"/>
          </p:cNvSpPr>
          <p:nvPr>
            <p:ph type="body" idx="12"/>
          </p:nvPr>
        </p:nvSpPr>
        <p:spPr bwMode="auto">
          <a:xfrm>
            <a:off x="627063" y="1905569"/>
            <a:ext cx="7013601" cy="329320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AU" sz="3200" b="1" dirty="0">
                <a:solidFill>
                  <a:schemeClr val="accent1">
                    <a:lumMod val="50000"/>
                  </a:schemeClr>
                </a:solidFill>
              </a:rPr>
              <a:t>First, </a:t>
            </a:r>
            <a:r>
              <a:rPr lang="en-AU" sz="3200" dirty="0">
                <a:solidFill>
                  <a:schemeClr val="accent1">
                    <a:lumMod val="50000"/>
                  </a:schemeClr>
                </a:solidFill>
              </a:rPr>
              <a:t>we constructed a hypothesis</a:t>
            </a:r>
          </a:p>
          <a:p>
            <a:endParaRPr lang="en-AU" sz="1200" dirty="0">
              <a:solidFill>
                <a:schemeClr val="accent1">
                  <a:lumMod val="50000"/>
                </a:schemeClr>
              </a:solidFill>
            </a:endParaRPr>
          </a:p>
          <a:p>
            <a:r>
              <a:rPr lang="en-AU" sz="3200" b="1" dirty="0">
                <a:solidFill>
                  <a:schemeClr val="accent1">
                    <a:lumMod val="50000"/>
                  </a:schemeClr>
                </a:solidFill>
              </a:rPr>
              <a:t>Then, </a:t>
            </a:r>
            <a:r>
              <a:rPr lang="en-AU" sz="3200" dirty="0">
                <a:solidFill>
                  <a:schemeClr val="accent1">
                    <a:lumMod val="50000"/>
                  </a:schemeClr>
                </a:solidFill>
              </a:rPr>
              <a:t>we conducted the experiment.</a:t>
            </a:r>
          </a:p>
          <a:p>
            <a:endParaRPr lang="en-AU" sz="1200" dirty="0">
              <a:solidFill>
                <a:schemeClr val="accent1">
                  <a:lumMod val="50000"/>
                </a:schemeClr>
              </a:solidFill>
            </a:endParaRPr>
          </a:p>
          <a:p>
            <a:r>
              <a:rPr lang="en-AU" sz="3200" b="1" dirty="0">
                <a:solidFill>
                  <a:schemeClr val="accent1">
                    <a:lumMod val="50000"/>
                  </a:schemeClr>
                </a:solidFill>
              </a:rPr>
              <a:t>Next, </a:t>
            </a:r>
            <a:r>
              <a:rPr lang="en-AU" sz="3200" dirty="0">
                <a:solidFill>
                  <a:schemeClr val="accent1">
                    <a:lumMod val="50000"/>
                  </a:schemeClr>
                </a:solidFill>
              </a:rPr>
              <a:t>we analysed the data</a:t>
            </a:r>
          </a:p>
          <a:p>
            <a:endParaRPr lang="en-AU" sz="1200" dirty="0">
              <a:solidFill>
                <a:schemeClr val="accent1">
                  <a:lumMod val="50000"/>
                </a:schemeClr>
              </a:solidFill>
            </a:endParaRPr>
          </a:p>
          <a:p>
            <a:r>
              <a:rPr lang="en-AU" sz="3200" b="1" dirty="0">
                <a:solidFill>
                  <a:schemeClr val="accent1">
                    <a:lumMod val="50000"/>
                  </a:schemeClr>
                </a:solidFill>
              </a:rPr>
              <a:t>Finally, </a:t>
            </a:r>
            <a:r>
              <a:rPr lang="en-AU" sz="3200" dirty="0">
                <a:solidFill>
                  <a:schemeClr val="accent1">
                    <a:lumMod val="50000"/>
                  </a:schemeClr>
                </a:solidFill>
              </a:rPr>
              <a:t>we drew conclusions</a:t>
            </a:r>
          </a:p>
        </p:txBody>
      </p:sp>
      <p:pic>
        <p:nvPicPr>
          <p:cNvPr id="1029" name="Picture 5" descr="Scientist pouring liquid from a test tube, close up. Chemi… | Flickr"/>
          <p:cNvPicPr>
            <a:picLocks noChangeAspect="1" noChangeArrowheads="1"/>
          </p:cNvPicPr>
          <p:nvPr/>
        </p:nvPicPr>
        <p:blipFill rotWithShape="1">
          <a:blip r:embed="rId4">
            <a:extLst>
              <a:ext uri="{28A0092B-C50C-407E-A947-70E740481C1C}">
                <a14:useLocalDpi xmlns:a14="http://schemas.microsoft.com/office/drawing/2010/main" val="0"/>
              </a:ext>
            </a:extLst>
          </a:blip>
          <a:srcRect l="19555"/>
          <a:stretch/>
        </p:blipFill>
        <p:spPr bwMode="auto">
          <a:xfrm>
            <a:off x="8059118" y="1943587"/>
            <a:ext cx="3944765" cy="32706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829208" y="5303048"/>
            <a:ext cx="2726432" cy="369332"/>
          </a:xfrm>
          <a:prstGeom prst="rect">
            <a:avLst/>
          </a:prstGeom>
          <a:noFill/>
        </p:spPr>
        <p:txBody>
          <a:bodyPr wrap="square" rtlCol="0">
            <a:spAutoFit/>
          </a:bodyPr>
          <a:lstStyle/>
          <a:p>
            <a:r>
              <a:rPr lang="en-AU" dirty="0"/>
              <a:t>Image source: flickr.com</a:t>
            </a:r>
          </a:p>
        </p:txBody>
      </p:sp>
    </p:spTree>
    <p:extLst>
      <p:ext uri="{BB962C8B-B14F-4D97-AF65-F5344CB8AC3E}">
        <p14:creationId xmlns:p14="http://schemas.microsoft.com/office/powerpoint/2010/main" val="3157824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301502" y="297274"/>
            <a:ext cx="11610297" cy="1000685"/>
          </a:xfrm>
        </p:spPr>
        <p:txBody>
          <a:bodyPr/>
          <a:lstStyle/>
          <a:p>
            <a:pPr marL="342900" indent="-342900" algn="ctr"/>
            <a:r>
              <a:rPr lang="en-AU" sz="4400" b="1" dirty="0">
                <a:solidFill>
                  <a:schemeClr val="accent1">
                    <a:lumMod val="50000"/>
                  </a:schemeClr>
                </a:solidFill>
              </a:rPr>
              <a:t>Categorical structure</a:t>
            </a:r>
            <a:br>
              <a:rPr lang="en-AU" sz="3600" b="1" dirty="0">
                <a:solidFill>
                  <a:schemeClr val="tx1"/>
                </a:solidFill>
              </a:rPr>
            </a:br>
            <a:endParaRPr lang="en-US" dirty="0">
              <a:solidFill>
                <a:schemeClr val="tx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8731894"/>
              </p:ext>
            </p:extLst>
          </p:nvPr>
        </p:nvGraphicFramePr>
        <p:xfrm>
          <a:off x="414221" y="1514938"/>
          <a:ext cx="11384857" cy="4900728"/>
        </p:xfrm>
        <a:graphic>
          <a:graphicData uri="http://schemas.openxmlformats.org/drawingml/2006/table">
            <a:tbl>
              <a:tblPr firstRow="1" bandRow="1">
                <a:tableStyleId>{5C22544A-7EE6-4342-B048-85BDC9FD1C3A}</a:tableStyleId>
              </a:tblPr>
              <a:tblGrid>
                <a:gridCol w="1884044">
                  <a:extLst>
                    <a:ext uri="{9D8B030D-6E8A-4147-A177-3AD203B41FA5}">
                      <a16:colId xmlns:a16="http://schemas.microsoft.com/office/drawing/2014/main" val="4216998408"/>
                    </a:ext>
                  </a:extLst>
                </a:gridCol>
                <a:gridCol w="3030170">
                  <a:extLst>
                    <a:ext uri="{9D8B030D-6E8A-4147-A177-3AD203B41FA5}">
                      <a16:colId xmlns:a16="http://schemas.microsoft.com/office/drawing/2014/main" val="301673178"/>
                    </a:ext>
                  </a:extLst>
                </a:gridCol>
                <a:gridCol w="3375578">
                  <a:extLst>
                    <a:ext uri="{9D8B030D-6E8A-4147-A177-3AD203B41FA5}">
                      <a16:colId xmlns:a16="http://schemas.microsoft.com/office/drawing/2014/main" val="777110479"/>
                    </a:ext>
                  </a:extLst>
                </a:gridCol>
                <a:gridCol w="3095065">
                  <a:extLst>
                    <a:ext uri="{9D8B030D-6E8A-4147-A177-3AD203B41FA5}">
                      <a16:colId xmlns:a16="http://schemas.microsoft.com/office/drawing/2014/main" val="2261095617"/>
                    </a:ext>
                  </a:extLst>
                </a:gridCol>
              </a:tblGrid>
              <a:tr h="1140695">
                <a:tc>
                  <a:txBody>
                    <a:bodyPr/>
                    <a:lstStyle/>
                    <a:p>
                      <a:endParaRPr lang="en-AU" sz="2400" b="1" dirty="0">
                        <a:solidFill>
                          <a:schemeClr val="bg1"/>
                        </a:solidFill>
                      </a:endParaRPr>
                    </a:p>
                  </a:txBody>
                  <a:tcPr/>
                </a:tc>
                <a:tc>
                  <a:txBody>
                    <a:bodyPr/>
                    <a:lstStyle/>
                    <a:p>
                      <a:pPr algn="ctr"/>
                      <a:r>
                        <a:rPr lang="en-AU" sz="2400" b="1" i="0" kern="1200" dirty="0">
                          <a:solidFill>
                            <a:schemeClr val="bg1"/>
                          </a:solidFill>
                          <a:effectLst/>
                          <a:latin typeface="+mn-lt"/>
                          <a:ea typeface="+mn-ea"/>
                          <a:cs typeface="+mn-cs"/>
                        </a:rPr>
                        <a:t>Battery Electric Vehicles </a:t>
                      </a:r>
                      <a:endParaRPr lang="en-AU" sz="2400" b="1" dirty="0">
                        <a:solidFill>
                          <a:schemeClr val="bg1"/>
                        </a:solidFill>
                      </a:endParaRPr>
                    </a:p>
                  </a:txBody>
                  <a:tcPr/>
                </a:tc>
                <a:tc>
                  <a:txBody>
                    <a:bodyPr/>
                    <a:lstStyle/>
                    <a:p>
                      <a:pPr algn="ctr"/>
                      <a:r>
                        <a:rPr lang="en-AU" sz="2400" b="1" i="0" kern="1200" dirty="0">
                          <a:solidFill>
                            <a:schemeClr val="bg1"/>
                          </a:solidFill>
                          <a:effectLst/>
                          <a:latin typeface="+mn-lt"/>
                          <a:ea typeface="+mn-ea"/>
                          <a:cs typeface="+mn-cs"/>
                        </a:rPr>
                        <a:t>Plug-in Hybrid Electric Vehicle </a:t>
                      </a:r>
                      <a:endParaRPr lang="en-AU" sz="2400" b="1"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b="1" i="0" kern="1200" dirty="0">
                          <a:solidFill>
                            <a:schemeClr val="bg1"/>
                          </a:solidFill>
                          <a:effectLst/>
                          <a:latin typeface="+mn-lt"/>
                          <a:ea typeface="+mn-ea"/>
                          <a:cs typeface="+mn-cs"/>
                        </a:rPr>
                        <a:t>Hybrid Electric Vehicles (HEV)</a:t>
                      </a:r>
                    </a:p>
                    <a:p>
                      <a:pPr algn="ctr"/>
                      <a:endParaRPr lang="en-AU" sz="2400" b="1" dirty="0">
                        <a:solidFill>
                          <a:schemeClr val="bg1"/>
                        </a:solidFill>
                      </a:endParaRPr>
                    </a:p>
                  </a:txBody>
                  <a:tcPr/>
                </a:tc>
                <a:extLst>
                  <a:ext uri="{0D108BD9-81ED-4DB2-BD59-A6C34878D82A}">
                    <a16:rowId xmlns:a16="http://schemas.microsoft.com/office/drawing/2014/main" val="2964235507"/>
                  </a:ext>
                </a:extLst>
              </a:tr>
              <a:tr h="1307364">
                <a:tc>
                  <a:txBody>
                    <a:bodyPr/>
                    <a:lstStyle/>
                    <a:p>
                      <a:r>
                        <a:rPr lang="en-AU" sz="2200" b="1" dirty="0">
                          <a:solidFill>
                            <a:schemeClr val="tx1"/>
                          </a:solidFill>
                        </a:rPr>
                        <a:t>Source of </a:t>
                      </a:r>
                    </a:p>
                    <a:p>
                      <a:r>
                        <a:rPr lang="en-AU" sz="2200" b="1" dirty="0">
                          <a:solidFill>
                            <a:schemeClr val="tx1"/>
                          </a:solidFill>
                        </a:rPr>
                        <a:t>Power</a:t>
                      </a:r>
                    </a:p>
                  </a:txBody>
                  <a:tcPr/>
                </a:tc>
                <a:tc>
                  <a:txBody>
                    <a:bodyPr/>
                    <a:lstStyle/>
                    <a:p>
                      <a:r>
                        <a:rPr lang="en-AU" sz="2200" b="0" i="0" kern="1200" dirty="0">
                          <a:solidFill>
                            <a:schemeClr val="tx1"/>
                          </a:solidFill>
                          <a:effectLst/>
                          <a:latin typeface="+mn-lt"/>
                          <a:ea typeface="+mn-ea"/>
                          <a:cs typeface="+mn-cs"/>
                        </a:rPr>
                        <a:t>Fully-electric vehicles</a:t>
                      </a:r>
                      <a:endParaRPr lang="en-AU" sz="2200" b="0" dirty="0">
                        <a:solidFill>
                          <a:schemeClr val="tx1"/>
                        </a:solidFill>
                      </a:endParaRPr>
                    </a:p>
                  </a:txBody>
                  <a:tcPr/>
                </a:tc>
                <a:tc>
                  <a:txBody>
                    <a:bodyPr/>
                    <a:lstStyle/>
                    <a:p>
                      <a:r>
                        <a:rPr lang="en-AU" sz="2200" b="0" i="0" kern="1200" dirty="0">
                          <a:solidFill>
                            <a:schemeClr val="tx1"/>
                          </a:solidFill>
                          <a:effectLst/>
                          <a:latin typeface="+mn-lt"/>
                          <a:ea typeface="+mn-ea"/>
                          <a:cs typeface="+mn-cs"/>
                        </a:rPr>
                        <a:t>Recharge battery through braking and “plugging in”</a:t>
                      </a:r>
                      <a:endParaRPr lang="en-AU" sz="2200" b="0" dirty="0">
                        <a:solidFill>
                          <a:schemeClr val="tx1"/>
                        </a:solidFill>
                      </a:endParaRPr>
                    </a:p>
                  </a:txBody>
                  <a:tcPr/>
                </a:tc>
                <a:tc>
                  <a:txBody>
                    <a:bodyPr/>
                    <a:lstStyle/>
                    <a:p>
                      <a:r>
                        <a:rPr lang="en-AU" sz="2200" b="0" i="0" kern="1200" dirty="0">
                          <a:solidFill>
                            <a:schemeClr val="tx1"/>
                          </a:solidFill>
                          <a:effectLst/>
                          <a:latin typeface="+mn-lt"/>
                          <a:ea typeface="+mn-ea"/>
                          <a:cs typeface="+mn-cs"/>
                        </a:rPr>
                        <a:t>Powered by both gasoline and electricity. </a:t>
                      </a:r>
                      <a:endParaRPr lang="en-AU" sz="2200" b="0" dirty="0">
                        <a:solidFill>
                          <a:schemeClr val="tx1"/>
                        </a:solidFill>
                      </a:endParaRPr>
                    </a:p>
                  </a:txBody>
                  <a:tcPr/>
                </a:tc>
                <a:extLst>
                  <a:ext uri="{0D108BD9-81ED-4DB2-BD59-A6C34878D82A}">
                    <a16:rowId xmlns:a16="http://schemas.microsoft.com/office/drawing/2014/main" val="1702470798"/>
                  </a:ext>
                </a:extLst>
              </a:tr>
              <a:tr h="1052949">
                <a:tc>
                  <a:txBody>
                    <a:bodyPr/>
                    <a:lstStyle/>
                    <a:p>
                      <a:r>
                        <a:rPr lang="en-AU" sz="2200" b="1" dirty="0">
                          <a:solidFill>
                            <a:schemeClr val="tx1"/>
                          </a:solidFill>
                        </a:rPr>
                        <a:t>Advantages</a:t>
                      </a:r>
                    </a:p>
                  </a:txBody>
                  <a:tcPr/>
                </a:tc>
                <a:tc>
                  <a:txBody>
                    <a:bodyPr/>
                    <a:lstStyle/>
                    <a:p>
                      <a:r>
                        <a:rPr lang="en-AU" sz="2200" b="0" i="0" kern="1200" dirty="0">
                          <a:solidFill>
                            <a:schemeClr val="tx1"/>
                          </a:solidFill>
                          <a:effectLst/>
                          <a:latin typeface="+mn-lt"/>
                          <a:ea typeface="+mn-ea"/>
                          <a:cs typeface="+mn-cs"/>
                        </a:rPr>
                        <a:t>Do not emit any harmful emissions</a:t>
                      </a:r>
                      <a:endParaRPr lang="en-AU" sz="2200" b="0" dirty="0">
                        <a:solidFill>
                          <a:schemeClr val="tx1"/>
                        </a:solidFill>
                      </a:endParaRPr>
                    </a:p>
                  </a:txBody>
                  <a:tcPr/>
                </a:tc>
                <a:tc>
                  <a:txBody>
                    <a:bodyPr/>
                    <a:lstStyle/>
                    <a:p>
                      <a:r>
                        <a:rPr lang="en-AU" sz="2200" b="0" i="0" kern="1200" dirty="0">
                          <a:solidFill>
                            <a:schemeClr val="tx1"/>
                          </a:solidFill>
                          <a:effectLst/>
                          <a:latin typeface="+mn-lt"/>
                          <a:ea typeface="+mn-ea"/>
                          <a:cs typeface="+mn-cs"/>
                        </a:rPr>
                        <a:t>Go 40 miles before engine assistance</a:t>
                      </a:r>
                      <a:endParaRPr lang="en-AU" sz="2200" b="0" dirty="0">
                        <a:solidFill>
                          <a:schemeClr val="tx1"/>
                        </a:solidFill>
                      </a:endParaRPr>
                    </a:p>
                  </a:txBody>
                  <a:tcPr/>
                </a:tc>
                <a:tc>
                  <a:txBody>
                    <a:bodyPr/>
                    <a:lstStyle/>
                    <a:p>
                      <a:r>
                        <a:rPr lang="en-AU" sz="2200" b="0" i="0" kern="1200" dirty="0">
                          <a:solidFill>
                            <a:schemeClr val="tx1"/>
                          </a:solidFill>
                          <a:effectLst/>
                          <a:latin typeface="+mn-lt"/>
                          <a:ea typeface="+mn-ea"/>
                          <a:cs typeface="+mn-cs"/>
                        </a:rPr>
                        <a:t>Energy generated by the car’s own braking system</a:t>
                      </a:r>
                      <a:endParaRPr lang="en-AU" sz="2200" b="0" dirty="0">
                        <a:solidFill>
                          <a:schemeClr val="tx1"/>
                        </a:solidFill>
                      </a:endParaRPr>
                    </a:p>
                  </a:txBody>
                  <a:tcPr/>
                </a:tc>
                <a:extLst>
                  <a:ext uri="{0D108BD9-81ED-4DB2-BD59-A6C34878D82A}">
                    <a16:rowId xmlns:a16="http://schemas.microsoft.com/office/drawing/2014/main" val="3401120993"/>
                  </a:ext>
                </a:extLst>
              </a:tr>
              <a:tr h="1307364">
                <a:tc>
                  <a:txBody>
                    <a:bodyPr/>
                    <a:lstStyle/>
                    <a:p>
                      <a:r>
                        <a:rPr lang="en-AU" sz="2200" b="1" dirty="0">
                          <a:solidFill>
                            <a:schemeClr val="tx1"/>
                          </a:solidFill>
                        </a:rPr>
                        <a:t>Examples</a:t>
                      </a:r>
                    </a:p>
                  </a:txBody>
                  <a:tcPr/>
                </a:tc>
                <a:tc>
                  <a:txBody>
                    <a:bodyPr/>
                    <a:lstStyle/>
                    <a:p>
                      <a:pPr fontAlgn="base"/>
                      <a:r>
                        <a:rPr lang="en-AU" sz="2200" b="0" i="0" kern="1200" dirty="0">
                          <a:solidFill>
                            <a:schemeClr val="tx1"/>
                          </a:solidFill>
                          <a:effectLst/>
                          <a:latin typeface="+mn-lt"/>
                          <a:ea typeface="+mn-ea"/>
                          <a:cs typeface="+mn-cs"/>
                        </a:rPr>
                        <a:t>Tesla Model 3</a:t>
                      </a:r>
                    </a:p>
                    <a:p>
                      <a:pPr fontAlgn="base"/>
                      <a:r>
                        <a:rPr lang="en-AU" sz="2200" b="0" i="0" kern="1200" dirty="0">
                          <a:solidFill>
                            <a:schemeClr val="tx1"/>
                          </a:solidFill>
                          <a:effectLst/>
                          <a:latin typeface="+mn-lt"/>
                          <a:ea typeface="+mn-ea"/>
                          <a:cs typeface="+mn-cs"/>
                        </a:rPr>
                        <a:t>BMW i3</a:t>
                      </a:r>
                    </a:p>
                  </a:txBody>
                  <a:tcPr/>
                </a:tc>
                <a:tc>
                  <a:txBody>
                    <a:bodyPr/>
                    <a:lstStyle/>
                    <a:p>
                      <a:pPr fontAlgn="base"/>
                      <a:r>
                        <a:rPr lang="en-AU" sz="2200" b="0" i="0" kern="1200" dirty="0">
                          <a:solidFill>
                            <a:schemeClr val="tx1"/>
                          </a:solidFill>
                          <a:effectLst/>
                          <a:latin typeface="+mn-lt"/>
                          <a:ea typeface="+mn-ea"/>
                          <a:cs typeface="+mn-cs"/>
                        </a:rPr>
                        <a:t>Chrysler Pacifica</a:t>
                      </a:r>
                    </a:p>
                    <a:p>
                      <a:pPr fontAlgn="base"/>
                      <a:r>
                        <a:rPr lang="en-AU" sz="2200" b="0" i="0" kern="1200" dirty="0">
                          <a:solidFill>
                            <a:schemeClr val="tx1"/>
                          </a:solidFill>
                          <a:effectLst/>
                          <a:latin typeface="+mn-lt"/>
                          <a:ea typeface="+mn-ea"/>
                          <a:cs typeface="+mn-cs"/>
                        </a:rPr>
                        <a:t>Ford C-Max </a:t>
                      </a:r>
                      <a:r>
                        <a:rPr lang="en-AU" sz="2200" b="0" i="0" kern="1200" dirty="0" err="1">
                          <a:solidFill>
                            <a:schemeClr val="tx1"/>
                          </a:solidFill>
                          <a:effectLst/>
                          <a:latin typeface="+mn-lt"/>
                          <a:ea typeface="+mn-ea"/>
                          <a:cs typeface="+mn-cs"/>
                        </a:rPr>
                        <a:t>Energi</a:t>
                      </a:r>
                      <a:endParaRPr lang="en-AU" sz="2200" b="0" i="0" kern="1200" dirty="0">
                        <a:solidFill>
                          <a:schemeClr val="tx1"/>
                        </a:solidFill>
                        <a:effectLst/>
                        <a:latin typeface="+mn-lt"/>
                        <a:ea typeface="+mn-ea"/>
                        <a:cs typeface="+mn-cs"/>
                      </a:endParaRPr>
                    </a:p>
                  </a:txBody>
                  <a:tcPr/>
                </a:tc>
                <a:tc>
                  <a:txBody>
                    <a:bodyPr/>
                    <a:lstStyle/>
                    <a:p>
                      <a:pPr fontAlgn="base"/>
                      <a:r>
                        <a:rPr lang="en-AU" sz="2200" b="0" i="0" kern="1200" dirty="0">
                          <a:solidFill>
                            <a:schemeClr val="tx1"/>
                          </a:solidFill>
                          <a:effectLst/>
                          <a:latin typeface="+mn-lt"/>
                          <a:ea typeface="+mn-ea"/>
                          <a:cs typeface="+mn-cs"/>
                        </a:rPr>
                        <a:t>Honda Civic Hybrid</a:t>
                      </a:r>
                    </a:p>
                    <a:p>
                      <a:pPr fontAlgn="base"/>
                      <a:r>
                        <a:rPr lang="en-AU" sz="2200" b="0" i="0" kern="1200" dirty="0">
                          <a:solidFill>
                            <a:schemeClr val="tx1"/>
                          </a:solidFill>
                          <a:effectLst/>
                          <a:latin typeface="+mn-lt"/>
                          <a:ea typeface="+mn-ea"/>
                          <a:cs typeface="+mn-cs"/>
                        </a:rPr>
                        <a:t>Toyota Camry Hybrid</a:t>
                      </a:r>
                    </a:p>
                  </a:txBody>
                  <a:tcPr/>
                </a:tc>
                <a:extLst>
                  <a:ext uri="{0D108BD9-81ED-4DB2-BD59-A6C34878D82A}">
                    <a16:rowId xmlns:a16="http://schemas.microsoft.com/office/drawing/2014/main" val="3025006192"/>
                  </a:ext>
                </a:extLst>
              </a:tr>
            </a:tbl>
          </a:graphicData>
        </a:graphic>
      </p:graphicFrame>
    </p:spTree>
    <p:extLst>
      <p:ext uri="{BB962C8B-B14F-4D97-AF65-F5344CB8AC3E}">
        <p14:creationId xmlns:p14="http://schemas.microsoft.com/office/powerpoint/2010/main" val="2040026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798335" y="479687"/>
            <a:ext cx="10326658" cy="1411901"/>
          </a:xfrm>
        </p:spPr>
        <p:txBody>
          <a:bodyPr/>
          <a:lstStyle/>
          <a:p>
            <a:pPr marL="342900" indent="-342900" algn="ctr"/>
            <a:r>
              <a:rPr lang="en-US" sz="4400" b="1" dirty="0">
                <a:solidFill>
                  <a:schemeClr val="accent1">
                    <a:lumMod val="50000"/>
                  </a:schemeClr>
                </a:solidFill>
              </a:rPr>
              <a:t>Cause and effect structure</a:t>
            </a: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613411"/>
            <a:ext cx="10957594" cy="4447219"/>
          </a:xfrm>
        </p:spPr>
        <p:txBody>
          <a:bodyPr/>
          <a:lstStyle/>
          <a:p>
            <a:pPr lvl="0"/>
            <a:r>
              <a:rPr lang="en-AU" sz="3200" dirty="0">
                <a:solidFill>
                  <a:schemeClr val="accent1">
                    <a:lumMod val="50000"/>
                  </a:schemeClr>
                </a:solidFill>
              </a:rPr>
              <a:t>Common for business or nursing case studies and essays that explain how something happened</a:t>
            </a:r>
          </a:p>
          <a:p>
            <a:pPr lvl="0"/>
            <a:endParaRPr lang="en-AU" sz="2000" dirty="0">
              <a:solidFill>
                <a:schemeClr val="accent1">
                  <a:lumMod val="50000"/>
                </a:schemeClr>
              </a:solidFill>
            </a:endParaRPr>
          </a:p>
          <a:p>
            <a:pPr lvl="0"/>
            <a:r>
              <a:rPr lang="en-AU" sz="3100" dirty="0">
                <a:solidFill>
                  <a:schemeClr val="accent1">
                    <a:lumMod val="50000"/>
                  </a:schemeClr>
                </a:solidFill>
              </a:rPr>
              <a:t>Often starts by describing a situation or event, then explaining how and why it happened.</a:t>
            </a:r>
          </a:p>
          <a:p>
            <a:pPr lvl="0"/>
            <a:endParaRPr lang="en-AU" sz="2000" dirty="0">
              <a:solidFill>
                <a:schemeClr val="accent1">
                  <a:lumMod val="50000"/>
                </a:schemeClr>
              </a:solidFill>
            </a:endParaRPr>
          </a:p>
          <a:p>
            <a:pPr lvl="0"/>
            <a:r>
              <a:rPr lang="en-AU" sz="3100" dirty="0">
                <a:solidFill>
                  <a:schemeClr val="accent1">
                    <a:lumMod val="50000"/>
                  </a:schemeClr>
                </a:solidFill>
              </a:rPr>
              <a:t>May also require recommendations about how to avoid it happening again in future.</a:t>
            </a:r>
          </a:p>
          <a:p>
            <a:pPr lvl="0"/>
            <a:endParaRPr lang="en-AU" sz="1800" dirty="0">
              <a:solidFill>
                <a:schemeClr val="accent1">
                  <a:lumMod val="50000"/>
                </a:schemeClr>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376797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922317" y="571883"/>
            <a:ext cx="10326658" cy="1000685"/>
          </a:xfrm>
        </p:spPr>
        <p:txBody>
          <a:bodyPr/>
          <a:lstStyle/>
          <a:p>
            <a:pPr marL="342900" indent="-342900" algn="ctr"/>
            <a:r>
              <a:rPr lang="en-US" sz="4400" b="1" dirty="0">
                <a:solidFill>
                  <a:schemeClr val="accent1">
                    <a:lumMod val="50000"/>
                  </a:schemeClr>
                </a:solidFill>
              </a:rPr>
              <a:t>Problem-solution structure </a:t>
            </a: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759527"/>
            <a:ext cx="10957594" cy="4495569"/>
          </a:xfrm>
        </p:spPr>
        <p:txBody>
          <a:bodyPr/>
          <a:lstStyle/>
          <a:p>
            <a:pPr lvl="0"/>
            <a:r>
              <a:rPr lang="en-AU" sz="3200" dirty="0">
                <a:solidFill>
                  <a:schemeClr val="accent1">
                    <a:lumMod val="50000"/>
                  </a:schemeClr>
                </a:solidFill>
              </a:rPr>
              <a:t>Outlining a problem and then suggesting proposed solutions. </a:t>
            </a:r>
          </a:p>
          <a:p>
            <a:pPr marL="0" lvl="0" indent="0">
              <a:buNone/>
            </a:pPr>
            <a:endParaRPr lang="en-AU" sz="2000" dirty="0">
              <a:solidFill>
                <a:schemeClr val="accent1">
                  <a:lumMod val="50000"/>
                </a:schemeClr>
              </a:solidFill>
            </a:endParaRPr>
          </a:p>
          <a:p>
            <a:pPr lvl="0"/>
            <a:r>
              <a:rPr lang="en-AU" sz="3200" dirty="0">
                <a:solidFill>
                  <a:schemeClr val="accent1">
                    <a:lumMod val="50000"/>
                  </a:schemeClr>
                </a:solidFill>
              </a:rPr>
              <a:t>Common for proposals in Engineering, IT and Design.</a:t>
            </a:r>
          </a:p>
          <a:p>
            <a:pPr lvl="0"/>
            <a:endParaRPr lang="en-AU" sz="2000" dirty="0">
              <a:solidFill>
                <a:schemeClr val="accent1">
                  <a:lumMod val="50000"/>
                </a:schemeClr>
              </a:solidFill>
            </a:endParaRPr>
          </a:p>
          <a:p>
            <a:pPr lvl="0"/>
            <a:r>
              <a:rPr lang="en-AU" sz="3200" dirty="0">
                <a:solidFill>
                  <a:schemeClr val="accent1">
                    <a:lumMod val="50000"/>
                  </a:schemeClr>
                </a:solidFill>
              </a:rPr>
              <a:t>The key is to make it clear why the problem is so serious, and why your proposed solution is likely to be effective.</a:t>
            </a:r>
          </a:p>
          <a:p>
            <a:pPr marL="0" lvl="0" indent="0">
              <a:buNone/>
            </a:pPr>
            <a:endParaRPr lang="en-AU" sz="1800" dirty="0">
              <a:solidFill>
                <a:schemeClr val="accent1">
                  <a:lumMod val="50000"/>
                </a:schemeClr>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282294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633875"/>
            <a:ext cx="10957594" cy="1000685"/>
          </a:xfrm>
        </p:spPr>
        <p:txBody>
          <a:bodyPr/>
          <a:lstStyle/>
          <a:p>
            <a:pPr marL="342900" indent="-342900" algn="ctr"/>
            <a:r>
              <a:rPr lang="en-US" sz="4400" b="1" dirty="0">
                <a:solidFill>
                  <a:schemeClr val="accent1">
                    <a:lumMod val="50000"/>
                  </a:schemeClr>
                </a:solidFill>
              </a:rPr>
              <a:t>Supporting your main points…</a:t>
            </a: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979714" y="1891588"/>
            <a:ext cx="10605734" cy="4081404"/>
          </a:xfrm>
        </p:spPr>
        <p:txBody>
          <a:bodyPr/>
          <a:lstStyle/>
          <a:p>
            <a:r>
              <a:rPr lang="en-AU" sz="3200" dirty="0">
                <a:solidFill>
                  <a:schemeClr val="accent1">
                    <a:lumMod val="50000"/>
                  </a:schemeClr>
                </a:solidFill>
              </a:rPr>
              <a:t>Statistics?</a:t>
            </a:r>
          </a:p>
          <a:p>
            <a:pPr marL="0" indent="0">
              <a:buNone/>
            </a:pPr>
            <a:r>
              <a:rPr lang="en-AU" sz="800" dirty="0">
                <a:solidFill>
                  <a:schemeClr val="accent1">
                    <a:lumMod val="50000"/>
                  </a:schemeClr>
                </a:solidFill>
              </a:rPr>
              <a:t>                  </a:t>
            </a:r>
          </a:p>
          <a:p>
            <a:r>
              <a:rPr lang="en-AU" sz="3200" dirty="0">
                <a:solidFill>
                  <a:schemeClr val="accent1">
                    <a:lumMod val="50000"/>
                  </a:schemeClr>
                </a:solidFill>
              </a:rPr>
              <a:t>Stories? </a:t>
            </a:r>
          </a:p>
          <a:p>
            <a:pPr marL="0" indent="0">
              <a:buNone/>
            </a:pPr>
            <a:r>
              <a:rPr lang="en-AU" sz="800" dirty="0">
                <a:solidFill>
                  <a:schemeClr val="accent1">
                    <a:lumMod val="50000"/>
                  </a:schemeClr>
                </a:solidFill>
              </a:rPr>
              <a:t>             </a:t>
            </a:r>
          </a:p>
          <a:p>
            <a:r>
              <a:rPr lang="en-AU" sz="3200" dirty="0">
                <a:solidFill>
                  <a:schemeClr val="accent1">
                    <a:lumMod val="50000"/>
                  </a:schemeClr>
                </a:solidFill>
              </a:rPr>
              <a:t>Examples? </a:t>
            </a:r>
          </a:p>
          <a:p>
            <a:pPr marL="0" indent="0">
              <a:buNone/>
            </a:pPr>
            <a:r>
              <a:rPr lang="en-AU" sz="800" dirty="0">
                <a:solidFill>
                  <a:schemeClr val="accent1">
                    <a:lumMod val="50000"/>
                  </a:schemeClr>
                </a:solidFill>
              </a:rPr>
              <a:t>                               </a:t>
            </a:r>
          </a:p>
          <a:p>
            <a:r>
              <a:rPr lang="en-AU" sz="3200" dirty="0">
                <a:solidFill>
                  <a:schemeClr val="accent1">
                    <a:lumMod val="50000"/>
                  </a:schemeClr>
                </a:solidFill>
              </a:rPr>
              <a:t>Citations?</a:t>
            </a:r>
          </a:p>
          <a:p>
            <a:pPr lvl="0"/>
            <a:endParaRPr lang="en-US" sz="2400" dirty="0"/>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pic>
        <p:nvPicPr>
          <p:cNvPr id="1026" name="Picture 2" descr="Statistics, Arrows, Trend, Economy, Business, Fin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446" y="1545872"/>
            <a:ext cx="5461454" cy="38571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61995" y="5279913"/>
            <a:ext cx="1835510" cy="246221"/>
          </a:xfrm>
          <a:prstGeom prst="rect">
            <a:avLst/>
          </a:prstGeom>
          <a:noFill/>
        </p:spPr>
        <p:txBody>
          <a:bodyPr wrap="square" rtlCol="0">
            <a:spAutoFit/>
          </a:bodyPr>
          <a:lstStyle/>
          <a:p>
            <a:r>
              <a:rPr lang="en-AU" sz="1000" dirty="0"/>
              <a:t>Image source: needpix.com</a:t>
            </a:r>
          </a:p>
        </p:txBody>
      </p:sp>
    </p:spTree>
    <p:extLst>
      <p:ext uri="{BB962C8B-B14F-4D97-AF65-F5344CB8AC3E}">
        <p14:creationId xmlns:p14="http://schemas.microsoft.com/office/powerpoint/2010/main" val="2297216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407267" y="1677674"/>
            <a:ext cx="5955826" cy="3753308"/>
          </a:xfrm>
        </p:spPr>
        <p:txBody>
          <a:bodyPr/>
          <a:lstStyle/>
          <a:p>
            <a:r>
              <a:rPr lang="en-AU" sz="3200" dirty="0">
                <a:solidFill>
                  <a:schemeClr val="accent1">
                    <a:lumMod val="50000"/>
                  </a:schemeClr>
                </a:solidFill>
              </a:rPr>
              <a:t>Should make a clear point, such as showing an important trend or change.</a:t>
            </a:r>
          </a:p>
          <a:p>
            <a:endParaRPr lang="en-AU" sz="3200" dirty="0">
              <a:solidFill>
                <a:schemeClr val="accent1">
                  <a:lumMod val="50000"/>
                </a:schemeClr>
              </a:solidFill>
            </a:endParaRPr>
          </a:p>
          <a:p>
            <a:r>
              <a:rPr lang="en-AU" sz="3200" dirty="0">
                <a:solidFill>
                  <a:schemeClr val="accent1">
                    <a:lumMod val="50000"/>
                  </a:schemeClr>
                </a:solidFill>
              </a:rPr>
              <a:t>Should link to your overall message</a:t>
            </a:r>
            <a:endParaRPr lang="en-US" sz="3200" dirty="0">
              <a:solidFill>
                <a:srgbClr val="002060"/>
              </a:solidFill>
            </a:endParaRPr>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r>
              <a:rPr lang="en-AU" sz="5400" b="1" dirty="0"/>
              <a:t>1. Statistics</a:t>
            </a:r>
            <a:endParaRPr lang="en-US" sz="54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173832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Reimagining WMF Grants - Ease-Difficulty.pn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142" y="306257"/>
            <a:ext cx="9966994" cy="61587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61809" y="6526523"/>
            <a:ext cx="2229854" cy="246221"/>
          </a:xfrm>
          <a:prstGeom prst="rect">
            <a:avLst/>
          </a:prstGeom>
          <a:noFill/>
        </p:spPr>
        <p:txBody>
          <a:bodyPr wrap="square" rtlCol="0">
            <a:spAutoFit/>
          </a:bodyPr>
          <a:lstStyle/>
          <a:p>
            <a:r>
              <a:rPr lang="en-AU" sz="1000" dirty="0"/>
              <a:t>Image source: Wikimedia Commons</a:t>
            </a:r>
          </a:p>
        </p:txBody>
      </p:sp>
    </p:spTree>
    <p:extLst>
      <p:ext uri="{BB962C8B-B14F-4D97-AF65-F5344CB8AC3E}">
        <p14:creationId xmlns:p14="http://schemas.microsoft.com/office/powerpoint/2010/main" val="1213509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Poverty Rate in Peru.pn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733" y="148878"/>
            <a:ext cx="9323121" cy="660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33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943322" y="608798"/>
            <a:ext cx="10326658" cy="1000685"/>
          </a:xfrm>
        </p:spPr>
        <p:txBody>
          <a:bodyPr/>
          <a:lstStyle/>
          <a:p>
            <a:pPr marL="342900" indent="-342900" algn="ctr"/>
            <a:r>
              <a:rPr lang="en-US" sz="4400" b="1" dirty="0">
                <a:solidFill>
                  <a:schemeClr val="accent1">
                    <a:lumMod val="50000"/>
                  </a:schemeClr>
                </a:solidFill>
              </a:rPr>
              <a:t>Making content engaging</a:t>
            </a: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891588"/>
            <a:ext cx="10957594" cy="4081404"/>
          </a:xfrm>
        </p:spPr>
        <p:txBody>
          <a:bodyPr/>
          <a:lstStyle/>
          <a:p>
            <a:pPr lvl="0"/>
            <a:endParaRPr lang="en-AU" dirty="0"/>
          </a:p>
          <a:p>
            <a:pPr lvl="0"/>
            <a:endParaRPr lang="en-AU" dirty="0"/>
          </a:p>
          <a:p>
            <a:pPr lvl="0"/>
            <a:endParaRPr lang="en-AU" dirty="0"/>
          </a:p>
          <a:p>
            <a:pPr lvl="0"/>
            <a:endParaRPr lang="en-AU" dirty="0"/>
          </a:p>
          <a:p>
            <a:pPr lvl="0"/>
            <a:endParaRPr lang="en-AU" dirty="0"/>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
        <p:nvSpPr>
          <p:cNvPr id="6" name="Rectangle 5"/>
          <p:cNvSpPr/>
          <p:nvPr/>
        </p:nvSpPr>
        <p:spPr>
          <a:xfrm>
            <a:off x="3058651" y="2335881"/>
            <a:ext cx="6096000" cy="2554545"/>
          </a:xfrm>
          <a:prstGeom prst="rect">
            <a:avLst/>
          </a:prstGeom>
        </p:spPr>
        <p:txBody>
          <a:bodyPr>
            <a:spAutoFit/>
          </a:bodyPr>
          <a:lstStyle/>
          <a:p>
            <a:r>
              <a:rPr lang="en-AU" sz="3200" dirty="0">
                <a:solidFill>
                  <a:schemeClr val="accent1">
                    <a:lumMod val="50000"/>
                  </a:schemeClr>
                </a:solidFill>
                <a:latin typeface="+mj-lt"/>
                <a:cs typeface="Calibri" pitchFamily="34" charset="0"/>
              </a:rPr>
              <a:t>According to Cancer Council Australia (2013), one-third of Australians will be diagnosed with cancer at some stage in their lives.</a:t>
            </a:r>
          </a:p>
        </p:txBody>
      </p:sp>
    </p:spTree>
    <p:extLst>
      <p:ext uri="{BB962C8B-B14F-4D97-AF65-F5344CB8AC3E}">
        <p14:creationId xmlns:p14="http://schemas.microsoft.com/office/powerpoint/2010/main" val="345039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852857" y="633875"/>
            <a:ext cx="10326658" cy="1000685"/>
          </a:xfrm>
        </p:spPr>
        <p:txBody>
          <a:bodyPr/>
          <a:lstStyle/>
          <a:p>
            <a:pPr marL="342900" indent="-342900" algn="ctr"/>
            <a:r>
              <a:rPr lang="en-US" sz="4200" b="1" dirty="0">
                <a:solidFill>
                  <a:schemeClr val="accent1">
                    <a:lumMod val="50000"/>
                  </a:schemeClr>
                </a:solidFill>
              </a:rPr>
              <a:t>Making content engaging</a:t>
            </a: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891588"/>
            <a:ext cx="10515427" cy="4081404"/>
          </a:xfrm>
        </p:spPr>
        <p:txBody>
          <a:bodyPr/>
          <a:lstStyle/>
          <a:p>
            <a:pPr lvl="0"/>
            <a:endParaRPr lang="en-AU" dirty="0"/>
          </a:p>
          <a:p>
            <a:pPr lvl="0"/>
            <a:endParaRPr lang="en-AU" dirty="0"/>
          </a:p>
          <a:p>
            <a:pPr lvl="0"/>
            <a:endParaRPr lang="en-AU" dirty="0"/>
          </a:p>
          <a:p>
            <a:pPr lvl="0"/>
            <a:endParaRPr lang="en-AU" dirty="0"/>
          </a:p>
          <a:p>
            <a:pPr lvl="0"/>
            <a:endParaRPr lang="en-AU" dirty="0"/>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
        <p:nvSpPr>
          <p:cNvPr id="6" name="Rectangle 5"/>
          <p:cNvSpPr/>
          <p:nvPr/>
        </p:nvSpPr>
        <p:spPr>
          <a:xfrm>
            <a:off x="2968186" y="2335881"/>
            <a:ext cx="6096000" cy="2554545"/>
          </a:xfrm>
          <a:prstGeom prst="rect">
            <a:avLst/>
          </a:prstGeom>
        </p:spPr>
        <p:txBody>
          <a:bodyPr>
            <a:spAutoFit/>
          </a:bodyPr>
          <a:lstStyle/>
          <a:p>
            <a:pPr algn="just"/>
            <a:r>
              <a:rPr lang="en-AU" sz="3200" dirty="0">
                <a:solidFill>
                  <a:schemeClr val="accent1">
                    <a:lumMod val="50000"/>
                  </a:schemeClr>
                </a:solidFill>
                <a:latin typeface="+mj-lt"/>
                <a:cs typeface="Calibri" pitchFamily="34" charset="0"/>
              </a:rPr>
              <a:t>According to UNICEF (2013), extreme poverty claims the lives of more than 10 million people around the world annually.</a:t>
            </a:r>
          </a:p>
          <a:p>
            <a:endParaRPr lang="en-AU" sz="3200" dirty="0">
              <a:solidFill>
                <a:schemeClr val="accent1">
                  <a:lumMod val="50000"/>
                </a:schemeClr>
              </a:solidFill>
              <a:latin typeface="+mj-lt"/>
              <a:cs typeface="Calibri" pitchFamily="34" charset="0"/>
            </a:endParaRPr>
          </a:p>
        </p:txBody>
      </p:sp>
    </p:spTree>
    <p:extLst>
      <p:ext uri="{BB962C8B-B14F-4D97-AF65-F5344CB8AC3E}">
        <p14:creationId xmlns:p14="http://schemas.microsoft.com/office/powerpoint/2010/main" val="98136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556734" y="610387"/>
            <a:ext cx="10937613" cy="1000685"/>
          </a:xfrm>
        </p:spPr>
        <p:txBody>
          <a:bodyPr/>
          <a:lstStyle/>
          <a:p>
            <a:pPr marL="342900" indent="-342900" algn="ctr"/>
            <a:r>
              <a:rPr lang="en-AU" sz="4400" b="1" dirty="0">
                <a:solidFill>
                  <a:schemeClr val="accent1">
                    <a:lumMod val="50000"/>
                  </a:schemeClr>
                </a:solidFill>
              </a:rPr>
              <a:t>Do you think he is a skilled speaker?</a:t>
            </a:r>
            <a:endParaRPr lang="en-US" sz="4400" b="1" dirty="0">
              <a:solidFill>
                <a:schemeClr val="accent1">
                  <a:lumMod val="50000"/>
                </a:schemeClr>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pic>
        <p:nvPicPr>
          <p:cNvPr id="1026" name="Picture 2" descr="President Obama: “We Will Degrade and Ultimately Destroy ISIL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701" y="1782334"/>
            <a:ext cx="5459678" cy="36388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08743" y="5505652"/>
            <a:ext cx="2833593" cy="246221"/>
          </a:xfrm>
          <a:prstGeom prst="rect">
            <a:avLst/>
          </a:prstGeom>
          <a:noFill/>
        </p:spPr>
        <p:txBody>
          <a:bodyPr wrap="square" rtlCol="0">
            <a:spAutoFit/>
          </a:bodyPr>
          <a:lstStyle/>
          <a:p>
            <a:r>
              <a:rPr lang="en-AU" sz="1000" dirty="0"/>
              <a:t>Image source: Obamawhitehousearchives.gov</a:t>
            </a:r>
          </a:p>
        </p:txBody>
      </p:sp>
    </p:spTree>
    <p:extLst>
      <p:ext uri="{BB962C8B-B14F-4D97-AF65-F5344CB8AC3E}">
        <p14:creationId xmlns:p14="http://schemas.microsoft.com/office/powerpoint/2010/main" val="368922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662100" y="1381959"/>
            <a:ext cx="5955826" cy="3753308"/>
          </a:xfrm>
        </p:spPr>
        <p:txBody>
          <a:bodyPr/>
          <a:lstStyle/>
          <a:p>
            <a:pPr marL="0" indent="0">
              <a:buNone/>
            </a:pPr>
            <a:r>
              <a:rPr lang="en-US" sz="3200" dirty="0">
                <a:solidFill>
                  <a:srgbClr val="002060"/>
                </a:solidFill>
              </a:rPr>
              <a:t>Images are engaging, but:</a:t>
            </a:r>
            <a:br>
              <a:rPr lang="en-US" sz="3200" dirty="0">
                <a:solidFill>
                  <a:srgbClr val="002060"/>
                </a:solidFill>
              </a:rPr>
            </a:br>
            <a:endParaRPr lang="en-US" dirty="0">
              <a:solidFill>
                <a:srgbClr val="002060"/>
              </a:solidFill>
            </a:endParaRPr>
          </a:p>
          <a:p>
            <a:pPr marL="0" indent="0">
              <a:buNone/>
            </a:pPr>
            <a:r>
              <a:rPr lang="en-US" sz="3200" dirty="0">
                <a:solidFill>
                  <a:srgbClr val="002060"/>
                </a:solidFill>
              </a:rPr>
              <a:t>- they shouldn’t distract from your message, and</a:t>
            </a:r>
          </a:p>
          <a:p>
            <a:pPr marL="0" indent="0">
              <a:buNone/>
            </a:pPr>
            <a:endParaRPr lang="en-US" dirty="0">
              <a:solidFill>
                <a:srgbClr val="002060"/>
              </a:solidFill>
            </a:endParaRPr>
          </a:p>
          <a:p>
            <a:pPr marL="0" indent="0">
              <a:buNone/>
            </a:pPr>
            <a:r>
              <a:rPr lang="en-US" sz="3200" dirty="0">
                <a:solidFill>
                  <a:srgbClr val="002060"/>
                </a:solidFill>
              </a:rPr>
              <a:t>- they must be relevant to your point</a:t>
            </a:r>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r>
              <a:rPr lang="en-AU" sz="5400" b="1" dirty="0"/>
              <a:t>2. Images</a:t>
            </a:r>
            <a:endParaRPr lang="en-US" sz="54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409557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1774" y="591566"/>
            <a:ext cx="2210478" cy="1065245"/>
          </a:xfrm>
        </p:spPr>
        <p:txBody>
          <a:bodyPr/>
          <a:lstStyle/>
          <a:p>
            <a:r>
              <a:rPr lang="en-AU" sz="4400" b="1" dirty="0">
                <a:solidFill>
                  <a:schemeClr val="accent1">
                    <a:lumMod val="50000"/>
                  </a:schemeClr>
                </a:solidFill>
              </a:rPr>
              <a:t>Images</a:t>
            </a:r>
          </a:p>
        </p:txBody>
      </p:sp>
      <p:sp>
        <p:nvSpPr>
          <p:cNvPr id="3" name="Content Placeholder 2"/>
          <p:cNvSpPr>
            <a:spLocks noGrp="1"/>
          </p:cNvSpPr>
          <p:nvPr>
            <p:ph idx="1"/>
          </p:nvPr>
        </p:nvSpPr>
        <p:spPr>
          <a:xfrm>
            <a:off x="3673642" y="2948947"/>
            <a:ext cx="6828103" cy="3840427"/>
          </a:xfrm>
        </p:spPr>
        <p:txBody>
          <a:bodyPr/>
          <a:lstStyle/>
          <a:p>
            <a:endParaRPr lang="en-AU" sz="400" dirty="0">
              <a:solidFill>
                <a:schemeClr val="accent1">
                  <a:lumMod val="50000"/>
                </a:schemeClr>
              </a:solidFill>
            </a:endParaRPr>
          </a:p>
          <a:p>
            <a:r>
              <a:rPr lang="en-AU" sz="1067" dirty="0">
                <a:solidFill>
                  <a:schemeClr val="accent1">
                    <a:lumMod val="50000"/>
                  </a:schemeClr>
                </a:solidFill>
              </a:rPr>
              <a:t>  </a:t>
            </a:r>
          </a:p>
          <a:p>
            <a:r>
              <a:rPr lang="en-AU" sz="3200" dirty="0">
                <a:solidFill>
                  <a:schemeClr val="accent1">
                    <a:lumMod val="50000"/>
                  </a:schemeClr>
                </a:solidFill>
              </a:rPr>
              <a:t>Good sources of images:</a:t>
            </a:r>
          </a:p>
          <a:p>
            <a:r>
              <a:rPr lang="en-AU" sz="1067" dirty="0"/>
              <a:t>   </a:t>
            </a:r>
          </a:p>
          <a:p>
            <a:pPr marL="914400" lvl="1" indent="-457200">
              <a:buFont typeface="Arial" panose="020B0604020202020204" pitchFamily="34" charset="0"/>
              <a:buChar char="•"/>
            </a:pPr>
            <a:r>
              <a:rPr lang="en-AU" sz="3200" dirty="0" err="1">
                <a:hlinkClick r:id="rId3"/>
              </a:rPr>
              <a:t>Pixabay</a:t>
            </a:r>
            <a:endParaRPr lang="en-AU" sz="3200" dirty="0"/>
          </a:p>
          <a:p>
            <a:pPr marL="914400" lvl="1" indent="-457200">
              <a:buFont typeface="Arial" panose="020B0604020202020204" pitchFamily="34" charset="0"/>
              <a:buChar char="•"/>
            </a:pPr>
            <a:r>
              <a:rPr lang="en-AU" sz="3200" dirty="0" err="1">
                <a:hlinkClick r:id="rId4"/>
              </a:rPr>
              <a:t>Unsplash</a:t>
            </a:r>
            <a:endParaRPr lang="en-AU" sz="3200" dirty="0"/>
          </a:p>
          <a:p>
            <a:pPr marL="914400" lvl="1" indent="-457200">
              <a:buFont typeface="Arial" panose="020B0604020202020204" pitchFamily="34" charset="0"/>
              <a:buChar char="•"/>
            </a:pPr>
            <a:r>
              <a:rPr lang="en-AU" sz="3200" dirty="0" err="1">
                <a:hlinkClick r:id="rId5"/>
              </a:rPr>
              <a:t>Shutterstock</a:t>
            </a:r>
            <a:endParaRPr lang="en-AU" sz="3200" dirty="0"/>
          </a:p>
          <a:p>
            <a:pPr marL="914400" lvl="1" indent="-457200">
              <a:buFont typeface="Arial" panose="020B0604020202020204" pitchFamily="34" charset="0"/>
              <a:buChar char="•"/>
            </a:pPr>
            <a:r>
              <a:rPr lang="en-AU" sz="3200" dirty="0">
                <a:hlinkClick r:id="rId6"/>
              </a:rPr>
              <a:t>Google images </a:t>
            </a:r>
            <a:r>
              <a:rPr lang="en-AU" sz="3200" dirty="0">
                <a:solidFill>
                  <a:schemeClr val="accent1">
                    <a:lumMod val="50000"/>
                  </a:schemeClr>
                </a:solidFill>
              </a:rPr>
              <a:t>(but be careful!)</a:t>
            </a:r>
          </a:p>
        </p:txBody>
      </p:sp>
      <p:pic>
        <p:nvPicPr>
          <p:cNvPr id="5" name="Picture 4"/>
          <p:cNvPicPr>
            <a:picLocks noChangeAspect="1"/>
          </p:cNvPicPr>
          <p:nvPr/>
        </p:nvPicPr>
        <p:blipFill rotWithShape="1">
          <a:blip r:embed="rId7"/>
          <a:srcRect l="6003" b="7991"/>
          <a:stretch/>
        </p:blipFill>
        <p:spPr>
          <a:xfrm>
            <a:off x="8152535" y="-8605"/>
            <a:ext cx="4038792" cy="2784309"/>
          </a:xfrm>
          <a:prstGeom prst="rect">
            <a:avLst/>
          </a:prstGeom>
        </p:spPr>
      </p:pic>
      <p:pic>
        <p:nvPicPr>
          <p:cNvPr id="6" name="Picture 5"/>
          <p:cNvPicPr>
            <a:picLocks noChangeAspect="1"/>
          </p:cNvPicPr>
          <p:nvPr/>
        </p:nvPicPr>
        <p:blipFill rotWithShape="1">
          <a:blip r:embed="rId8"/>
          <a:srcRect l="3924"/>
          <a:stretch/>
        </p:blipFill>
        <p:spPr>
          <a:xfrm>
            <a:off x="667" y="-8606"/>
            <a:ext cx="4044196" cy="2784309"/>
          </a:xfrm>
          <a:prstGeom prst="rect">
            <a:avLst/>
          </a:prstGeom>
        </p:spPr>
      </p:pic>
      <p:pic>
        <p:nvPicPr>
          <p:cNvPr id="7" name="Picture 6"/>
          <p:cNvPicPr>
            <a:picLocks noChangeAspect="1"/>
          </p:cNvPicPr>
          <p:nvPr/>
        </p:nvPicPr>
        <p:blipFill rotWithShape="1">
          <a:blip r:embed="rId9"/>
          <a:srcRect r="13897"/>
          <a:stretch/>
        </p:blipFill>
        <p:spPr>
          <a:xfrm>
            <a:off x="4045554" y="-8093"/>
            <a:ext cx="4109025" cy="2783797"/>
          </a:xfrm>
          <a:prstGeom prst="rect">
            <a:avLst/>
          </a:prstGeom>
        </p:spPr>
      </p:pic>
      <p:sp>
        <p:nvSpPr>
          <p:cNvPr id="8" name="TextBox 7"/>
          <p:cNvSpPr txBox="1"/>
          <p:nvPr/>
        </p:nvSpPr>
        <p:spPr>
          <a:xfrm>
            <a:off x="911424" y="2784311"/>
            <a:ext cx="1920213" cy="235898"/>
          </a:xfrm>
          <a:prstGeom prst="rect">
            <a:avLst/>
          </a:prstGeom>
          <a:noFill/>
        </p:spPr>
        <p:txBody>
          <a:bodyPr wrap="square" rtlCol="0">
            <a:spAutoFit/>
          </a:bodyPr>
          <a:lstStyle/>
          <a:p>
            <a:r>
              <a:rPr lang="en-AU" sz="933" dirty="0"/>
              <a:t>Image: </a:t>
            </a:r>
            <a:r>
              <a:rPr lang="en-AU" sz="933" dirty="0">
                <a:hlinkClick r:id="rId3"/>
              </a:rPr>
              <a:t>https://pixabay.com/</a:t>
            </a:r>
            <a:endParaRPr lang="en-AU" sz="933" dirty="0"/>
          </a:p>
        </p:txBody>
      </p:sp>
      <p:sp>
        <p:nvSpPr>
          <p:cNvPr id="11" name="TextBox 10"/>
          <p:cNvSpPr txBox="1"/>
          <p:nvPr/>
        </p:nvSpPr>
        <p:spPr>
          <a:xfrm>
            <a:off x="5086907" y="2784311"/>
            <a:ext cx="1920213" cy="235898"/>
          </a:xfrm>
          <a:prstGeom prst="rect">
            <a:avLst/>
          </a:prstGeom>
          <a:noFill/>
        </p:spPr>
        <p:txBody>
          <a:bodyPr wrap="square" rtlCol="0">
            <a:spAutoFit/>
          </a:bodyPr>
          <a:lstStyle/>
          <a:p>
            <a:r>
              <a:rPr lang="en-AU" sz="933" dirty="0"/>
              <a:t>Image: </a:t>
            </a:r>
            <a:r>
              <a:rPr lang="en-AU" sz="933" dirty="0">
                <a:hlinkClick r:id="rId3"/>
              </a:rPr>
              <a:t>https://pixabay.com/</a:t>
            </a:r>
            <a:endParaRPr lang="en-AU" sz="933" dirty="0"/>
          </a:p>
        </p:txBody>
      </p:sp>
      <p:sp>
        <p:nvSpPr>
          <p:cNvPr id="12" name="TextBox 11"/>
          <p:cNvSpPr txBox="1"/>
          <p:nvPr/>
        </p:nvSpPr>
        <p:spPr>
          <a:xfrm>
            <a:off x="9212148" y="2770325"/>
            <a:ext cx="2304256" cy="235898"/>
          </a:xfrm>
          <a:prstGeom prst="rect">
            <a:avLst/>
          </a:prstGeom>
          <a:noFill/>
        </p:spPr>
        <p:txBody>
          <a:bodyPr wrap="square" rtlCol="0">
            <a:spAutoFit/>
          </a:bodyPr>
          <a:lstStyle/>
          <a:p>
            <a:r>
              <a:rPr lang="en-AU" sz="933" dirty="0"/>
              <a:t>Image: </a:t>
            </a:r>
            <a:r>
              <a:rPr lang="en-AU" sz="933" dirty="0">
                <a:hlinkClick r:id="rId5"/>
              </a:rPr>
              <a:t>https://www.shutterstock.com/</a:t>
            </a:r>
            <a:endParaRPr lang="en-AU" sz="933" dirty="0"/>
          </a:p>
        </p:txBody>
      </p:sp>
    </p:spTree>
    <p:extLst>
      <p:ext uri="{BB962C8B-B14F-4D97-AF65-F5344CB8AC3E}">
        <p14:creationId xmlns:p14="http://schemas.microsoft.com/office/powerpoint/2010/main" val="1137063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73" y="347122"/>
            <a:ext cx="11618307" cy="6133888"/>
          </a:xfrm>
          <a:prstGeom prst="rect">
            <a:avLst/>
          </a:prstGeom>
        </p:spPr>
      </p:pic>
    </p:spTree>
    <p:extLst>
      <p:ext uri="{BB962C8B-B14F-4D97-AF65-F5344CB8AC3E}">
        <p14:creationId xmlns:p14="http://schemas.microsoft.com/office/powerpoint/2010/main" val="21005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627854" y="1622178"/>
            <a:ext cx="5955826" cy="4017001"/>
          </a:xfrm>
        </p:spPr>
        <p:txBody>
          <a:bodyPr/>
          <a:lstStyle/>
          <a:p>
            <a:pPr marL="0" indent="0">
              <a:buNone/>
            </a:pPr>
            <a:r>
              <a:rPr lang="en-AU" sz="3200" dirty="0">
                <a:solidFill>
                  <a:srgbClr val="002060"/>
                </a:solidFill>
              </a:rPr>
              <a:t>Headings should not be full sentences.</a:t>
            </a:r>
          </a:p>
          <a:p>
            <a:pPr marL="0" indent="0">
              <a:buNone/>
            </a:pPr>
            <a:endParaRPr lang="en-AU" sz="2800" dirty="0">
              <a:solidFill>
                <a:srgbClr val="002060"/>
              </a:solidFill>
            </a:endParaRPr>
          </a:p>
          <a:p>
            <a:pPr marL="0" indent="0">
              <a:buNone/>
            </a:pPr>
            <a:r>
              <a:rPr lang="en-AU" sz="3200" dirty="0">
                <a:solidFill>
                  <a:srgbClr val="002060"/>
                </a:solidFill>
              </a:rPr>
              <a:t>Most commonly they are one key word, or a noun phrase. </a:t>
            </a:r>
          </a:p>
          <a:p>
            <a:pPr marL="0" indent="0">
              <a:buNone/>
            </a:pPr>
            <a:r>
              <a:rPr lang="en-AU" sz="3200" dirty="0">
                <a:solidFill>
                  <a:srgbClr val="002060"/>
                </a:solidFill>
              </a:rPr>
              <a:t>e.g. </a:t>
            </a:r>
            <a:r>
              <a:rPr lang="en-AU" sz="3200" i="1" dirty="0">
                <a:solidFill>
                  <a:srgbClr val="002060"/>
                </a:solidFill>
              </a:rPr>
              <a:t>Basics of slide design</a:t>
            </a:r>
          </a:p>
          <a:p>
            <a:pPr marL="0" indent="0">
              <a:buNone/>
            </a:pPr>
            <a:endParaRPr lang="en-AU" sz="3200" dirty="0">
              <a:solidFill>
                <a:srgbClr val="002060"/>
              </a:solidFill>
            </a:endParaRPr>
          </a:p>
          <a:p>
            <a:pPr marL="0" indent="0">
              <a:buNone/>
            </a:pPr>
            <a:endParaRPr lang="en-AU" sz="1200" dirty="0">
              <a:solidFill>
                <a:srgbClr val="002060"/>
              </a:solidFill>
            </a:endParaRPr>
          </a:p>
          <a:p>
            <a:pPr marL="0" indent="0">
              <a:buNone/>
            </a:pPr>
            <a:endParaRPr lang="en-AU" sz="1200" dirty="0">
              <a:solidFill>
                <a:schemeClr val="accent1">
                  <a:lumMod val="50000"/>
                </a:schemeClr>
              </a:solidFill>
            </a:endParaRPr>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r>
              <a:rPr lang="en-AU" sz="5400" b="1" dirty="0"/>
              <a:t>3. Headings</a:t>
            </a:r>
            <a:endParaRPr lang="en-US" sz="54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326512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876524" y="497951"/>
            <a:ext cx="10326658" cy="1133142"/>
          </a:xfrm>
        </p:spPr>
        <p:txBody>
          <a:bodyPr/>
          <a:lstStyle/>
          <a:p>
            <a:pPr marL="342900" indent="-342900" algn="ctr"/>
            <a:r>
              <a:rPr lang="en-US" sz="4400" b="1" dirty="0">
                <a:solidFill>
                  <a:schemeClr val="accent1">
                    <a:lumMod val="50000"/>
                  </a:schemeClr>
                </a:solidFill>
              </a:rPr>
              <a:t>Benefits of Solar Energy</a:t>
            </a: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305" y="1821251"/>
            <a:ext cx="6256422" cy="4946171"/>
          </a:xfrm>
        </p:spPr>
        <p:txBody>
          <a:bodyPr/>
          <a:lstStyle/>
          <a:p>
            <a:r>
              <a:rPr lang="en-US" sz="3200" dirty="0">
                <a:solidFill>
                  <a:schemeClr val="accent1">
                    <a:lumMod val="50000"/>
                  </a:schemeClr>
                </a:solidFill>
              </a:rPr>
              <a:t>Solar energy is renewable and therefore better for the environment.</a:t>
            </a:r>
          </a:p>
          <a:p>
            <a:pPr lvl="0"/>
            <a:endParaRPr lang="en-US" sz="2200" dirty="0">
              <a:solidFill>
                <a:schemeClr val="accent1">
                  <a:lumMod val="50000"/>
                </a:schemeClr>
              </a:solidFill>
            </a:endParaRPr>
          </a:p>
          <a:p>
            <a:pPr lvl="0"/>
            <a:r>
              <a:rPr lang="en-US" sz="3200" dirty="0">
                <a:solidFill>
                  <a:schemeClr val="accent1">
                    <a:lumMod val="50000"/>
                  </a:schemeClr>
                </a:solidFill>
              </a:rPr>
              <a:t>It is relatively cheap to produce</a:t>
            </a:r>
          </a:p>
          <a:p>
            <a:pPr lvl="0"/>
            <a:endParaRPr lang="en-US" sz="2200" dirty="0">
              <a:solidFill>
                <a:schemeClr val="accent1">
                  <a:lumMod val="50000"/>
                </a:schemeClr>
              </a:solidFill>
            </a:endParaRPr>
          </a:p>
          <a:p>
            <a:pPr lvl="0"/>
            <a:r>
              <a:rPr lang="en-US" sz="3200" dirty="0">
                <a:solidFill>
                  <a:schemeClr val="accent1">
                    <a:lumMod val="50000"/>
                  </a:schemeClr>
                </a:solidFill>
              </a:rPr>
              <a:t>Sunshine is plentiful and widespread.</a:t>
            </a:r>
          </a:p>
        </p:txBody>
      </p:sp>
      <p:pic>
        <p:nvPicPr>
          <p:cNvPr id="4" name="Picture 6" descr="Coal India, NLC India JV to develop 3,000 MW solar power assets ..."/>
          <p:cNvPicPr>
            <a:picLocks noChangeAspect="1" noChangeArrowheads="1"/>
          </p:cNvPicPr>
          <p:nvPr/>
        </p:nvPicPr>
        <p:blipFill rotWithShape="1">
          <a:blip r:embed="rId3">
            <a:extLst>
              <a:ext uri="{28A0092B-C50C-407E-A947-70E740481C1C}">
                <a14:useLocalDpi xmlns:a14="http://schemas.microsoft.com/office/drawing/2010/main" val="0"/>
              </a:ext>
            </a:extLst>
          </a:blip>
          <a:srcRect l="15937" r="5947"/>
          <a:stretch/>
        </p:blipFill>
        <p:spPr bwMode="auto">
          <a:xfrm>
            <a:off x="7286270" y="2152971"/>
            <a:ext cx="4479010" cy="34904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82934" y="5749614"/>
            <a:ext cx="2709408" cy="246221"/>
          </a:xfrm>
          <a:prstGeom prst="rect">
            <a:avLst/>
          </a:prstGeom>
          <a:noFill/>
        </p:spPr>
        <p:txBody>
          <a:bodyPr wrap="square" rtlCol="0">
            <a:spAutoFit/>
          </a:bodyPr>
          <a:lstStyle/>
          <a:p>
            <a:r>
              <a:rPr lang="en-AU" sz="1000" dirty="0"/>
              <a:t>Image Source: Wikimedia Commons</a:t>
            </a:r>
          </a:p>
        </p:txBody>
      </p:sp>
    </p:spTree>
    <p:extLst>
      <p:ext uri="{BB962C8B-B14F-4D97-AF65-F5344CB8AC3E}">
        <p14:creationId xmlns:p14="http://schemas.microsoft.com/office/powerpoint/2010/main" val="34061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98C2-2F42-4ED6-E691-9065E92EE554}"/>
              </a:ext>
            </a:extLst>
          </p:cNvPr>
          <p:cNvSpPr>
            <a:spLocks noGrp="1"/>
          </p:cNvSpPr>
          <p:nvPr>
            <p:ph type="title"/>
          </p:nvPr>
        </p:nvSpPr>
        <p:spPr>
          <a:xfrm>
            <a:off x="932671" y="2684347"/>
            <a:ext cx="10326658" cy="1000685"/>
          </a:xfrm>
        </p:spPr>
        <p:txBody>
          <a:bodyPr/>
          <a:lstStyle/>
          <a:p>
            <a:r>
              <a:rPr lang="en-AU" sz="4800" dirty="0">
                <a:solidFill>
                  <a:schemeClr val="accent1"/>
                </a:solidFill>
              </a:rPr>
              <a:t>Don’t be afraid of blank spaces!</a:t>
            </a:r>
            <a:endParaRPr lang="en-GB" sz="4800" dirty="0">
              <a:solidFill>
                <a:schemeClr val="accent1"/>
              </a:solidFill>
            </a:endParaRPr>
          </a:p>
        </p:txBody>
      </p:sp>
    </p:spTree>
    <p:extLst>
      <p:ext uri="{BB962C8B-B14F-4D97-AF65-F5344CB8AC3E}">
        <p14:creationId xmlns:p14="http://schemas.microsoft.com/office/powerpoint/2010/main" val="559545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r>
              <a:rPr lang="en-AU" sz="5400" b="1" dirty="0"/>
              <a:t>4. Text</a:t>
            </a:r>
            <a:endParaRPr lang="en-US" sz="54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 </a:t>
            </a:r>
            <a:r>
              <a:rPr lang="en-US" dirty="0" err="1"/>
              <a:t>Bootcamp</a:t>
            </a:r>
            <a:r>
              <a:rPr lang="en-US" dirty="0"/>
              <a:t> 2020</a:t>
            </a:r>
          </a:p>
        </p:txBody>
      </p:sp>
      <p:pic>
        <p:nvPicPr>
          <p:cNvPr id="6" name="Picture 5"/>
          <p:cNvPicPr>
            <a:picLocks noChangeAspect="1"/>
          </p:cNvPicPr>
          <p:nvPr/>
        </p:nvPicPr>
        <p:blipFill>
          <a:blip r:embed="rId3"/>
          <a:stretch>
            <a:fillRect/>
          </a:stretch>
        </p:blipFill>
        <p:spPr>
          <a:xfrm>
            <a:off x="184508" y="1408265"/>
            <a:ext cx="1731414" cy="1298561"/>
          </a:xfrm>
          <a:prstGeom prst="rect">
            <a:avLst/>
          </a:prstGeom>
        </p:spPr>
      </p:pic>
      <p:sp>
        <p:nvSpPr>
          <p:cNvPr id="7" name="Text Placeholder 2">
            <a:extLst>
              <a:ext uri="{FF2B5EF4-FFF2-40B4-BE49-F238E27FC236}">
                <a16:creationId xmlns:a16="http://schemas.microsoft.com/office/drawing/2014/main" id="{7EDEC859-CE23-9A47-BCC1-F76F842486A2}"/>
              </a:ext>
            </a:extLst>
          </p:cNvPr>
          <p:cNvSpPr txBox="1">
            <a:spLocks/>
          </p:cNvSpPr>
          <p:nvPr/>
        </p:nvSpPr>
        <p:spPr>
          <a:xfrm>
            <a:off x="1579418" y="1631091"/>
            <a:ext cx="4973782" cy="4797418"/>
          </a:xfrm>
          <a:prstGeom prst="rect">
            <a:avLst/>
          </a:prstGeom>
        </p:spPr>
        <p:txBody>
          <a:bodyPr vert="horz" lIns="91440" tIns="45720" rIns="91440" bIns="45720" rtlCol="0">
            <a:noAutofit/>
          </a:bodyPr>
          <a:lstStyle>
            <a:lvl1pPr marL="252000" indent="-252000" algn="l" defTabSz="914400" rtl="0" eaLnBrk="1" latinLnBrk="0" hangingPunct="1">
              <a:lnSpc>
                <a:spcPct val="100000"/>
              </a:lnSpc>
              <a:spcBef>
                <a:spcPts val="0"/>
              </a:spcBef>
              <a:spcAft>
                <a:spcPts val="1400"/>
              </a:spcAft>
              <a:buFont typeface="Arial" panose="020B0604020202020204" pitchFamily="34" charset="0"/>
              <a:buChar char="•"/>
              <a:defRPr lang="en-AU" sz="20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205200" lvl="1"/>
            <a:r>
              <a:rPr lang="en-US" sz="3200" dirty="0">
                <a:solidFill>
                  <a:srgbClr val="002060"/>
                </a:solidFill>
              </a:rPr>
              <a:t>Bullet points are best displayed one at a time. </a:t>
            </a:r>
          </a:p>
          <a:p>
            <a:pPr marL="205200" lvl="1"/>
            <a:endParaRPr lang="en-US" sz="2800" dirty="0">
              <a:solidFill>
                <a:srgbClr val="002060"/>
              </a:solidFill>
            </a:endParaRPr>
          </a:p>
          <a:p>
            <a:pPr marL="205200" lvl="1"/>
            <a:r>
              <a:rPr lang="en-US" sz="3200" dirty="0">
                <a:solidFill>
                  <a:srgbClr val="002060"/>
                </a:solidFill>
              </a:rPr>
              <a:t>Text should be at least font size 24 and strongly contrasted with the background.</a:t>
            </a:r>
            <a:endParaRPr lang="en-US" sz="1800" dirty="0">
              <a:solidFill>
                <a:srgbClr val="002060"/>
              </a:solidFill>
            </a:endParaRPr>
          </a:p>
          <a:p>
            <a:pPr marL="662400" lvl="1" indent="-457200">
              <a:buFont typeface="Courier New" panose="02070309020205020404" pitchFamily="49" charset="0"/>
              <a:buChar char="o"/>
            </a:pPr>
            <a:endParaRPr lang="en-US" sz="2800" i="1" dirty="0">
              <a:solidFill>
                <a:srgbClr val="002060"/>
              </a:solidFill>
            </a:endParaRPr>
          </a:p>
          <a:p>
            <a:endParaRPr lang="en-US" sz="2400" dirty="0"/>
          </a:p>
        </p:txBody>
      </p:sp>
      <p:pic>
        <p:nvPicPr>
          <p:cNvPr id="8" name="Picture 7"/>
          <p:cNvPicPr>
            <a:picLocks noChangeAspect="1"/>
          </p:cNvPicPr>
          <p:nvPr/>
        </p:nvPicPr>
        <p:blipFill>
          <a:blip r:embed="rId3"/>
          <a:stretch>
            <a:fillRect/>
          </a:stretch>
        </p:blipFill>
        <p:spPr>
          <a:xfrm>
            <a:off x="184508" y="2897044"/>
            <a:ext cx="1731414" cy="1298561"/>
          </a:xfrm>
          <a:prstGeom prst="rect">
            <a:avLst/>
          </a:prstGeom>
        </p:spPr>
      </p:pic>
    </p:spTree>
    <p:extLst>
      <p:ext uri="{BB962C8B-B14F-4D97-AF65-F5344CB8AC3E}">
        <p14:creationId xmlns:p14="http://schemas.microsoft.com/office/powerpoint/2010/main" val="196564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72D9D-6ECA-3943-9322-3E2A3DBFAFC1}"/>
              </a:ext>
            </a:extLst>
          </p:cNvPr>
          <p:cNvSpPr>
            <a:spLocks noGrp="1"/>
          </p:cNvSpPr>
          <p:nvPr>
            <p:ph type="title"/>
          </p:nvPr>
        </p:nvSpPr>
        <p:spPr>
          <a:xfrm>
            <a:off x="1654368" y="2213276"/>
            <a:ext cx="7007979" cy="2408511"/>
          </a:xfrm>
        </p:spPr>
        <p:txBody>
          <a:bodyPr/>
          <a:lstStyle/>
          <a:p>
            <a:pPr algn="ctr"/>
            <a:r>
              <a:rPr lang="en-US" sz="8000" b="1" dirty="0"/>
              <a:t>Delivering confidently</a:t>
            </a:r>
          </a:p>
        </p:txBody>
      </p:sp>
    </p:spTree>
    <p:extLst>
      <p:ext uri="{BB962C8B-B14F-4D97-AF65-F5344CB8AC3E}">
        <p14:creationId xmlns:p14="http://schemas.microsoft.com/office/powerpoint/2010/main" val="1403906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6781345" y="779934"/>
            <a:ext cx="4671139" cy="5383522"/>
          </a:xfrm>
        </p:spPr>
        <p:txBody>
          <a:bodyPr>
            <a:normAutofit/>
          </a:bodyPr>
          <a:lstStyle/>
          <a:p>
            <a:pPr marL="0" indent="0" algn="ctr">
              <a:buNone/>
            </a:pPr>
            <a:r>
              <a:rPr lang="en-AU" sz="4800" b="1" dirty="0">
                <a:solidFill>
                  <a:schemeClr val="bg1"/>
                </a:solidFill>
                <a:latin typeface="Calibri" pitchFamily="34" charset="0"/>
                <a:cs typeface="Calibri" pitchFamily="34" charset="0"/>
              </a:rPr>
              <a:t>Nervous</a:t>
            </a:r>
          </a:p>
          <a:p>
            <a:pPr marL="571500" indent="-571500">
              <a:buFont typeface="Arial" panose="020B0604020202020204" pitchFamily="34" charset="0"/>
              <a:buChar char="•"/>
            </a:pPr>
            <a:r>
              <a:rPr lang="en-AU" sz="4000" dirty="0">
                <a:solidFill>
                  <a:schemeClr val="bg1"/>
                </a:solidFill>
                <a:latin typeface="Calibri" pitchFamily="34" charset="0"/>
                <a:cs typeface="Calibri" pitchFamily="34" charset="0"/>
              </a:rPr>
              <a:t>Rapid heartbeat</a:t>
            </a:r>
          </a:p>
          <a:p>
            <a:pPr marL="571500" indent="-571500">
              <a:buFont typeface="Arial" panose="020B0604020202020204" pitchFamily="34" charset="0"/>
              <a:buChar char="•"/>
            </a:pPr>
            <a:endParaRPr lang="en-AU" sz="800" dirty="0">
              <a:solidFill>
                <a:schemeClr val="bg1"/>
              </a:solidFill>
              <a:latin typeface="Calibri" pitchFamily="34" charset="0"/>
              <a:cs typeface="Calibri" pitchFamily="34" charset="0"/>
            </a:endParaRPr>
          </a:p>
          <a:p>
            <a:pPr marL="571500" lvl="0" indent="-571500">
              <a:buFont typeface="Arial" panose="020B0604020202020204" pitchFamily="34" charset="0"/>
              <a:buChar char="•"/>
            </a:pPr>
            <a:r>
              <a:rPr lang="en-AU" sz="4000" dirty="0">
                <a:solidFill>
                  <a:schemeClr val="bg1"/>
                </a:solidFill>
                <a:latin typeface="Calibri" pitchFamily="34" charset="0"/>
                <a:cs typeface="Calibri" pitchFamily="34" charset="0"/>
              </a:rPr>
              <a:t>Shallow breath</a:t>
            </a:r>
          </a:p>
          <a:p>
            <a:pPr marL="571500" lvl="0" indent="-571500">
              <a:buFont typeface="Arial" panose="020B0604020202020204" pitchFamily="34" charset="0"/>
              <a:buChar char="•"/>
            </a:pPr>
            <a:endParaRPr lang="en-AU" sz="800" dirty="0">
              <a:solidFill>
                <a:schemeClr val="bg1"/>
              </a:solidFill>
              <a:latin typeface="Calibri" pitchFamily="34" charset="0"/>
              <a:cs typeface="Calibri" pitchFamily="34" charset="0"/>
            </a:endParaRPr>
          </a:p>
          <a:p>
            <a:pPr marL="571500" lvl="0" indent="-571500">
              <a:buFont typeface="Arial" panose="020B0604020202020204" pitchFamily="34" charset="0"/>
              <a:buChar char="•"/>
            </a:pPr>
            <a:r>
              <a:rPr lang="en-AU" sz="4000" dirty="0">
                <a:solidFill>
                  <a:schemeClr val="bg1"/>
                </a:solidFill>
                <a:latin typeface="Calibri" pitchFamily="34" charset="0"/>
                <a:cs typeface="Calibri" pitchFamily="34" charset="0"/>
              </a:rPr>
              <a:t>Trembling</a:t>
            </a:r>
          </a:p>
          <a:p>
            <a:pPr marL="571500" lvl="0" indent="-571500">
              <a:buFont typeface="Arial" panose="020B0604020202020204" pitchFamily="34" charset="0"/>
              <a:buChar char="•"/>
            </a:pPr>
            <a:endParaRPr lang="en-AU" sz="800" dirty="0">
              <a:solidFill>
                <a:schemeClr val="bg1"/>
              </a:solidFill>
              <a:latin typeface="Calibri" pitchFamily="34" charset="0"/>
              <a:cs typeface="Calibri" pitchFamily="34" charset="0"/>
            </a:endParaRPr>
          </a:p>
          <a:p>
            <a:pPr marL="571500" indent="-571500">
              <a:buFont typeface="Arial" panose="020B0604020202020204" pitchFamily="34" charset="0"/>
              <a:buChar char="•"/>
            </a:pPr>
            <a:r>
              <a:rPr lang="en-AU" sz="4000" dirty="0">
                <a:solidFill>
                  <a:schemeClr val="bg1"/>
                </a:solidFill>
                <a:latin typeface="Calibri" pitchFamily="34" charset="0"/>
                <a:cs typeface="Calibri" pitchFamily="34" charset="0"/>
              </a:rPr>
              <a:t>Talking quickly</a:t>
            </a:r>
          </a:p>
          <a:p>
            <a:pPr marL="571500" indent="-571500">
              <a:buFont typeface="Arial" panose="020B0604020202020204" pitchFamily="34" charset="0"/>
              <a:buChar char="•"/>
            </a:pPr>
            <a:endParaRPr lang="en-AU" sz="800" dirty="0">
              <a:solidFill>
                <a:schemeClr val="bg1"/>
              </a:solidFill>
              <a:latin typeface="Calibri" pitchFamily="34" charset="0"/>
              <a:cs typeface="Calibri" pitchFamily="34" charset="0"/>
            </a:endParaRPr>
          </a:p>
          <a:p>
            <a:pPr marL="571500" indent="-571500">
              <a:buFont typeface="Arial" panose="020B0604020202020204" pitchFamily="34" charset="0"/>
              <a:buChar char="•"/>
            </a:pPr>
            <a:r>
              <a:rPr lang="en-AU" sz="4000" dirty="0">
                <a:solidFill>
                  <a:schemeClr val="bg1"/>
                </a:solidFill>
                <a:latin typeface="Calibri" pitchFamily="34" charset="0"/>
                <a:cs typeface="Calibri" pitchFamily="34" charset="0"/>
              </a:rPr>
              <a:t>Can’t stay still</a:t>
            </a:r>
          </a:p>
          <a:p>
            <a:pPr lvl="0"/>
            <a:endParaRPr lang="en-AU" dirty="0">
              <a:latin typeface="Calibri" pitchFamily="34" charset="0"/>
              <a:cs typeface="Calibri" pitchFamily="34" charset="0"/>
            </a:endParaRPr>
          </a:p>
        </p:txBody>
      </p:sp>
      <p:sp>
        <p:nvSpPr>
          <p:cNvPr id="8" name="Content Placeholder 2"/>
          <p:cNvSpPr txBox="1">
            <a:spLocks/>
          </p:cNvSpPr>
          <p:nvPr/>
        </p:nvSpPr>
        <p:spPr>
          <a:xfrm>
            <a:off x="682847" y="779934"/>
            <a:ext cx="4671139" cy="53835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AU" sz="4800" b="1" dirty="0">
                <a:solidFill>
                  <a:schemeClr val="bg1"/>
                </a:solidFill>
                <a:latin typeface="Calibri" pitchFamily="34" charset="0"/>
                <a:cs typeface="Calibri" pitchFamily="34" charset="0"/>
              </a:rPr>
              <a:t>Excited</a:t>
            </a:r>
          </a:p>
          <a:p>
            <a:pPr marL="571500" indent="-571500">
              <a:buFont typeface="Arial" panose="020B0604020202020204" pitchFamily="34" charset="0"/>
              <a:buChar char="•"/>
            </a:pPr>
            <a:r>
              <a:rPr lang="en-AU" sz="4000" dirty="0">
                <a:solidFill>
                  <a:schemeClr val="bg1"/>
                </a:solidFill>
                <a:latin typeface="Calibri" pitchFamily="34" charset="0"/>
                <a:cs typeface="Calibri" pitchFamily="34" charset="0"/>
              </a:rPr>
              <a:t>Rapid heartbeat</a:t>
            </a:r>
          </a:p>
          <a:p>
            <a:pPr marL="571500" indent="-571500">
              <a:buFont typeface="Arial" panose="020B0604020202020204" pitchFamily="34" charset="0"/>
              <a:buChar char="•"/>
            </a:pPr>
            <a:endParaRPr lang="en-AU" sz="800" dirty="0">
              <a:solidFill>
                <a:schemeClr val="bg1"/>
              </a:solidFill>
              <a:latin typeface="Calibri" pitchFamily="34" charset="0"/>
              <a:cs typeface="Calibri" pitchFamily="34" charset="0"/>
            </a:endParaRPr>
          </a:p>
          <a:p>
            <a:pPr marL="571500" indent="-571500">
              <a:buFont typeface="Arial" panose="020B0604020202020204" pitchFamily="34" charset="0"/>
              <a:buChar char="•"/>
            </a:pPr>
            <a:r>
              <a:rPr lang="en-AU" sz="4000" dirty="0">
                <a:solidFill>
                  <a:schemeClr val="bg1"/>
                </a:solidFill>
                <a:latin typeface="Calibri" pitchFamily="34" charset="0"/>
                <a:cs typeface="Calibri" pitchFamily="34" charset="0"/>
              </a:rPr>
              <a:t>Shallow breath</a:t>
            </a:r>
          </a:p>
          <a:p>
            <a:pPr marL="571500" indent="-571500">
              <a:buFont typeface="Arial" panose="020B0604020202020204" pitchFamily="34" charset="0"/>
              <a:buChar char="•"/>
            </a:pPr>
            <a:endParaRPr lang="en-AU" sz="800" dirty="0">
              <a:solidFill>
                <a:schemeClr val="bg1"/>
              </a:solidFill>
              <a:latin typeface="Calibri" pitchFamily="34" charset="0"/>
              <a:cs typeface="Calibri" pitchFamily="34" charset="0"/>
            </a:endParaRPr>
          </a:p>
          <a:p>
            <a:pPr marL="571500" indent="-571500">
              <a:buFont typeface="Arial" panose="020B0604020202020204" pitchFamily="34" charset="0"/>
              <a:buChar char="•"/>
            </a:pPr>
            <a:r>
              <a:rPr lang="en-AU" sz="4000" dirty="0">
                <a:solidFill>
                  <a:schemeClr val="bg1"/>
                </a:solidFill>
                <a:latin typeface="Calibri" pitchFamily="34" charset="0"/>
                <a:cs typeface="Calibri" pitchFamily="34" charset="0"/>
              </a:rPr>
              <a:t>Trembling</a:t>
            </a:r>
          </a:p>
          <a:p>
            <a:pPr marL="571500" indent="-571500">
              <a:buFont typeface="Arial" panose="020B0604020202020204" pitchFamily="34" charset="0"/>
              <a:buChar char="•"/>
            </a:pPr>
            <a:endParaRPr lang="en-AU" sz="800" dirty="0">
              <a:solidFill>
                <a:schemeClr val="bg1"/>
              </a:solidFill>
              <a:latin typeface="Calibri" pitchFamily="34" charset="0"/>
              <a:cs typeface="Calibri" pitchFamily="34" charset="0"/>
            </a:endParaRPr>
          </a:p>
          <a:p>
            <a:pPr marL="571500" indent="-571500">
              <a:buFont typeface="Arial" panose="020B0604020202020204" pitchFamily="34" charset="0"/>
              <a:buChar char="•"/>
            </a:pPr>
            <a:r>
              <a:rPr lang="en-AU" sz="4000" dirty="0">
                <a:solidFill>
                  <a:schemeClr val="bg1"/>
                </a:solidFill>
                <a:latin typeface="Calibri" pitchFamily="34" charset="0"/>
                <a:cs typeface="Calibri" pitchFamily="34" charset="0"/>
              </a:rPr>
              <a:t>Talking quickly</a:t>
            </a:r>
          </a:p>
          <a:p>
            <a:pPr marL="571500" indent="-571500">
              <a:buFont typeface="Arial" panose="020B0604020202020204" pitchFamily="34" charset="0"/>
              <a:buChar char="•"/>
            </a:pPr>
            <a:endParaRPr lang="en-AU" sz="800" dirty="0">
              <a:solidFill>
                <a:schemeClr val="bg1"/>
              </a:solidFill>
              <a:latin typeface="Calibri" pitchFamily="34" charset="0"/>
              <a:cs typeface="Calibri" pitchFamily="34" charset="0"/>
            </a:endParaRPr>
          </a:p>
          <a:p>
            <a:pPr marL="571500" indent="-571500">
              <a:buFont typeface="Arial" panose="020B0604020202020204" pitchFamily="34" charset="0"/>
              <a:buChar char="•"/>
            </a:pPr>
            <a:r>
              <a:rPr lang="en-AU" sz="4000" dirty="0">
                <a:solidFill>
                  <a:schemeClr val="bg1"/>
                </a:solidFill>
                <a:latin typeface="Calibri" pitchFamily="34" charset="0"/>
                <a:cs typeface="Calibri" pitchFamily="34" charset="0"/>
              </a:rPr>
              <a:t>Can’t stay still</a:t>
            </a:r>
          </a:p>
          <a:p>
            <a:endParaRPr lang="en-AU" dirty="0">
              <a:latin typeface="Calibri" pitchFamily="34" charset="0"/>
              <a:cs typeface="Calibri" pitchFamily="34" charset="0"/>
            </a:endParaRPr>
          </a:p>
        </p:txBody>
      </p:sp>
    </p:spTree>
    <p:extLst>
      <p:ext uri="{BB962C8B-B14F-4D97-AF65-F5344CB8AC3E}">
        <p14:creationId xmlns:p14="http://schemas.microsoft.com/office/powerpoint/2010/main" val="364644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1000"/>
                                        <p:tgtEl>
                                          <p:spTgt spid="4">
                                            <p:txEl>
                                              <p:pRg st="7" end="7"/>
                                            </p:txEl>
                                          </p:spTgt>
                                        </p:tgtEl>
                                      </p:cBhvr>
                                    </p:animEffect>
                                    <p:anim calcmode="lin" valueType="num">
                                      <p:cBhvr>
                                        <p:cTn id="36"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1000"/>
                                        <p:tgtEl>
                                          <p:spTgt spid="4">
                                            <p:txEl>
                                              <p:pRg st="9" end="9"/>
                                            </p:txEl>
                                          </p:spTgt>
                                        </p:tgtEl>
                                      </p:cBhvr>
                                    </p:animEffect>
                                    <p:anim calcmode="lin" valueType="num">
                                      <p:cBhvr>
                                        <p:cTn id="43"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animEffect transition="in" filter="fade">
                                      <p:cBhvr>
                                        <p:cTn id="49" dur="1000"/>
                                        <p:tgtEl>
                                          <p:spTgt spid="8">
                                            <p:txEl>
                                              <p:pRg st="1" end="1"/>
                                            </p:txEl>
                                          </p:spTgt>
                                        </p:tgtEl>
                                      </p:cBhvr>
                                    </p:animEffect>
                                    <p:anim calcmode="lin" valueType="num">
                                      <p:cBhvr>
                                        <p:cTn id="5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xEl>
                                              <p:pRg st="3" end="3"/>
                                            </p:txEl>
                                          </p:spTgt>
                                        </p:tgtEl>
                                        <p:attrNameLst>
                                          <p:attrName>style.visibility</p:attrName>
                                        </p:attrNameLst>
                                      </p:cBhvr>
                                      <p:to>
                                        <p:strVal val="visible"/>
                                      </p:to>
                                    </p:set>
                                    <p:animEffect transition="in" filter="fade">
                                      <p:cBhvr>
                                        <p:cTn id="56" dur="1000"/>
                                        <p:tgtEl>
                                          <p:spTgt spid="8">
                                            <p:txEl>
                                              <p:pRg st="3" end="3"/>
                                            </p:txEl>
                                          </p:spTgt>
                                        </p:tgtEl>
                                      </p:cBhvr>
                                    </p:animEffect>
                                    <p:anim calcmode="lin" valueType="num">
                                      <p:cBhvr>
                                        <p:cTn id="57"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
                                            <p:txEl>
                                              <p:pRg st="5" end="5"/>
                                            </p:txEl>
                                          </p:spTgt>
                                        </p:tgtEl>
                                        <p:attrNameLst>
                                          <p:attrName>style.visibility</p:attrName>
                                        </p:attrNameLst>
                                      </p:cBhvr>
                                      <p:to>
                                        <p:strVal val="visible"/>
                                      </p:to>
                                    </p:set>
                                    <p:animEffect transition="in" filter="fade">
                                      <p:cBhvr>
                                        <p:cTn id="63" dur="1000"/>
                                        <p:tgtEl>
                                          <p:spTgt spid="8">
                                            <p:txEl>
                                              <p:pRg st="5" end="5"/>
                                            </p:txEl>
                                          </p:spTgt>
                                        </p:tgtEl>
                                      </p:cBhvr>
                                    </p:animEffect>
                                    <p:anim calcmode="lin" valueType="num">
                                      <p:cBhvr>
                                        <p:cTn id="64"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8">
                                            <p:txEl>
                                              <p:pRg st="7" end="7"/>
                                            </p:txEl>
                                          </p:spTgt>
                                        </p:tgtEl>
                                        <p:attrNameLst>
                                          <p:attrName>style.visibility</p:attrName>
                                        </p:attrNameLst>
                                      </p:cBhvr>
                                      <p:to>
                                        <p:strVal val="visible"/>
                                      </p:to>
                                    </p:set>
                                    <p:animEffect transition="in" filter="fade">
                                      <p:cBhvr>
                                        <p:cTn id="70" dur="1000"/>
                                        <p:tgtEl>
                                          <p:spTgt spid="8">
                                            <p:txEl>
                                              <p:pRg st="7" end="7"/>
                                            </p:txEl>
                                          </p:spTgt>
                                        </p:tgtEl>
                                      </p:cBhvr>
                                    </p:animEffect>
                                    <p:anim calcmode="lin" valueType="num">
                                      <p:cBhvr>
                                        <p:cTn id="71"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8">
                                            <p:txEl>
                                              <p:pRg st="9" end="9"/>
                                            </p:txEl>
                                          </p:spTgt>
                                        </p:tgtEl>
                                        <p:attrNameLst>
                                          <p:attrName>style.visibility</p:attrName>
                                        </p:attrNameLst>
                                      </p:cBhvr>
                                      <p:to>
                                        <p:strVal val="visible"/>
                                      </p:to>
                                    </p:set>
                                    <p:animEffect transition="in" filter="fade">
                                      <p:cBhvr>
                                        <p:cTn id="77" dur="1000"/>
                                        <p:tgtEl>
                                          <p:spTgt spid="8">
                                            <p:txEl>
                                              <p:pRg st="9" end="9"/>
                                            </p:txEl>
                                          </p:spTgt>
                                        </p:tgtEl>
                                      </p:cBhvr>
                                    </p:animEffect>
                                    <p:anim calcmode="lin" valueType="num">
                                      <p:cBhvr>
                                        <p:cTn id="78"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627854" y="1330502"/>
            <a:ext cx="5955826" cy="4017001"/>
          </a:xfrm>
        </p:spPr>
        <p:txBody>
          <a:bodyPr/>
          <a:lstStyle/>
          <a:p>
            <a:r>
              <a:rPr lang="en-AU" sz="3200" dirty="0">
                <a:solidFill>
                  <a:schemeClr val="accent1">
                    <a:lumMod val="50000"/>
                  </a:schemeClr>
                </a:solidFill>
              </a:rPr>
              <a:t>It’s the most effective way to calm yourself. </a:t>
            </a:r>
          </a:p>
          <a:p>
            <a:endParaRPr lang="en-AU" sz="1200" dirty="0">
              <a:solidFill>
                <a:schemeClr val="accent1">
                  <a:lumMod val="50000"/>
                </a:schemeClr>
              </a:solidFill>
            </a:endParaRPr>
          </a:p>
          <a:p>
            <a:r>
              <a:rPr lang="en-AU" sz="3200" dirty="0">
                <a:solidFill>
                  <a:schemeClr val="accent1">
                    <a:lumMod val="50000"/>
                  </a:schemeClr>
                </a:solidFill>
              </a:rPr>
              <a:t>It also increases mental clarity and memory.</a:t>
            </a:r>
          </a:p>
          <a:p>
            <a:endParaRPr lang="en-AU" sz="1200" dirty="0">
              <a:solidFill>
                <a:schemeClr val="accent1">
                  <a:lumMod val="50000"/>
                </a:schemeClr>
              </a:solidFill>
            </a:endParaRPr>
          </a:p>
          <a:p>
            <a:r>
              <a:rPr lang="en-AU" sz="3200" dirty="0">
                <a:solidFill>
                  <a:schemeClr val="accent1">
                    <a:lumMod val="50000"/>
                  </a:schemeClr>
                </a:solidFill>
              </a:rPr>
              <a:t>Try it now: </a:t>
            </a:r>
            <a:r>
              <a:rPr lang="en-AU" sz="3200" dirty="0">
                <a:solidFill>
                  <a:srgbClr val="002060"/>
                </a:solidFill>
              </a:rPr>
              <a:t>Breathe in for 4, hold for 2, out for 4</a:t>
            </a:r>
          </a:p>
          <a:p>
            <a:endParaRPr lang="en-AU" sz="2800" dirty="0">
              <a:solidFill>
                <a:schemeClr val="accent1">
                  <a:lumMod val="50000"/>
                </a:schemeClr>
              </a:solidFill>
            </a:endParaRPr>
          </a:p>
          <a:p>
            <a:pPr marL="0" indent="0">
              <a:buNone/>
            </a:pPr>
            <a:r>
              <a:rPr lang="en-AU" sz="1200" dirty="0">
                <a:solidFill>
                  <a:schemeClr val="accent1">
                    <a:lumMod val="50000"/>
                  </a:schemeClr>
                </a:solidFill>
              </a:rPr>
              <a:t>        </a:t>
            </a:r>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r>
              <a:rPr lang="en-AU" sz="5400" b="1" dirty="0"/>
              <a:t>1. Breathe!</a:t>
            </a:r>
            <a:endParaRPr lang="en-US" sz="54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144697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633875"/>
            <a:ext cx="10326658" cy="2016335"/>
          </a:xfrm>
        </p:spPr>
        <p:txBody>
          <a:bodyPr/>
          <a:lstStyle/>
          <a:p>
            <a:pPr marL="342900" indent="-342900" algn="ctr"/>
            <a:r>
              <a:rPr lang="en-AU" sz="4400" b="1" dirty="0">
                <a:solidFill>
                  <a:srgbClr val="002060"/>
                </a:solidFill>
              </a:rPr>
              <a:t>Watch the following TED Talk</a:t>
            </a:r>
            <a:endParaRPr lang="en-US" sz="4400" b="1" dirty="0">
              <a:solidFill>
                <a:srgbClr val="002060"/>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203158" y="1891588"/>
            <a:ext cx="9240253" cy="4081404"/>
          </a:xfrm>
        </p:spPr>
        <p:txBody>
          <a:bodyPr vert="horz" lIns="91440" tIns="45720" rIns="91440" bIns="45720" rtlCol="0" anchor="t">
            <a:noAutofit/>
          </a:bodyPr>
          <a:lstStyle/>
          <a:p>
            <a:pPr marL="0" lvl="0" indent="0">
              <a:buNone/>
            </a:pPr>
            <a:endParaRPr lang="en-US" sz="3200" dirty="0">
              <a:solidFill>
                <a:schemeClr val="accent1">
                  <a:lumMod val="50000"/>
                </a:schemeClr>
              </a:solidFill>
            </a:endParaRPr>
          </a:p>
          <a:p>
            <a:pPr marL="269875" lvl="0" indent="-269875"/>
            <a:r>
              <a:rPr lang="en-US" sz="3200" dirty="0">
                <a:solidFill>
                  <a:schemeClr val="accent1">
                    <a:lumMod val="50000"/>
                  </a:schemeClr>
                </a:solidFill>
              </a:rPr>
              <a:t>What do you think the presenter does well?</a:t>
            </a:r>
            <a:endParaRPr lang="en-US" sz="3200" dirty="0">
              <a:solidFill>
                <a:schemeClr val="accent1">
                  <a:lumMod val="50000"/>
                </a:schemeClr>
              </a:solidFill>
              <a:cs typeface="Arial" panose="020B0604020202020204"/>
            </a:endParaRPr>
          </a:p>
          <a:p>
            <a:pPr marL="269875" lvl="0" indent="-269875"/>
            <a:endParaRPr lang="en-US" sz="3200" dirty="0">
              <a:solidFill>
                <a:schemeClr val="accent1">
                  <a:lumMod val="50000"/>
                </a:schemeClr>
              </a:solidFill>
              <a:cs typeface="Arial" panose="020B0604020202020204"/>
            </a:endParaRPr>
          </a:p>
          <a:p>
            <a:pPr marL="269875" lvl="0" indent="-269875"/>
            <a:r>
              <a:rPr lang="en-US" sz="3200" dirty="0">
                <a:solidFill>
                  <a:schemeClr val="accent1">
                    <a:lumMod val="50000"/>
                  </a:schemeClr>
                </a:solidFill>
              </a:rPr>
              <a:t>What doesn’t the presenter do well?</a:t>
            </a:r>
            <a:endParaRPr lang="en-US" sz="3200" dirty="0">
              <a:solidFill>
                <a:schemeClr val="accent1">
                  <a:lumMod val="50000"/>
                </a:schemeClr>
              </a:solidFill>
              <a:cs typeface="Arial" panose="020B0604020202020204"/>
            </a:endParaRPr>
          </a:p>
          <a:p>
            <a:pPr marL="269875" lvl="0" indent="-269875"/>
            <a:endParaRPr lang="en-US" sz="3200" dirty="0">
              <a:solidFill>
                <a:schemeClr val="accent1">
                  <a:lumMod val="50000"/>
                </a:schemeClr>
              </a:solidFill>
              <a:cs typeface="Arial" panose="020B0604020202020204"/>
            </a:endParaRPr>
          </a:p>
          <a:p>
            <a:pPr marL="0" indent="0" algn="ctr">
              <a:buNone/>
            </a:pPr>
            <a:r>
              <a:rPr lang="en-US" sz="3200" dirty="0">
                <a:solidFill>
                  <a:srgbClr val="000000"/>
                </a:solidFill>
                <a:cs typeface="Arial" panose="020B0604020202020204"/>
                <a:hlinkClick r:id="rId3"/>
              </a:rPr>
              <a:t>Sir Ken Robinson: Do Schools Kill Creativity?</a:t>
            </a:r>
            <a:endParaRPr lang="en-US" sz="3200">
              <a:solidFill>
                <a:srgbClr val="000000"/>
              </a:solidFill>
              <a:cs typeface="Arial" panose="020B0604020202020204"/>
            </a:endParaRPr>
          </a:p>
          <a:p>
            <a:pPr marL="269875" lvl="0" indent="-269875"/>
            <a:endParaRPr lang="en-US" sz="3200" dirty="0">
              <a:solidFill>
                <a:schemeClr val="accent1">
                  <a:lumMod val="50000"/>
                </a:schemeClr>
              </a:solidFill>
              <a:cs typeface="Aria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358612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525111" y="2015067"/>
            <a:ext cx="6339003" cy="3415098"/>
          </a:xfrm>
        </p:spPr>
        <p:txBody>
          <a:bodyPr/>
          <a:lstStyle/>
          <a:p>
            <a:r>
              <a:rPr lang="en-AU" sz="3200" dirty="0">
                <a:solidFill>
                  <a:schemeClr val="accent1">
                    <a:lumMod val="50000"/>
                  </a:schemeClr>
                </a:solidFill>
              </a:rPr>
              <a:t>It allows you time to take a deep breath.</a:t>
            </a:r>
          </a:p>
          <a:p>
            <a:endParaRPr lang="en-AU" sz="1200" dirty="0">
              <a:solidFill>
                <a:schemeClr val="accent1">
                  <a:lumMod val="50000"/>
                </a:schemeClr>
              </a:solidFill>
            </a:endParaRPr>
          </a:p>
          <a:p>
            <a:r>
              <a:rPr lang="en-AU" sz="3200" dirty="0">
                <a:solidFill>
                  <a:schemeClr val="accent1">
                    <a:lumMod val="50000"/>
                  </a:schemeClr>
                </a:solidFill>
              </a:rPr>
              <a:t>It gives you time to remember what you want to say next.</a:t>
            </a:r>
          </a:p>
          <a:p>
            <a:pPr marL="0" indent="0">
              <a:buNone/>
            </a:pPr>
            <a:r>
              <a:rPr lang="en-AU" sz="1200" dirty="0">
                <a:solidFill>
                  <a:schemeClr val="accent1">
                    <a:lumMod val="50000"/>
                  </a:schemeClr>
                </a:solidFill>
              </a:rPr>
              <a:t>      </a:t>
            </a:r>
          </a:p>
          <a:p>
            <a:pPr marL="0" indent="0">
              <a:buNone/>
            </a:pPr>
            <a:r>
              <a:rPr lang="en-AU" sz="1200" dirty="0">
                <a:solidFill>
                  <a:schemeClr val="accent1">
                    <a:lumMod val="50000"/>
                  </a:schemeClr>
                </a:solidFill>
              </a:rPr>
              <a:t>        </a:t>
            </a:r>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r>
              <a:rPr lang="en-AU" sz="5400" b="1" dirty="0"/>
              <a:t>2. Pause!</a:t>
            </a:r>
            <a:endParaRPr lang="en-US" sz="54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187964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627854" y="1622178"/>
            <a:ext cx="5955826" cy="4017001"/>
          </a:xfrm>
        </p:spPr>
        <p:txBody>
          <a:bodyPr/>
          <a:lstStyle/>
          <a:p>
            <a:r>
              <a:rPr lang="en-AU" sz="3200" dirty="0">
                <a:solidFill>
                  <a:schemeClr val="accent1">
                    <a:lumMod val="50000"/>
                  </a:schemeClr>
                </a:solidFill>
              </a:rPr>
              <a:t>Engages audience</a:t>
            </a:r>
          </a:p>
          <a:p>
            <a:pPr marL="0" indent="0">
              <a:buNone/>
            </a:pPr>
            <a:r>
              <a:rPr lang="en-AU" sz="1200" dirty="0">
                <a:solidFill>
                  <a:schemeClr val="accent1">
                    <a:lumMod val="50000"/>
                  </a:schemeClr>
                </a:solidFill>
              </a:rPr>
              <a:t>        </a:t>
            </a:r>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r>
              <a:rPr lang="en-AU" sz="5400" b="1" dirty="0"/>
              <a:t>3. Eye Contact</a:t>
            </a:r>
            <a:endParaRPr lang="en-US" sz="54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3651763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66105-CEB6-51F4-761F-BD8AB43142C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60BE7A7-FACE-E801-ECF5-965129E101D7}"/>
              </a:ext>
            </a:extLst>
          </p:cNvPr>
          <p:cNvSpPr>
            <a:spLocks noGrp="1"/>
          </p:cNvSpPr>
          <p:nvPr>
            <p:ph type="body" idx="12"/>
          </p:nvPr>
        </p:nvSpPr>
        <p:spPr>
          <a:xfrm>
            <a:off x="627854" y="1622178"/>
            <a:ext cx="5955826" cy="4017001"/>
          </a:xfrm>
        </p:spPr>
        <p:txBody>
          <a:bodyPr/>
          <a:lstStyle/>
          <a:p>
            <a:r>
              <a:rPr lang="en-AU" sz="3200" dirty="0">
                <a:solidFill>
                  <a:schemeClr val="accent1">
                    <a:lumMod val="50000"/>
                  </a:schemeClr>
                </a:solidFill>
              </a:rPr>
              <a:t>Smiling engages the audience</a:t>
            </a:r>
          </a:p>
          <a:p>
            <a:endParaRPr lang="en-AU" sz="1200" dirty="0">
              <a:solidFill>
                <a:schemeClr val="accent1">
                  <a:lumMod val="50000"/>
                </a:schemeClr>
              </a:solidFill>
            </a:endParaRPr>
          </a:p>
          <a:p>
            <a:r>
              <a:rPr lang="en-AU" sz="3200" dirty="0">
                <a:solidFill>
                  <a:schemeClr val="accent1">
                    <a:lumMod val="50000"/>
                  </a:schemeClr>
                </a:solidFill>
              </a:rPr>
              <a:t>It gives the impression of confidence</a:t>
            </a:r>
          </a:p>
          <a:p>
            <a:endParaRPr lang="en-AU" sz="1200" dirty="0">
              <a:solidFill>
                <a:schemeClr val="accent1">
                  <a:lumMod val="50000"/>
                </a:schemeClr>
              </a:solidFill>
            </a:endParaRPr>
          </a:p>
          <a:p>
            <a:r>
              <a:rPr lang="en-AU" sz="3200" dirty="0">
                <a:solidFill>
                  <a:schemeClr val="accent1">
                    <a:lumMod val="50000"/>
                  </a:schemeClr>
                </a:solidFill>
              </a:rPr>
              <a:t>It reduces stress</a:t>
            </a:r>
          </a:p>
          <a:p>
            <a:pPr marL="0" indent="0">
              <a:buNone/>
            </a:pPr>
            <a:r>
              <a:rPr lang="en-AU" sz="1200" dirty="0">
                <a:solidFill>
                  <a:schemeClr val="accent1">
                    <a:lumMod val="50000"/>
                  </a:schemeClr>
                </a:solidFill>
              </a:rPr>
              <a:t>        </a:t>
            </a:r>
          </a:p>
        </p:txBody>
      </p:sp>
      <p:sp>
        <p:nvSpPr>
          <p:cNvPr id="4" name="Subtitle 3">
            <a:extLst>
              <a:ext uri="{FF2B5EF4-FFF2-40B4-BE49-F238E27FC236}">
                <a16:creationId xmlns:a16="http://schemas.microsoft.com/office/drawing/2014/main" id="{86238E12-40E7-D3DB-8FF1-2E10E24F7665}"/>
              </a:ext>
            </a:extLst>
          </p:cNvPr>
          <p:cNvSpPr>
            <a:spLocks noGrp="1"/>
          </p:cNvSpPr>
          <p:nvPr>
            <p:ph type="subTitle" idx="1"/>
          </p:nvPr>
        </p:nvSpPr>
        <p:spPr/>
        <p:txBody>
          <a:bodyPr/>
          <a:lstStyle/>
          <a:p>
            <a:r>
              <a:rPr lang="en-AU" sz="5400" b="1" dirty="0"/>
              <a:t>3. Smile!</a:t>
            </a:r>
            <a:endParaRPr lang="en-US" sz="5400" dirty="0"/>
          </a:p>
        </p:txBody>
      </p:sp>
      <p:sp>
        <p:nvSpPr>
          <p:cNvPr id="5" name="Footer Placeholder 4">
            <a:extLst>
              <a:ext uri="{FF2B5EF4-FFF2-40B4-BE49-F238E27FC236}">
                <a16:creationId xmlns:a16="http://schemas.microsoft.com/office/drawing/2014/main" id="{0F9584E4-AAEF-BD11-AB6A-2F0E1F7309BB}"/>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42059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633875"/>
            <a:ext cx="10326658" cy="1000685"/>
          </a:xfrm>
        </p:spPr>
        <p:txBody>
          <a:bodyPr/>
          <a:lstStyle/>
          <a:p>
            <a:pPr marL="342900" indent="-342900" algn="ctr"/>
            <a:r>
              <a:rPr lang="en-US" sz="4400" b="1" dirty="0">
                <a:solidFill>
                  <a:schemeClr val="accent1">
                    <a:lumMod val="50000"/>
                  </a:schemeClr>
                </a:solidFill>
              </a:rPr>
              <a:t>The Science of Smiling…</a:t>
            </a: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816638"/>
            <a:ext cx="10957594" cy="3898841"/>
          </a:xfrm>
        </p:spPr>
        <p:txBody>
          <a:bodyPr/>
          <a:lstStyle/>
          <a:p>
            <a:pPr marL="0" lvl="0" indent="0">
              <a:buNone/>
            </a:pPr>
            <a:r>
              <a:rPr lang="en-AU" sz="3000" dirty="0">
                <a:solidFill>
                  <a:schemeClr val="accent1">
                    <a:lumMod val="50000"/>
                  </a:schemeClr>
                </a:solidFill>
              </a:rPr>
              <a:t>Smiling produces endorphins, serotonin and dopamine, which:</a:t>
            </a:r>
          </a:p>
          <a:p>
            <a:pPr marL="0" lvl="0" indent="0">
              <a:buNone/>
            </a:pPr>
            <a:r>
              <a:rPr lang="en-AU" sz="1200" dirty="0">
                <a:solidFill>
                  <a:schemeClr val="accent1">
                    <a:lumMod val="50000"/>
                  </a:schemeClr>
                </a:solidFill>
              </a:rPr>
              <a:t> </a:t>
            </a:r>
          </a:p>
          <a:p>
            <a:r>
              <a:rPr lang="en-AU" sz="3000" dirty="0">
                <a:solidFill>
                  <a:schemeClr val="accent1">
                    <a:lumMod val="50000"/>
                  </a:schemeClr>
                </a:solidFill>
              </a:rPr>
              <a:t>lower your heart rate and blood pressure</a:t>
            </a:r>
          </a:p>
          <a:p>
            <a:pPr lvl="0"/>
            <a:r>
              <a:rPr lang="en-AU" sz="3000" dirty="0">
                <a:solidFill>
                  <a:schemeClr val="accent1">
                    <a:lumMod val="50000"/>
                  </a:schemeClr>
                </a:solidFill>
              </a:rPr>
              <a:t>relax your body </a:t>
            </a:r>
          </a:p>
          <a:p>
            <a:pPr lvl="0"/>
            <a:r>
              <a:rPr lang="en-AU" sz="3000" dirty="0">
                <a:solidFill>
                  <a:schemeClr val="accent1">
                    <a:lumMod val="50000"/>
                  </a:schemeClr>
                </a:solidFill>
              </a:rPr>
              <a:t>generate more positive emotions</a:t>
            </a:r>
          </a:p>
          <a:p>
            <a:pPr lvl="0"/>
            <a:r>
              <a:rPr lang="en-AU" sz="3000" dirty="0">
                <a:solidFill>
                  <a:schemeClr val="accent1">
                    <a:lumMod val="50000"/>
                  </a:schemeClr>
                </a:solidFill>
              </a:rPr>
              <a:t>trigger an audience response of smiling back</a:t>
            </a:r>
          </a:p>
          <a:p>
            <a:pPr lvl="0"/>
            <a:r>
              <a:rPr lang="en-AU" sz="3000" dirty="0">
                <a:solidFill>
                  <a:schemeClr val="accent1">
                    <a:lumMod val="50000"/>
                  </a:schemeClr>
                </a:solidFill>
              </a:rPr>
              <a:t>make others see you as more attractive, reliable and sincere</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a:xfrm>
            <a:off x="256594" y="5864894"/>
            <a:ext cx="5402187" cy="365125"/>
          </a:xfrm>
        </p:spPr>
        <p:txBody>
          <a:bodyPr/>
          <a:lstStyle/>
          <a:p>
            <a:r>
              <a:rPr lang="en-AU" dirty="0">
                <a:solidFill>
                  <a:schemeClr val="tx1"/>
                </a:solidFill>
              </a:rPr>
              <a:t>Source: </a:t>
            </a:r>
            <a:r>
              <a:rPr lang="en-AU" dirty="0" err="1">
                <a:solidFill>
                  <a:schemeClr val="tx1"/>
                </a:solidFill>
              </a:rPr>
              <a:t>Riggio</a:t>
            </a:r>
            <a:r>
              <a:rPr lang="en-AU" dirty="0">
                <a:solidFill>
                  <a:schemeClr val="tx1"/>
                </a:solidFill>
              </a:rPr>
              <a:t>, R.E. (2020). </a:t>
            </a:r>
            <a:r>
              <a:rPr lang="en-AU" i="1" dirty="0">
                <a:solidFill>
                  <a:schemeClr val="tx1"/>
                </a:solidFill>
              </a:rPr>
              <a:t>There’s Magic in Your Smile. </a:t>
            </a:r>
            <a:r>
              <a:rPr lang="en-AU" dirty="0">
                <a:solidFill>
                  <a:schemeClr val="tx1"/>
                </a:solidFill>
              </a:rPr>
              <a:t>psychologytoday.com</a:t>
            </a:r>
            <a:endParaRPr lang="en-US" dirty="0">
              <a:solidFill>
                <a:schemeClr val="tx1"/>
              </a:solidFill>
            </a:endParaRPr>
          </a:p>
          <a:p>
            <a:r>
              <a:rPr lang="en-US" dirty="0"/>
              <a:t>Spur</a:t>
            </a:r>
          </a:p>
        </p:txBody>
      </p:sp>
    </p:spTree>
    <p:extLst>
      <p:ext uri="{BB962C8B-B14F-4D97-AF65-F5344CB8AC3E}">
        <p14:creationId xmlns:p14="http://schemas.microsoft.com/office/powerpoint/2010/main" val="33612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633875"/>
            <a:ext cx="10326658" cy="1000685"/>
          </a:xfrm>
        </p:spPr>
        <p:txBody>
          <a:bodyPr/>
          <a:lstStyle/>
          <a:p>
            <a:pPr marL="342900" indent="-342900" algn="ctr"/>
            <a:r>
              <a:rPr lang="en-US" sz="4400" b="1" dirty="0">
                <a:solidFill>
                  <a:schemeClr val="accent1">
                    <a:lumMod val="50000"/>
                  </a:schemeClr>
                </a:solidFill>
              </a:rPr>
              <a:t>So…</a:t>
            </a: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891588"/>
            <a:ext cx="10957594" cy="4081404"/>
          </a:xfrm>
        </p:spPr>
        <p:txBody>
          <a:bodyPr/>
          <a:lstStyle/>
          <a:p>
            <a:pPr lvl="0"/>
            <a:endParaRPr lang="en-AU" dirty="0"/>
          </a:p>
          <a:p>
            <a:pPr lvl="0"/>
            <a:endParaRPr lang="en-AU" dirty="0"/>
          </a:p>
          <a:p>
            <a:pPr lvl="0"/>
            <a:endParaRPr lang="en-AU" dirty="0"/>
          </a:p>
          <a:p>
            <a:pPr lvl="0"/>
            <a:endParaRPr lang="en-AU" dirty="0"/>
          </a:p>
          <a:p>
            <a:pPr lvl="0"/>
            <a:endParaRPr lang="en-AU" dirty="0"/>
          </a:p>
          <a:p>
            <a:pPr lvl="0"/>
            <a:endParaRPr lang="en-AU" dirty="0"/>
          </a:p>
          <a:p>
            <a:pPr lvl="0"/>
            <a:endParaRPr lang="en-AU" dirty="0"/>
          </a:p>
          <a:p>
            <a:pPr marL="0" lvl="0" indent="0" algn="ctr">
              <a:buNone/>
            </a:pPr>
            <a:r>
              <a:rPr lang="en-AU" sz="1000" i="1" dirty="0">
                <a:solidFill>
                  <a:schemeClr val="accent1">
                    <a:lumMod val="50000"/>
                  </a:schemeClr>
                </a:solidFill>
              </a:rPr>
              <a:t>   </a:t>
            </a:r>
          </a:p>
          <a:p>
            <a:pPr marL="0" lvl="0" indent="0" algn="ctr">
              <a:buNone/>
            </a:pPr>
            <a:r>
              <a:rPr lang="en-AU" sz="3200" i="1" dirty="0">
                <a:solidFill>
                  <a:schemeClr val="accent1">
                    <a:lumMod val="50000"/>
                  </a:schemeClr>
                </a:solidFill>
              </a:rPr>
              <a:t>Smile and the world smiles with you!</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835" y="1817563"/>
            <a:ext cx="2857500" cy="31623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4668" y="1842528"/>
            <a:ext cx="2360612" cy="311236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7500" y="1849141"/>
            <a:ext cx="2571955" cy="310575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757" y="1842529"/>
            <a:ext cx="2074913" cy="3112369"/>
          </a:xfrm>
          <a:prstGeom prst="rect">
            <a:avLst/>
          </a:prstGeom>
        </p:spPr>
      </p:pic>
    </p:spTree>
    <p:extLst>
      <p:ext uri="{BB962C8B-B14F-4D97-AF65-F5344CB8AC3E}">
        <p14:creationId xmlns:p14="http://schemas.microsoft.com/office/powerpoint/2010/main" val="4280155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627854" y="1330502"/>
            <a:ext cx="5955826" cy="4017001"/>
          </a:xfrm>
        </p:spPr>
        <p:txBody>
          <a:bodyPr/>
          <a:lstStyle/>
          <a:p>
            <a:pPr marL="0" indent="0">
              <a:buNone/>
            </a:pPr>
            <a:r>
              <a:rPr lang="en-AU" sz="3200" dirty="0">
                <a:solidFill>
                  <a:schemeClr val="accent1">
                    <a:lumMod val="50000"/>
                  </a:schemeClr>
                </a:solidFill>
              </a:rPr>
              <a:t>In front of a mirror</a:t>
            </a:r>
          </a:p>
          <a:p>
            <a:pPr marL="0" indent="0">
              <a:buNone/>
            </a:pPr>
            <a:r>
              <a:rPr lang="en-AU" sz="1200" dirty="0">
                <a:solidFill>
                  <a:schemeClr val="accent1">
                    <a:lumMod val="50000"/>
                  </a:schemeClr>
                </a:solidFill>
              </a:rPr>
              <a:t> </a:t>
            </a:r>
          </a:p>
          <a:p>
            <a:pPr marL="0" indent="0">
              <a:buNone/>
            </a:pPr>
            <a:r>
              <a:rPr lang="en-AU" sz="3200" dirty="0">
                <a:solidFill>
                  <a:schemeClr val="accent1">
                    <a:lumMod val="50000"/>
                  </a:schemeClr>
                </a:solidFill>
              </a:rPr>
              <a:t>In front of family or friends</a:t>
            </a:r>
          </a:p>
          <a:p>
            <a:pPr marL="0" indent="0">
              <a:buNone/>
            </a:pPr>
            <a:r>
              <a:rPr lang="en-AU" sz="1200" dirty="0">
                <a:solidFill>
                  <a:schemeClr val="accent1">
                    <a:lumMod val="50000"/>
                  </a:schemeClr>
                </a:solidFill>
              </a:rPr>
              <a:t>     </a:t>
            </a:r>
          </a:p>
          <a:p>
            <a:pPr marL="0" indent="0">
              <a:buNone/>
            </a:pPr>
            <a:r>
              <a:rPr lang="en-AU" sz="3200" dirty="0">
                <a:solidFill>
                  <a:schemeClr val="accent1">
                    <a:lumMod val="50000"/>
                  </a:schemeClr>
                </a:solidFill>
              </a:rPr>
              <a:t>Into the camera of your computer or phone       </a:t>
            </a:r>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r>
              <a:rPr lang="en-AU" sz="5400" b="1" dirty="0"/>
              <a:t>4. Practice!</a:t>
            </a:r>
            <a:endParaRPr lang="en-US" sz="54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111783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627854" y="806520"/>
            <a:ext cx="6107712" cy="4017001"/>
          </a:xfrm>
        </p:spPr>
        <p:txBody>
          <a:bodyPr/>
          <a:lstStyle/>
          <a:p>
            <a:r>
              <a:rPr lang="en-US" sz="3200" dirty="0">
                <a:solidFill>
                  <a:srgbClr val="002060"/>
                </a:solidFill>
              </a:rPr>
              <a:t>Positive body language projects confidence.</a:t>
            </a:r>
          </a:p>
          <a:p>
            <a:endParaRPr lang="en-US" dirty="0">
              <a:solidFill>
                <a:srgbClr val="002060"/>
              </a:solidFill>
            </a:endParaRPr>
          </a:p>
          <a:p>
            <a:r>
              <a:rPr lang="en-AU" sz="3200" dirty="0">
                <a:solidFill>
                  <a:srgbClr val="002060"/>
                </a:solidFill>
              </a:rPr>
              <a:t>It also triggers a feeling of power.</a:t>
            </a:r>
          </a:p>
          <a:p>
            <a:endParaRPr lang="en-AU" dirty="0">
              <a:solidFill>
                <a:srgbClr val="002060"/>
              </a:solidFill>
            </a:endParaRPr>
          </a:p>
          <a:p>
            <a:r>
              <a:rPr lang="en-AU" sz="3200" dirty="0">
                <a:solidFill>
                  <a:srgbClr val="002060"/>
                </a:solidFill>
              </a:rPr>
              <a:t>Listeners are more influenced by what you say.</a:t>
            </a:r>
          </a:p>
          <a:p>
            <a:endParaRPr lang="en-AU" sz="1800" dirty="0">
              <a:solidFill>
                <a:srgbClr val="002060"/>
              </a:solidFill>
            </a:endParaRPr>
          </a:p>
          <a:p>
            <a:pPr marL="0" indent="0">
              <a:buNone/>
            </a:pPr>
            <a:r>
              <a:rPr lang="en-AU" sz="1400" dirty="0">
                <a:solidFill>
                  <a:srgbClr val="002060"/>
                </a:solidFill>
              </a:rPr>
              <a:t>Gorman, C.K. (2017, 2 August). </a:t>
            </a:r>
            <a:r>
              <a:rPr lang="en-AU" sz="1400" i="1" dirty="0">
                <a:solidFill>
                  <a:srgbClr val="002060"/>
                </a:solidFill>
              </a:rPr>
              <a:t>Don’t try to ‘fake’ confidence – do this instead</a:t>
            </a:r>
            <a:r>
              <a:rPr lang="en-AU" sz="1400" dirty="0">
                <a:solidFill>
                  <a:srgbClr val="002060"/>
                </a:solidFill>
              </a:rPr>
              <a:t>. Forbes Magazine.</a:t>
            </a:r>
          </a:p>
          <a:p>
            <a:pPr marL="0" indent="0">
              <a:buNone/>
            </a:pPr>
            <a:endParaRPr lang="en-US" sz="2800" dirty="0"/>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pPr lvl="0"/>
            <a:r>
              <a:rPr lang="en-AU" sz="5400" b="1" dirty="0"/>
              <a:t>5. </a:t>
            </a:r>
            <a:r>
              <a:rPr lang="en-US" sz="5400" b="1" dirty="0"/>
              <a:t>Check your body language</a:t>
            </a:r>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228675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7854" y="680055"/>
            <a:ext cx="7574314" cy="1218351"/>
          </a:xfrm>
        </p:spPr>
        <p:txBody>
          <a:bodyPr/>
          <a:lstStyle/>
          <a:p>
            <a:r>
              <a:rPr lang="en-US" sz="4600" b="1" dirty="0"/>
              <a:t>ACTIVITY</a:t>
            </a:r>
          </a:p>
        </p:txBody>
      </p:sp>
      <p:sp>
        <p:nvSpPr>
          <p:cNvPr id="3" name="Subtitle 2"/>
          <p:cNvSpPr>
            <a:spLocks noGrp="1"/>
          </p:cNvSpPr>
          <p:nvPr>
            <p:ph type="subTitle" idx="1"/>
          </p:nvPr>
        </p:nvSpPr>
        <p:spPr>
          <a:xfrm>
            <a:off x="378473" y="1656093"/>
            <a:ext cx="6324489" cy="2666526"/>
          </a:xfrm>
          <a:solidFill>
            <a:schemeClr val="bg1"/>
          </a:solidFill>
        </p:spPr>
        <p:txBody>
          <a:bodyPr/>
          <a:lstStyle/>
          <a:p>
            <a:pPr algn="ctr"/>
            <a:endParaRPr lang="en-AU" sz="200" dirty="0">
              <a:solidFill>
                <a:schemeClr val="tx1"/>
              </a:solidFill>
            </a:endParaRPr>
          </a:p>
          <a:p>
            <a:pPr algn="ctr"/>
            <a:r>
              <a:rPr lang="en-AU" sz="2800" dirty="0">
                <a:solidFill>
                  <a:schemeClr val="tx1"/>
                </a:solidFill>
              </a:rPr>
              <a:t>What do you notice about </a:t>
            </a:r>
          </a:p>
          <a:p>
            <a:pPr algn="ctr"/>
            <a:endParaRPr lang="en-AU" sz="2800" dirty="0">
              <a:solidFill>
                <a:schemeClr val="tx1"/>
              </a:solidFill>
            </a:endParaRPr>
          </a:p>
          <a:p>
            <a:pPr algn="ctr"/>
            <a:r>
              <a:rPr lang="en-AU" sz="2800" dirty="0">
                <a:solidFill>
                  <a:schemeClr val="tx1"/>
                </a:solidFill>
              </a:rPr>
              <a:t>the following presenter?</a:t>
            </a:r>
          </a:p>
          <a:p>
            <a:pPr algn="ctr">
              <a:lnSpc>
                <a:spcPct val="100000"/>
              </a:lnSpc>
            </a:pPr>
            <a:endParaRPr lang="en-AU" sz="2800" dirty="0">
              <a:solidFill>
                <a:schemeClr val="tx1"/>
              </a:solidFill>
            </a:endParaRPr>
          </a:p>
          <a:p>
            <a:pPr algn="ctr">
              <a:lnSpc>
                <a:spcPct val="100000"/>
              </a:lnSpc>
            </a:pPr>
            <a:r>
              <a:rPr lang="en-AU" sz="2800" dirty="0">
                <a:hlinkClick r:id="rId2"/>
              </a:rPr>
              <a:t>Simon Sinek: Why good leaders make you feel safe</a:t>
            </a:r>
            <a:endParaRPr lang="en-AU" sz="2800" dirty="0"/>
          </a:p>
          <a:p>
            <a:pPr algn="ctr"/>
            <a:endParaRPr lang="en-AU" sz="2800" dirty="0">
              <a:solidFill>
                <a:schemeClr val="tx1"/>
              </a:solidFill>
            </a:endParaRPr>
          </a:p>
          <a:p>
            <a:pPr algn="ctr"/>
            <a:endParaRPr lang="en-AU" sz="2800" dirty="0">
              <a:solidFill>
                <a:schemeClr val="tx1"/>
              </a:solidFill>
            </a:endParaRPr>
          </a:p>
        </p:txBody>
      </p:sp>
    </p:spTree>
    <p:extLst>
      <p:ext uri="{BB962C8B-B14F-4D97-AF65-F5344CB8AC3E}">
        <p14:creationId xmlns:p14="http://schemas.microsoft.com/office/powerpoint/2010/main" val="11492815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60400" y="645041"/>
            <a:ext cx="11104880" cy="1000685"/>
          </a:xfrm>
        </p:spPr>
        <p:txBody>
          <a:bodyPr/>
          <a:lstStyle/>
          <a:p>
            <a:pPr marL="342900" indent="-342900" algn="ctr"/>
            <a:r>
              <a:rPr lang="en-AU" sz="4400" b="1" dirty="0">
                <a:solidFill>
                  <a:schemeClr val="accent1">
                    <a:lumMod val="50000"/>
                  </a:schemeClr>
                </a:solidFill>
              </a:rPr>
              <a:t>Why does he appear confident?</a:t>
            </a:r>
            <a:endParaRPr lang="en-US" sz="4400" b="1" dirty="0">
              <a:solidFill>
                <a:schemeClr val="accent1">
                  <a:lumMod val="50000"/>
                </a:schemeClr>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
        <p:nvSpPr>
          <p:cNvPr id="5" name="TextBox 4"/>
          <p:cNvSpPr txBox="1"/>
          <p:nvPr/>
        </p:nvSpPr>
        <p:spPr>
          <a:xfrm>
            <a:off x="795867" y="1998133"/>
            <a:ext cx="10668000" cy="3939540"/>
          </a:xfrm>
          <a:prstGeom prst="rect">
            <a:avLst/>
          </a:prstGeom>
          <a:noFill/>
        </p:spPr>
        <p:txBody>
          <a:bodyPr wrap="square" rtlCol="0">
            <a:spAutoFit/>
          </a:bodyPr>
          <a:lstStyle/>
          <a:p>
            <a:pPr marL="285750" indent="-285750">
              <a:buFont typeface="Arial" panose="020B0604020202020204" pitchFamily="34" charset="0"/>
              <a:buChar char="•"/>
            </a:pPr>
            <a:r>
              <a:rPr lang="en-AU" sz="3200" dirty="0">
                <a:solidFill>
                  <a:schemeClr val="accent1">
                    <a:lumMod val="50000"/>
                  </a:schemeClr>
                </a:solidFill>
              </a:rPr>
              <a:t>He stands mostly still, without pacing or fidgeting.</a:t>
            </a:r>
          </a:p>
          <a:p>
            <a:pPr marL="285750" indent="-285750">
              <a:buFont typeface="Arial" panose="020B0604020202020204" pitchFamily="34" charset="0"/>
              <a:buChar char="•"/>
            </a:pPr>
            <a:endParaRPr lang="en-AU" dirty="0">
              <a:solidFill>
                <a:schemeClr val="accent1">
                  <a:lumMod val="50000"/>
                </a:schemeClr>
              </a:solidFill>
            </a:endParaRPr>
          </a:p>
          <a:p>
            <a:pPr marL="285750" indent="-285750">
              <a:buFont typeface="Arial" panose="020B0604020202020204" pitchFamily="34" charset="0"/>
              <a:buChar char="•"/>
            </a:pPr>
            <a:r>
              <a:rPr lang="en-AU" sz="3200" dirty="0">
                <a:solidFill>
                  <a:schemeClr val="accent1">
                    <a:lumMod val="50000"/>
                  </a:schemeClr>
                </a:solidFill>
              </a:rPr>
              <a:t>He stands straight and tall.</a:t>
            </a:r>
          </a:p>
          <a:p>
            <a:pPr marL="285750" indent="-285750">
              <a:buFont typeface="Arial" panose="020B0604020202020204" pitchFamily="34" charset="0"/>
              <a:buChar char="•"/>
            </a:pPr>
            <a:endParaRPr lang="en-AU" dirty="0">
              <a:solidFill>
                <a:schemeClr val="accent1">
                  <a:lumMod val="50000"/>
                </a:schemeClr>
              </a:solidFill>
            </a:endParaRPr>
          </a:p>
          <a:p>
            <a:pPr marL="285750" indent="-285750">
              <a:buFont typeface="Arial" panose="020B0604020202020204" pitchFamily="34" charset="0"/>
              <a:buChar char="•"/>
            </a:pPr>
            <a:r>
              <a:rPr lang="en-AU" sz="3200" dirty="0">
                <a:solidFill>
                  <a:schemeClr val="accent1">
                    <a:lumMod val="50000"/>
                  </a:schemeClr>
                </a:solidFill>
              </a:rPr>
              <a:t>He maintains eye contact with his audience throughout.</a:t>
            </a:r>
          </a:p>
          <a:p>
            <a:pPr marL="285750" indent="-285750">
              <a:buFont typeface="Arial" panose="020B0604020202020204" pitchFamily="34" charset="0"/>
              <a:buChar char="•"/>
            </a:pPr>
            <a:endParaRPr lang="en-AU" dirty="0">
              <a:solidFill>
                <a:schemeClr val="accent1">
                  <a:lumMod val="50000"/>
                </a:schemeClr>
              </a:solidFill>
            </a:endParaRPr>
          </a:p>
          <a:p>
            <a:pPr marL="285750" indent="-285750">
              <a:buFont typeface="Arial" panose="020B0604020202020204" pitchFamily="34" charset="0"/>
              <a:buChar char="•"/>
            </a:pPr>
            <a:r>
              <a:rPr lang="en-AU" sz="3200" dirty="0">
                <a:solidFill>
                  <a:schemeClr val="accent1">
                    <a:lumMod val="50000"/>
                  </a:schemeClr>
                </a:solidFill>
              </a:rPr>
              <a:t>He pauses for dramatic effect when telling stories.</a:t>
            </a:r>
          </a:p>
          <a:p>
            <a:pPr marL="285750" indent="-285750">
              <a:buFont typeface="Arial" panose="020B0604020202020204" pitchFamily="34" charset="0"/>
              <a:buChar char="•"/>
            </a:pPr>
            <a:endParaRPr lang="en-AU" dirty="0">
              <a:solidFill>
                <a:schemeClr val="accent1">
                  <a:lumMod val="50000"/>
                </a:schemeClr>
              </a:solidFill>
            </a:endParaRPr>
          </a:p>
          <a:p>
            <a:pPr marL="285750" indent="-285750">
              <a:buFont typeface="Arial" panose="020B0604020202020204" pitchFamily="34" charset="0"/>
              <a:buChar char="•"/>
            </a:pPr>
            <a:r>
              <a:rPr lang="en-AU" sz="3200" dirty="0">
                <a:solidFill>
                  <a:schemeClr val="accent1">
                    <a:lumMod val="50000"/>
                  </a:schemeClr>
                </a:solidFill>
              </a:rPr>
              <a:t>His gestures are firm and emphasise his points.</a:t>
            </a:r>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365404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60400" y="645041"/>
            <a:ext cx="11104880" cy="1000685"/>
          </a:xfrm>
        </p:spPr>
        <p:txBody>
          <a:bodyPr/>
          <a:lstStyle/>
          <a:p>
            <a:pPr marL="342900" indent="-342900" algn="ctr"/>
            <a:r>
              <a:rPr lang="en-AU" sz="4400" b="1" dirty="0">
                <a:solidFill>
                  <a:schemeClr val="accent1">
                    <a:lumMod val="50000"/>
                  </a:schemeClr>
                </a:solidFill>
              </a:rPr>
              <a:t>Summary – A good presentation….</a:t>
            </a:r>
            <a:endParaRPr lang="en-US" sz="4400" b="1" dirty="0">
              <a:solidFill>
                <a:schemeClr val="accent1">
                  <a:lumMod val="50000"/>
                </a:schemeClr>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
        <p:nvSpPr>
          <p:cNvPr id="5" name="TextBox 4"/>
          <p:cNvSpPr txBox="1"/>
          <p:nvPr/>
        </p:nvSpPr>
        <p:spPr>
          <a:xfrm>
            <a:off x="1019331" y="1998133"/>
            <a:ext cx="10028420" cy="3847207"/>
          </a:xfrm>
          <a:prstGeom prst="rect">
            <a:avLst/>
          </a:prstGeom>
          <a:noFill/>
        </p:spPr>
        <p:txBody>
          <a:bodyPr wrap="square" rtlCol="0">
            <a:spAutoFit/>
          </a:bodyPr>
          <a:lstStyle/>
          <a:p>
            <a:pPr marL="285750" indent="-285750">
              <a:buFont typeface="Arial" panose="020B0604020202020204" pitchFamily="34" charset="0"/>
              <a:buChar char="•"/>
            </a:pPr>
            <a:r>
              <a:rPr lang="en-AU" sz="3200" dirty="0">
                <a:solidFill>
                  <a:schemeClr val="accent1">
                    <a:lumMod val="50000"/>
                  </a:schemeClr>
                </a:solidFill>
              </a:rPr>
              <a:t>Has a clear purpose</a:t>
            </a:r>
          </a:p>
          <a:p>
            <a:pPr marL="285750" indent="-285750">
              <a:buFont typeface="Arial" panose="020B0604020202020204" pitchFamily="34" charset="0"/>
              <a:buChar char="•"/>
            </a:pPr>
            <a:endParaRPr lang="en-AU" sz="2200" dirty="0">
              <a:solidFill>
                <a:schemeClr val="accent1">
                  <a:lumMod val="50000"/>
                </a:schemeClr>
              </a:solidFill>
            </a:endParaRPr>
          </a:p>
          <a:p>
            <a:pPr marL="285750" indent="-285750">
              <a:buFont typeface="Arial" panose="020B0604020202020204" pitchFamily="34" charset="0"/>
              <a:buChar char="•"/>
            </a:pPr>
            <a:r>
              <a:rPr lang="en-AU" sz="3200" dirty="0">
                <a:solidFill>
                  <a:schemeClr val="accent1">
                    <a:lumMod val="50000"/>
                  </a:schemeClr>
                </a:solidFill>
              </a:rPr>
              <a:t>Has a logical structure</a:t>
            </a:r>
          </a:p>
          <a:p>
            <a:pPr marL="285750" indent="-285750">
              <a:buFont typeface="Arial" panose="020B0604020202020204" pitchFamily="34" charset="0"/>
              <a:buChar char="•"/>
            </a:pPr>
            <a:endParaRPr lang="en-AU" sz="2200" dirty="0">
              <a:solidFill>
                <a:schemeClr val="accent1">
                  <a:lumMod val="50000"/>
                </a:schemeClr>
              </a:solidFill>
            </a:endParaRPr>
          </a:p>
          <a:p>
            <a:pPr marL="285750" indent="-285750">
              <a:buFont typeface="Arial" panose="020B0604020202020204" pitchFamily="34" charset="0"/>
              <a:buChar char="•"/>
            </a:pPr>
            <a:r>
              <a:rPr lang="en-AU" sz="3200" dirty="0">
                <a:solidFill>
                  <a:schemeClr val="accent1">
                    <a:lumMod val="50000"/>
                  </a:schemeClr>
                </a:solidFill>
              </a:rPr>
              <a:t>Use relevant statistics, stories, examples or images to engage the audience</a:t>
            </a:r>
          </a:p>
          <a:p>
            <a:pPr marL="285750" indent="-285750">
              <a:buFont typeface="Arial" panose="020B0604020202020204" pitchFamily="34" charset="0"/>
              <a:buChar char="•"/>
            </a:pPr>
            <a:endParaRPr lang="en-AU" sz="2200" dirty="0">
              <a:solidFill>
                <a:schemeClr val="accent1">
                  <a:lumMod val="50000"/>
                </a:schemeClr>
              </a:solidFill>
            </a:endParaRPr>
          </a:p>
          <a:p>
            <a:pPr marL="285750" indent="-285750">
              <a:buFont typeface="Arial" panose="020B0604020202020204" pitchFamily="34" charset="0"/>
              <a:buChar char="•"/>
            </a:pPr>
            <a:r>
              <a:rPr lang="en-AU" sz="3200" dirty="0">
                <a:solidFill>
                  <a:schemeClr val="accent1">
                    <a:lumMod val="50000"/>
                  </a:schemeClr>
                </a:solidFill>
              </a:rPr>
              <a:t>Is presented with enthusiasm and confidence</a:t>
            </a:r>
            <a:endParaRPr lang="en-AU" dirty="0">
              <a:solidFill>
                <a:schemeClr val="accent1">
                  <a:lumMod val="50000"/>
                </a:schemeClr>
              </a:solidFill>
            </a:endParaRPr>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369187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759417" y="681925"/>
            <a:ext cx="5005952" cy="5207431"/>
          </a:xfrm>
          <a:solidFill>
            <a:schemeClr val="accent5">
              <a:lumMod val="40000"/>
              <a:lumOff val="60000"/>
            </a:schemeClr>
          </a:solidFill>
        </p:spPr>
        <p:txBody>
          <a:bodyPr/>
          <a:lstStyle/>
          <a:p>
            <a:pPr marL="0" lvl="0" indent="0" algn="ctr">
              <a:buNone/>
            </a:pPr>
            <a:r>
              <a:rPr lang="en-US" sz="3200" b="1" dirty="0">
                <a:solidFill>
                  <a:schemeClr val="tx1">
                    <a:lumMod val="75000"/>
                    <a:lumOff val="25000"/>
                  </a:schemeClr>
                </a:solidFill>
              </a:rPr>
              <a:t>Good aspects</a:t>
            </a:r>
          </a:p>
          <a:p>
            <a:pPr marL="0" lvl="0" indent="0" algn="ctr">
              <a:buNone/>
            </a:pPr>
            <a:r>
              <a:rPr lang="en-US" sz="1200" b="1" dirty="0">
                <a:solidFill>
                  <a:schemeClr val="tx1">
                    <a:lumMod val="75000"/>
                    <a:lumOff val="25000"/>
                  </a:schemeClr>
                </a:solidFill>
              </a:rPr>
              <a:t> </a:t>
            </a:r>
          </a:p>
          <a:p>
            <a:r>
              <a:rPr lang="en-US" sz="3200" dirty="0">
                <a:solidFill>
                  <a:schemeClr val="tx1">
                    <a:lumMod val="75000"/>
                    <a:lumOff val="25000"/>
                  </a:schemeClr>
                </a:solidFill>
              </a:rPr>
              <a:t>He uses a lot of </a:t>
            </a:r>
            <a:r>
              <a:rPr lang="en-US" sz="3200" dirty="0" err="1">
                <a:solidFill>
                  <a:schemeClr val="tx1">
                    <a:lumMod val="75000"/>
                    <a:lumOff val="25000"/>
                  </a:schemeClr>
                </a:solidFill>
              </a:rPr>
              <a:t>humour</a:t>
            </a:r>
            <a:endParaRPr lang="en-US" sz="3200" dirty="0">
              <a:solidFill>
                <a:schemeClr val="tx1">
                  <a:lumMod val="75000"/>
                  <a:lumOff val="25000"/>
                </a:schemeClr>
              </a:solidFill>
            </a:endParaRPr>
          </a:p>
          <a:p>
            <a:endParaRPr lang="en-US" sz="1600" dirty="0">
              <a:solidFill>
                <a:schemeClr val="tx1">
                  <a:lumMod val="75000"/>
                  <a:lumOff val="25000"/>
                </a:schemeClr>
              </a:solidFill>
            </a:endParaRPr>
          </a:p>
          <a:p>
            <a:r>
              <a:rPr lang="en-US" sz="3200" dirty="0">
                <a:solidFill>
                  <a:schemeClr val="tx1">
                    <a:lumMod val="75000"/>
                    <a:lumOff val="25000"/>
                  </a:schemeClr>
                </a:solidFill>
              </a:rPr>
              <a:t>He tells engaging stories</a:t>
            </a:r>
          </a:p>
          <a:p>
            <a:endParaRPr lang="en-US" sz="1600" dirty="0">
              <a:solidFill>
                <a:schemeClr val="tx1">
                  <a:lumMod val="75000"/>
                  <a:lumOff val="25000"/>
                </a:schemeClr>
              </a:solidFill>
            </a:endParaRPr>
          </a:p>
          <a:p>
            <a:r>
              <a:rPr lang="en-US" sz="3200" dirty="0">
                <a:solidFill>
                  <a:schemeClr val="tx1">
                    <a:lumMod val="75000"/>
                    <a:lumOff val="25000"/>
                  </a:schemeClr>
                </a:solidFill>
              </a:rPr>
              <a:t>He asks direct questions to his audience</a:t>
            </a:r>
          </a:p>
          <a:p>
            <a:endParaRPr lang="en-US" sz="3200" dirty="0">
              <a:solidFill>
                <a:schemeClr val="tx1">
                  <a:lumMod val="75000"/>
                  <a:lumOff val="25000"/>
                </a:schemeClr>
              </a:solidFill>
            </a:endParaRPr>
          </a:p>
          <a:p>
            <a:pPr lvl="0"/>
            <a:endParaRPr lang="en-US" sz="3200" dirty="0"/>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
        <p:nvSpPr>
          <p:cNvPr id="5" name="Text Placeholder 2">
            <a:extLst>
              <a:ext uri="{FF2B5EF4-FFF2-40B4-BE49-F238E27FC236}">
                <a16:creationId xmlns:a16="http://schemas.microsoft.com/office/drawing/2014/main" id="{7EDEC859-CE23-9A47-BCC1-F76F842486A2}"/>
              </a:ext>
            </a:extLst>
          </p:cNvPr>
          <p:cNvSpPr txBox="1">
            <a:spLocks/>
          </p:cNvSpPr>
          <p:nvPr/>
        </p:nvSpPr>
        <p:spPr>
          <a:xfrm>
            <a:off x="6472639" y="681925"/>
            <a:ext cx="5151089" cy="5207431"/>
          </a:xfrm>
          <a:prstGeom prst="rect">
            <a:avLst/>
          </a:prstGeom>
          <a:solidFill>
            <a:schemeClr val="accent2">
              <a:lumMod val="60000"/>
              <a:lumOff val="40000"/>
            </a:schemeClr>
          </a:solidFill>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sz="3200" b="1" dirty="0">
                <a:solidFill>
                  <a:schemeClr val="tx1">
                    <a:lumMod val="75000"/>
                    <a:lumOff val="25000"/>
                  </a:schemeClr>
                </a:solidFill>
              </a:rPr>
              <a:t>Bad aspects</a:t>
            </a:r>
          </a:p>
          <a:p>
            <a:pPr marL="0" indent="0" algn="ctr">
              <a:buFont typeface="Arial" panose="020B0604020202020204" pitchFamily="34" charset="0"/>
              <a:buNone/>
            </a:pPr>
            <a:endParaRPr lang="en-US" sz="1200" b="1" dirty="0">
              <a:solidFill>
                <a:schemeClr val="tx1">
                  <a:lumMod val="75000"/>
                  <a:lumOff val="25000"/>
                </a:schemeClr>
              </a:solidFill>
            </a:endParaRPr>
          </a:p>
          <a:p>
            <a:r>
              <a:rPr lang="en-US" sz="3200" dirty="0">
                <a:solidFill>
                  <a:schemeClr val="tx1">
                    <a:lumMod val="75000"/>
                    <a:lumOff val="25000"/>
                  </a:schemeClr>
                </a:solidFill>
              </a:rPr>
              <a:t>He sometimes mumbles</a:t>
            </a:r>
          </a:p>
          <a:p>
            <a:endParaRPr lang="en-US" sz="1600" dirty="0">
              <a:solidFill>
                <a:schemeClr val="tx1">
                  <a:lumMod val="75000"/>
                  <a:lumOff val="25000"/>
                </a:schemeClr>
              </a:solidFill>
            </a:endParaRPr>
          </a:p>
          <a:p>
            <a:r>
              <a:rPr lang="en-US" sz="3200" dirty="0">
                <a:solidFill>
                  <a:schemeClr val="tx1">
                    <a:lumMod val="75000"/>
                    <a:lumOff val="25000"/>
                  </a:schemeClr>
                </a:solidFill>
              </a:rPr>
              <a:t>He uses nervous gestures</a:t>
            </a:r>
          </a:p>
          <a:p>
            <a:endParaRPr lang="en-US" sz="1600" dirty="0">
              <a:solidFill>
                <a:schemeClr val="tx1">
                  <a:lumMod val="75000"/>
                  <a:lumOff val="25000"/>
                </a:schemeClr>
              </a:solidFill>
            </a:endParaRPr>
          </a:p>
          <a:p>
            <a:r>
              <a:rPr lang="en-US" sz="3200" dirty="0">
                <a:solidFill>
                  <a:schemeClr val="tx1">
                    <a:lumMod val="75000"/>
                    <a:lumOff val="25000"/>
                  </a:schemeClr>
                </a:solidFill>
              </a:rPr>
              <a:t>He sometimes stumbles over his words or speaks too quickly</a:t>
            </a:r>
          </a:p>
        </p:txBody>
      </p:sp>
    </p:spTree>
    <p:extLst>
      <p:ext uri="{BB962C8B-B14F-4D97-AF65-F5344CB8AC3E}">
        <p14:creationId xmlns:p14="http://schemas.microsoft.com/office/powerpoint/2010/main" val="359501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06552" y="377375"/>
            <a:ext cx="10326658" cy="1000685"/>
          </a:xfrm>
        </p:spPr>
        <p:txBody>
          <a:bodyPr/>
          <a:lstStyle/>
          <a:p>
            <a:r>
              <a:rPr lang="en-US" dirty="0"/>
              <a:t>Study Ready – Autumn</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a:xfrm>
            <a:off x="6363093" y="6255097"/>
            <a:ext cx="5402187" cy="365125"/>
          </a:xfrm>
        </p:spPr>
        <p:txBody>
          <a:bodyPr/>
          <a:lstStyle/>
          <a:p>
            <a:r>
              <a:rPr lang="en-US" dirty="0"/>
              <a:t>www.helps.uts.edu.au</a:t>
            </a:r>
          </a:p>
        </p:txBody>
      </p:sp>
      <p:sp>
        <p:nvSpPr>
          <p:cNvPr id="9" name="TextBox 8">
            <a:extLst>
              <a:ext uri="{FF2B5EF4-FFF2-40B4-BE49-F238E27FC236}">
                <a16:creationId xmlns:a16="http://schemas.microsoft.com/office/drawing/2014/main" id="{B85B7CA6-0A4A-4A4B-BEE0-F487B1505476}"/>
              </a:ext>
            </a:extLst>
          </p:cNvPr>
          <p:cNvSpPr txBox="1"/>
          <p:nvPr/>
        </p:nvSpPr>
        <p:spPr>
          <a:xfrm>
            <a:off x="8366333" y="1508084"/>
            <a:ext cx="3398947" cy="2800767"/>
          </a:xfrm>
          <a:prstGeom prst="rect">
            <a:avLst/>
          </a:prstGeom>
          <a:noFill/>
        </p:spPr>
        <p:txBody>
          <a:bodyPr wrap="square" rtlCol="0">
            <a:spAutoFit/>
          </a:bodyPr>
          <a:lstStyle/>
          <a:p>
            <a:r>
              <a:rPr lang="en-US" sz="1600" dirty="0"/>
              <a:t>Workshops run in Week 1 of the session.</a:t>
            </a:r>
          </a:p>
          <a:p>
            <a:endParaRPr lang="en-US" sz="1600" dirty="0"/>
          </a:p>
          <a:p>
            <a:r>
              <a:rPr lang="en-US" sz="1600" dirty="0"/>
              <a:t>10:00am-1:45pm</a:t>
            </a:r>
          </a:p>
          <a:p>
            <a:endParaRPr lang="en-US" sz="1600" dirty="0"/>
          </a:p>
          <a:p>
            <a:pPr marL="285750" indent="-285750">
              <a:buFont typeface="Arial" panose="020B0604020202020204" pitchFamily="34" charset="0"/>
              <a:buChar char="•"/>
            </a:pPr>
            <a:r>
              <a:rPr lang="en-US" sz="1600" dirty="0"/>
              <a:t>Tuesday 29</a:t>
            </a:r>
            <a:r>
              <a:rPr lang="en-US" sz="1600" baseline="30000" dirty="0"/>
              <a:t>th</a:t>
            </a:r>
            <a:r>
              <a:rPr lang="en-US" sz="1600" dirty="0"/>
              <a:t> July</a:t>
            </a:r>
          </a:p>
          <a:p>
            <a:pPr marL="285750" indent="-285750">
              <a:buFont typeface="Arial" panose="020B0604020202020204" pitchFamily="34" charset="0"/>
              <a:buChar char="•"/>
            </a:pPr>
            <a:r>
              <a:rPr lang="en-US" sz="1600" dirty="0"/>
              <a:t>Wednesday 30</a:t>
            </a:r>
            <a:r>
              <a:rPr lang="en-US" sz="1600" baseline="30000" dirty="0"/>
              <a:t>th</a:t>
            </a:r>
            <a:r>
              <a:rPr lang="en-US" sz="1600" dirty="0"/>
              <a:t> July</a:t>
            </a:r>
          </a:p>
          <a:p>
            <a:endParaRPr lang="en-US" sz="1600" dirty="0"/>
          </a:p>
          <a:p>
            <a:r>
              <a:rPr lang="en-US" sz="1600" dirty="0"/>
              <a:t>Sign up via </a:t>
            </a:r>
            <a:r>
              <a:rPr lang="en-US" sz="1600" dirty="0" err="1"/>
              <a:t>CareerHub</a:t>
            </a:r>
            <a:r>
              <a:rPr lang="en-US" sz="1600" dirty="0"/>
              <a:t> (scan!) </a:t>
            </a:r>
          </a:p>
          <a:p>
            <a:endParaRPr lang="en-US" sz="1600" dirty="0"/>
          </a:p>
          <a:p>
            <a:endParaRPr lang="en-AU" sz="1600" dirty="0"/>
          </a:p>
        </p:txBody>
      </p:sp>
      <p:pic>
        <p:nvPicPr>
          <p:cNvPr id="1026" name="Picture 2" descr="HELPS Study Ready SPR25">
            <a:extLst>
              <a:ext uri="{FF2B5EF4-FFF2-40B4-BE49-F238E27FC236}">
                <a16:creationId xmlns:a16="http://schemas.microsoft.com/office/drawing/2014/main" id="{E7F49A84-6D3C-ACC3-DCE8-4A75A3881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716" y="1378060"/>
            <a:ext cx="6462538" cy="456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293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8DB0F-79C1-5F54-C718-C1EAE570C108}"/>
            </a:ext>
          </a:extLst>
        </p:cNvPr>
        <p:cNvGrpSpPr/>
        <p:nvPr/>
      </p:nvGrpSpPr>
      <p:grpSpPr>
        <a:xfrm>
          <a:off x="0" y="0"/>
          <a:ext cx="0" cy="0"/>
          <a:chOff x="0" y="0"/>
          <a:chExt cx="0" cy="0"/>
        </a:xfrm>
      </p:grpSpPr>
      <p:pic>
        <p:nvPicPr>
          <p:cNvPr id="10" name="Picture 9" descr="A red oval with white text&#10;&#10;Description automatically generated">
            <a:extLst>
              <a:ext uri="{FF2B5EF4-FFF2-40B4-BE49-F238E27FC236}">
                <a16:creationId xmlns:a16="http://schemas.microsoft.com/office/drawing/2014/main" id="{EE9BEB80-97AD-D87B-A005-E35267B56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9881" y="419223"/>
            <a:ext cx="6438777" cy="6438777"/>
          </a:xfrm>
          <a:prstGeom prst="rect">
            <a:avLst/>
          </a:prstGeom>
        </p:spPr>
      </p:pic>
      <p:sp>
        <p:nvSpPr>
          <p:cNvPr id="2" name="Title 1">
            <a:extLst>
              <a:ext uri="{FF2B5EF4-FFF2-40B4-BE49-F238E27FC236}">
                <a16:creationId xmlns:a16="http://schemas.microsoft.com/office/drawing/2014/main" id="{20D93660-3F86-4A01-3640-BAD46B3AE58D}"/>
              </a:ext>
            </a:extLst>
          </p:cNvPr>
          <p:cNvSpPr>
            <a:spLocks noGrp="1"/>
          </p:cNvSpPr>
          <p:nvPr>
            <p:ph type="title"/>
          </p:nvPr>
        </p:nvSpPr>
        <p:spPr>
          <a:xfrm>
            <a:off x="606552" y="377375"/>
            <a:ext cx="10326658" cy="1000685"/>
          </a:xfrm>
        </p:spPr>
        <p:txBody>
          <a:bodyPr/>
          <a:lstStyle/>
          <a:p>
            <a:r>
              <a:rPr lang="en-US" dirty="0"/>
              <a:t>Keep up with everything HELPS!</a:t>
            </a:r>
          </a:p>
        </p:txBody>
      </p:sp>
      <p:sp>
        <p:nvSpPr>
          <p:cNvPr id="3" name="Text Placeholder 2">
            <a:extLst>
              <a:ext uri="{FF2B5EF4-FFF2-40B4-BE49-F238E27FC236}">
                <a16:creationId xmlns:a16="http://schemas.microsoft.com/office/drawing/2014/main" id="{F7CF4625-A633-EEEC-E011-F3B33A4621CC}"/>
              </a:ext>
            </a:extLst>
          </p:cNvPr>
          <p:cNvSpPr>
            <a:spLocks noGrp="1"/>
          </p:cNvSpPr>
          <p:nvPr>
            <p:ph type="body" idx="12"/>
          </p:nvPr>
        </p:nvSpPr>
        <p:spPr>
          <a:xfrm>
            <a:off x="606552" y="1120709"/>
            <a:ext cx="5676802" cy="4865940"/>
          </a:xfrm>
        </p:spPr>
        <p:txBody>
          <a:bodyPr>
            <a:normAutofit/>
          </a:bodyPr>
          <a:lstStyle/>
          <a:p>
            <a:pPr marL="0" indent="0">
              <a:buNone/>
            </a:pPr>
            <a:endParaRPr lang="en-US" sz="2800" b="1" dirty="0"/>
          </a:p>
          <a:p>
            <a:pPr marL="0" indent="0">
              <a:buNone/>
            </a:pPr>
            <a:r>
              <a:rPr lang="en-US" sz="2800" b="1" dirty="0"/>
              <a:t>Follow us on Instagram for more study tips and news about HELPS events!</a:t>
            </a:r>
          </a:p>
          <a:p>
            <a:pPr marL="0" indent="0">
              <a:buNone/>
            </a:pPr>
            <a:endParaRPr lang="en-US" sz="2800" b="1" dirty="0"/>
          </a:p>
          <a:p>
            <a:pPr marL="0" indent="0">
              <a:buNone/>
            </a:pPr>
            <a:endParaRPr lang="en-US" sz="2800" b="1" dirty="0"/>
          </a:p>
          <a:p>
            <a:pPr marL="0" indent="0">
              <a:buNone/>
            </a:pPr>
            <a:r>
              <a:rPr lang="en-US" sz="2800" b="1" dirty="0"/>
              <a:t>Scan the QR code </a:t>
            </a:r>
            <a:r>
              <a:rPr lang="en-US" sz="2800" b="1" dirty="0">
                <a:sym typeface="Wingdings" panose="05000000000000000000" pitchFamily="2" charset="2"/>
              </a:rPr>
              <a:t></a:t>
            </a:r>
            <a:endParaRPr lang="en-AU" sz="2800" dirty="0"/>
          </a:p>
        </p:txBody>
      </p:sp>
      <p:sp>
        <p:nvSpPr>
          <p:cNvPr id="4" name="Footer Placeholder 3">
            <a:extLst>
              <a:ext uri="{FF2B5EF4-FFF2-40B4-BE49-F238E27FC236}">
                <a16:creationId xmlns:a16="http://schemas.microsoft.com/office/drawing/2014/main" id="{58F0FAAA-CB9A-C1A7-9F6F-E63C64CD799A}"/>
              </a:ext>
            </a:extLst>
          </p:cNvPr>
          <p:cNvSpPr>
            <a:spLocks noGrp="1"/>
          </p:cNvSpPr>
          <p:nvPr>
            <p:ph type="ftr" sz="quarter" idx="11"/>
          </p:nvPr>
        </p:nvSpPr>
        <p:spPr>
          <a:xfrm>
            <a:off x="6363093" y="6255097"/>
            <a:ext cx="5402187" cy="365125"/>
          </a:xfrm>
        </p:spPr>
        <p:txBody>
          <a:bodyPr/>
          <a:lstStyle/>
          <a:p>
            <a:r>
              <a:rPr lang="en-US" dirty="0"/>
              <a:t>www.helps.uts.edu.au</a:t>
            </a:r>
          </a:p>
        </p:txBody>
      </p:sp>
      <p:pic>
        <p:nvPicPr>
          <p:cNvPr id="8" name="Picture 7" descr="A qr code on a white background&#10;&#10;Description automatically generated">
            <a:extLst>
              <a:ext uri="{FF2B5EF4-FFF2-40B4-BE49-F238E27FC236}">
                <a16:creationId xmlns:a16="http://schemas.microsoft.com/office/drawing/2014/main" id="{C4B3174A-4F81-706C-487B-46C30F9E5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640" y="1120709"/>
            <a:ext cx="4532887" cy="4532887"/>
          </a:xfrm>
          <a:prstGeom prst="rect">
            <a:avLst/>
          </a:prstGeom>
        </p:spPr>
      </p:pic>
    </p:spTree>
    <p:extLst>
      <p:ext uri="{BB962C8B-B14F-4D97-AF65-F5344CB8AC3E}">
        <p14:creationId xmlns:p14="http://schemas.microsoft.com/office/powerpoint/2010/main" val="1428809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5A30505-3675-394D-B797-BC695DF85ECB}"/>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
        <p:nvSpPr>
          <p:cNvPr id="6" name="Subtitle 5"/>
          <p:cNvSpPr>
            <a:spLocks noGrp="1"/>
          </p:cNvSpPr>
          <p:nvPr>
            <p:ph type="subTitle" idx="1"/>
          </p:nvPr>
        </p:nvSpPr>
        <p:spPr/>
        <p:txBody>
          <a:bodyPr/>
          <a:lstStyle/>
          <a:p>
            <a:r>
              <a:rPr lang="en-AU" sz="8000" b="1" dirty="0"/>
              <a:t>???</a:t>
            </a:r>
          </a:p>
        </p:txBody>
      </p:sp>
      <p:sp>
        <p:nvSpPr>
          <p:cNvPr id="4" name="Title 3"/>
          <p:cNvSpPr>
            <a:spLocks noGrp="1"/>
          </p:cNvSpPr>
          <p:nvPr>
            <p:ph type="title"/>
          </p:nvPr>
        </p:nvSpPr>
        <p:spPr>
          <a:xfrm>
            <a:off x="506186" y="2317915"/>
            <a:ext cx="5605925" cy="1000685"/>
          </a:xfrm>
        </p:spPr>
        <p:txBody>
          <a:bodyPr/>
          <a:lstStyle/>
          <a:p>
            <a:r>
              <a:rPr lang="en-AU" sz="7200" b="1" dirty="0">
                <a:solidFill>
                  <a:schemeClr val="accent1"/>
                </a:solidFill>
              </a:rPr>
              <a:t>QUESTIONS</a:t>
            </a:r>
          </a:p>
        </p:txBody>
      </p:sp>
    </p:spTree>
    <p:extLst>
      <p:ext uri="{BB962C8B-B14F-4D97-AF65-F5344CB8AC3E}">
        <p14:creationId xmlns:p14="http://schemas.microsoft.com/office/powerpoint/2010/main" val="2544937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8E0F-CC51-1D4D-A1E9-D61F556F79B8}"/>
              </a:ext>
            </a:extLst>
          </p:cNvPr>
          <p:cNvSpPr>
            <a:spLocks noGrp="1"/>
          </p:cNvSpPr>
          <p:nvPr>
            <p:ph type="ctrTitle"/>
          </p:nvPr>
        </p:nvSpPr>
        <p:spPr>
          <a:xfrm>
            <a:off x="6781518" y="2029436"/>
            <a:ext cx="3870006" cy="750585"/>
          </a:xfrm>
        </p:spPr>
        <p:txBody>
          <a:bodyPr/>
          <a:lstStyle/>
          <a:p>
            <a:r>
              <a:rPr lang="en-US" sz="4800" dirty="0"/>
              <a:t>UTS HELPS</a:t>
            </a:r>
          </a:p>
        </p:txBody>
      </p:sp>
      <p:sp>
        <p:nvSpPr>
          <p:cNvPr id="3" name="Subtitle 2">
            <a:extLst>
              <a:ext uri="{FF2B5EF4-FFF2-40B4-BE49-F238E27FC236}">
                <a16:creationId xmlns:a16="http://schemas.microsoft.com/office/drawing/2014/main" id="{260E0EF8-701F-F941-B8C7-65189F0BA3C1}"/>
              </a:ext>
            </a:extLst>
          </p:cNvPr>
          <p:cNvSpPr>
            <a:spLocks noGrp="1"/>
          </p:cNvSpPr>
          <p:nvPr>
            <p:ph type="subTitle" idx="1"/>
          </p:nvPr>
        </p:nvSpPr>
        <p:spPr>
          <a:xfrm>
            <a:off x="6203092" y="3064226"/>
            <a:ext cx="5666910" cy="1927904"/>
          </a:xfrm>
        </p:spPr>
        <p:txBody>
          <a:bodyPr/>
          <a:lstStyle/>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rPr>
              <a:t>  </a:t>
            </a:r>
            <a:r>
              <a:rPr lang="en-US" sz="3800" b="1" dirty="0">
                <a:latin typeface="Calibri"/>
                <a:ea typeface="ＭＳ Ｐゴシック" charset="0"/>
                <a:cs typeface="Calibri"/>
              </a:rPr>
              <a:t>9514 9733</a:t>
            </a: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 </a:t>
            </a:r>
            <a:r>
              <a:rPr lang="en-US" sz="3800" dirty="0">
                <a:latin typeface="Calibri"/>
                <a:ea typeface="ＭＳ Ｐゴシック" charset="0"/>
                <a:cs typeface="Calibri"/>
                <a:sym typeface="Wingdings"/>
              </a:rPr>
              <a:t>  </a:t>
            </a:r>
            <a:r>
              <a:rPr lang="en-US" sz="3800" b="1" dirty="0">
                <a:latin typeface="Calibri"/>
                <a:ea typeface="ＭＳ Ｐゴシック" charset="0"/>
                <a:cs typeface="Calibri"/>
              </a:rPr>
              <a:t>helps@uts.edu.au</a:t>
            </a:r>
            <a:endParaRPr lang="en-AU" sz="3800" b="1" dirty="0">
              <a:latin typeface="Calibri"/>
              <a:ea typeface="ＭＳ Ｐゴシック" charset="0"/>
            </a:endParaRP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sym typeface="Wingdings"/>
              </a:rPr>
              <a:t>  </a:t>
            </a:r>
            <a:r>
              <a:rPr lang="en-AU" sz="3800" b="1" dirty="0">
                <a:latin typeface="Calibri"/>
                <a:ea typeface="ＭＳ Ｐゴシック" charset="0"/>
              </a:rPr>
              <a:t>www.helps.uts.edu.au</a:t>
            </a:r>
            <a:endParaRPr lang="en-US" sz="3800" b="1" dirty="0">
              <a:latin typeface="Calibri"/>
              <a:ea typeface="ＭＳ Ｐゴシック" charset="0"/>
            </a:endParaRPr>
          </a:p>
          <a:p>
            <a:r>
              <a:rPr lang="en-AU" dirty="0"/>
              <a:t>.</a:t>
            </a:r>
          </a:p>
        </p:txBody>
      </p:sp>
    </p:spTree>
    <p:extLst>
      <p:ext uri="{BB962C8B-B14F-4D97-AF65-F5344CB8AC3E}">
        <p14:creationId xmlns:p14="http://schemas.microsoft.com/office/powerpoint/2010/main" val="454298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72D9D-6ECA-3943-9322-3E2A3DBFAFC1}"/>
              </a:ext>
            </a:extLst>
          </p:cNvPr>
          <p:cNvSpPr>
            <a:spLocks noGrp="1"/>
          </p:cNvSpPr>
          <p:nvPr>
            <p:ph type="title"/>
          </p:nvPr>
        </p:nvSpPr>
        <p:spPr>
          <a:xfrm>
            <a:off x="1781422" y="2223646"/>
            <a:ext cx="7007979" cy="2408511"/>
          </a:xfrm>
        </p:spPr>
        <p:txBody>
          <a:bodyPr/>
          <a:lstStyle/>
          <a:p>
            <a:pPr algn="ctr"/>
            <a:r>
              <a:rPr lang="en-US" sz="8000" dirty="0"/>
              <a:t>Before you start</a:t>
            </a:r>
          </a:p>
        </p:txBody>
      </p:sp>
    </p:spTree>
    <p:extLst>
      <p:ext uri="{BB962C8B-B14F-4D97-AF65-F5344CB8AC3E}">
        <p14:creationId xmlns:p14="http://schemas.microsoft.com/office/powerpoint/2010/main" val="2647099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627854" y="1673525"/>
            <a:ext cx="5955826" cy="3673978"/>
          </a:xfrm>
        </p:spPr>
        <p:txBody>
          <a:bodyPr/>
          <a:lstStyle/>
          <a:p>
            <a:pPr marL="0" indent="0">
              <a:buNone/>
            </a:pPr>
            <a:r>
              <a:rPr lang="en-AU" sz="3200" dirty="0">
                <a:solidFill>
                  <a:schemeClr val="accent1">
                    <a:lumMod val="50000"/>
                  </a:schemeClr>
                </a:solidFill>
              </a:rPr>
              <a:t>What is the overarching aim?</a:t>
            </a:r>
          </a:p>
          <a:p>
            <a:pPr marL="0" indent="0">
              <a:buNone/>
            </a:pPr>
            <a:r>
              <a:rPr lang="en-AU" sz="1200" dirty="0">
                <a:solidFill>
                  <a:schemeClr val="accent1">
                    <a:lumMod val="50000"/>
                  </a:schemeClr>
                </a:solidFill>
              </a:rPr>
              <a:t> </a:t>
            </a:r>
          </a:p>
          <a:p>
            <a:pPr marL="0" indent="0">
              <a:buNone/>
            </a:pPr>
            <a:r>
              <a:rPr lang="en-AU" sz="3200" dirty="0">
                <a:solidFill>
                  <a:schemeClr val="accent1">
                    <a:lumMod val="50000"/>
                  </a:schemeClr>
                </a:solidFill>
              </a:rPr>
              <a:t>Who is the audience?</a:t>
            </a:r>
          </a:p>
          <a:p>
            <a:pPr marL="0" indent="0">
              <a:buNone/>
            </a:pPr>
            <a:r>
              <a:rPr lang="en-AU" sz="1200" dirty="0">
                <a:solidFill>
                  <a:schemeClr val="accent1">
                    <a:lumMod val="50000"/>
                  </a:schemeClr>
                </a:solidFill>
              </a:rPr>
              <a:t>  </a:t>
            </a:r>
          </a:p>
          <a:p>
            <a:pPr marL="0" indent="0">
              <a:buNone/>
            </a:pPr>
            <a:r>
              <a:rPr lang="en-AU" sz="3200" dirty="0">
                <a:solidFill>
                  <a:schemeClr val="accent1">
                    <a:lumMod val="50000"/>
                  </a:schemeClr>
                </a:solidFill>
              </a:rPr>
              <a:t>What are the marking criteria?</a:t>
            </a:r>
          </a:p>
          <a:p>
            <a:pPr marL="0" indent="0">
              <a:buNone/>
            </a:pPr>
            <a:r>
              <a:rPr lang="en-AU" sz="1200" dirty="0">
                <a:solidFill>
                  <a:schemeClr val="accent1">
                    <a:lumMod val="50000"/>
                  </a:schemeClr>
                </a:solidFill>
              </a:rPr>
              <a:t>              </a:t>
            </a:r>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r>
              <a:rPr lang="en-AU" sz="4800" b="1" dirty="0"/>
              <a:t>1. Define the purpose</a:t>
            </a:r>
            <a:endParaRPr lang="en-US" sz="48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291651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794109" y="310728"/>
            <a:ext cx="10326658" cy="1000685"/>
          </a:xfrm>
        </p:spPr>
        <p:txBody>
          <a:bodyPr/>
          <a:lstStyle/>
          <a:p>
            <a:pPr marL="342900" indent="-342900" algn="ctr"/>
            <a:r>
              <a:rPr lang="en-US" sz="4400" b="1" dirty="0">
                <a:solidFill>
                  <a:schemeClr val="accent1">
                    <a:lumMod val="50000"/>
                  </a:schemeClr>
                </a:solidFill>
              </a:rPr>
              <a:t>The purpose in a professional context</a:t>
            </a: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78002" y="1275487"/>
            <a:ext cx="11370182" cy="5100953"/>
          </a:xfrm>
        </p:spPr>
        <p:txBody>
          <a:bodyPr/>
          <a:lstStyle/>
          <a:p>
            <a:r>
              <a:rPr lang="en-AU" sz="3200" dirty="0">
                <a:solidFill>
                  <a:schemeClr val="accent1">
                    <a:lumMod val="50000"/>
                  </a:schemeClr>
                </a:solidFill>
              </a:rPr>
              <a:t>To instruct </a:t>
            </a:r>
          </a:p>
          <a:p>
            <a:pPr marL="0" indent="0">
              <a:buNone/>
            </a:pPr>
            <a:r>
              <a:rPr lang="en-AU" sz="3200" dirty="0">
                <a:solidFill>
                  <a:schemeClr val="accent1">
                    <a:lumMod val="50000"/>
                  </a:schemeClr>
                </a:solidFill>
              </a:rPr>
              <a:t>	</a:t>
            </a:r>
            <a:r>
              <a:rPr lang="en-AU" sz="2400" dirty="0">
                <a:solidFill>
                  <a:schemeClr val="accent1">
                    <a:lumMod val="50000"/>
                  </a:schemeClr>
                </a:solidFill>
              </a:rPr>
              <a:t>e.g. airline emergency demonstrations</a:t>
            </a:r>
          </a:p>
          <a:p>
            <a:pPr marL="0" indent="0">
              <a:buNone/>
            </a:pPr>
            <a:r>
              <a:rPr lang="en-AU" sz="200" dirty="0">
                <a:solidFill>
                  <a:schemeClr val="accent1">
                    <a:lumMod val="50000"/>
                  </a:schemeClr>
                </a:solidFill>
              </a:rPr>
              <a:t>    </a:t>
            </a:r>
          </a:p>
          <a:p>
            <a:pPr lvl="0"/>
            <a:r>
              <a:rPr lang="en-AU" sz="3200" dirty="0">
                <a:solidFill>
                  <a:schemeClr val="accent1">
                    <a:lumMod val="50000"/>
                  </a:schemeClr>
                </a:solidFill>
              </a:rPr>
              <a:t>To inform</a:t>
            </a:r>
          </a:p>
          <a:p>
            <a:pPr marL="0" lvl="0" indent="0">
              <a:buNone/>
            </a:pPr>
            <a:r>
              <a:rPr lang="en-AU" sz="1800" dirty="0">
                <a:solidFill>
                  <a:schemeClr val="accent1">
                    <a:lumMod val="50000"/>
                  </a:schemeClr>
                </a:solidFill>
              </a:rPr>
              <a:t>	</a:t>
            </a:r>
            <a:r>
              <a:rPr lang="en-AU" sz="2400" dirty="0">
                <a:solidFill>
                  <a:schemeClr val="accent1">
                    <a:lumMod val="50000"/>
                  </a:schemeClr>
                </a:solidFill>
              </a:rPr>
              <a:t>e.g.  An update to company management on your team’s sales performance</a:t>
            </a:r>
          </a:p>
          <a:p>
            <a:pPr marL="0" lvl="0" indent="0">
              <a:buNone/>
            </a:pPr>
            <a:endParaRPr lang="en-AU" sz="200" dirty="0">
              <a:solidFill>
                <a:schemeClr val="accent1">
                  <a:lumMod val="50000"/>
                </a:schemeClr>
              </a:solidFill>
            </a:endParaRPr>
          </a:p>
          <a:p>
            <a:pPr lvl="0"/>
            <a:r>
              <a:rPr lang="en-AU" sz="3200" dirty="0">
                <a:solidFill>
                  <a:schemeClr val="accent1">
                    <a:lumMod val="50000"/>
                  </a:schemeClr>
                </a:solidFill>
              </a:rPr>
              <a:t>To persuade</a:t>
            </a:r>
          </a:p>
          <a:p>
            <a:pPr lvl="1"/>
            <a:r>
              <a:rPr lang="en-AU" sz="1700" dirty="0">
                <a:solidFill>
                  <a:schemeClr val="accent1">
                    <a:lumMod val="50000"/>
                  </a:schemeClr>
                </a:solidFill>
              </a:rPr>
              <a:t>	</a:t>
            </a:r>
            <a:r>
              <a:rPr lang="en-AU" sz="2400" dirty="0">
                <a:solidFill>
                  <a:schemeClr val="accent1">
                    <a:lumMod val="50000"/>
                  </a:schemeClr>
                </a:solidFill>
              </a:rPr>
              <a:t>e.g. a sales pitch to a prospective client</a:t>
            </a:r>
          </a:p>
          <a:p>
            <a:pPr lvl="1"/>
            <a:r>
              <a:rPr lang="en-AU" sz="800" dirty="0">
                <a:solidFill>
                  <a:schemeClr val="accent1">
                    <a:lumMod val="50000"/>
                  </a:schemeClr>
                </a:solidFill>
              </a:rPr>
              <a:t>   </a:t>
            </a:r>
          </a:p>
          <a:p>
            <a:pPr lvl="0"/>
            <a:r>
              <a:rPr lang="en-AU" sz="3200" dirty="0">
                <a:solidFill>
                  <a:schemeClr val="accent1">
                    <a:lumMod val="50000"/>
                  </a:schemeClr>
                </a:solidFill>
              </a:rPr>
              <a:t>To motivate</a:t>
            </a:r>
          </a:p>
          <a:p>
            <a:pPr lvl="1"/>
            <a:r>
              <a:rPr lang="en-AU" sz="3100" dirty="0">
                <a:solidFill>
                  <a:schemeClr val="accent1">
                    <a:lumMod val="50000"/>
                  </a:schemeClr>
                </a:solidFill>
              </a:rPr>
              <a:t>	</a:t>
            </a:r>
            <a:r>
              <a:rPr lang="en-AU" sz="2400" dirty="0">
                <a:solidFill>
                  <a:schemeClr val="accent1">
                    <a:lumMod val="50000"/>
                  </a:schemeClr>
                </a:solidFill>
              </a:rPr>
              <a:t>e.g. public health messages to encourage healthy eating</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151958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627854" y="1709470"/>
            <a:ext cx="5955826" cy="3651951"/>
          </a:xfrm>
        </p:spPr>
        <p:txBody>
          <a:bodyPr/>
          <a:lstStyle/>
          <a:p>
            <a:pPr marL="0" indent="0">
              <a:buNone/>
            </a:pPr>
            <a:r>
              <a:rPr lang="en-AU" sz="3200" dirty="0">
                <a:solidFill>
                  <a:schemeClr val="accent1">
                    <a:lumMod val="50000"/>
                  </a:schemeClr>
                </a:solidFill>
              </a:rPr>
              <a:t>What is the main idea you want the audience to remember afterwards?</a:t>
            </a:r>
          </a:p>
          <a:p>
            <a:pPr marL="0" indent="0">
              <a:buNone/>
            </a:pPr>
            <a:r>
              <a:rPr lang="en-AU" sz="2400" dirty="0">
                <a:solidFill>
                  <a:schemeClr val="accent1">
                    <a:lumMod val="50000"/>
                  </a:schemeClr>
                </a:solidFill>
              </a:rPr>
              <a:t>   </a:t>
            </a:r>
          </a:p>
          <a:p>
            <a:pPr marL="0" indent="0">
              <a:buNone/>
            </a:pPr>
            <a:r>
              <a:rPr lang="en-AU" sz="3200" dirty="0">
                <a:solidFill>
                  <a:schemeClr val="accent1">
                    <a:lumMod val="50000"/>
                  </a:schemeClr>
                </a:solidFill>
              </a:rPr>
              <a:t>What will support them to remember this?</a:t>
            </a:r>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r>
              <a:rPr lang="en-AU" sz="4800" b="1" dirty="0"/>
              <a:t>2. Consider your take-away</a:t>
            </a:r>
            <a:endParaRPr lang="en-US" sz="48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126458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211">
      <a:dk1>
        <a:srgbClr val="000000"/>
      </a:dk1>
      <a:lt1>
        <a:srgbClr val="FFFFFF"/>
      </a:lt1>
      <a:dk2>
        <a:srgbClr val="323232"/>
      </a:dk2>
      <a:lt2>
        <a:srgbClr val="B2B2B2"/>
      </a:lt2>
      <a:accent1>
        <a:srgbClr val="0F4BEB"/>
      </a:accent1>
      <a:accent2>
        <a:srgbClr val="FF2305"/>
      </a:accent2>
      <a:accent3>
        <a:srgbClr val="000000"/>
      </a:accent3>
      <a:accent4>
        <a:srgbClr val="FAF528"/>
      </a:accent4>
      <a:accent5>
        <a:srgbClr val="09D369"/>
      </a:accent5>
      <a:accent6>
        <a:srgbClr val="FF9600"/>
      </a:accent6>
      <a:hlink>
        <a:srgbClr val="00B7E0"/>
      </a:hlink>
      <a:folHlink>
        <a:srgbClr val="00B7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500 UTS Additional Branded Templates PPT 16x9_Bv2" id="{EB039CC6-8CB9-C24A-A749-50853131CC6F}" vid="{C4909B0C-217E-B842-A58C-94EA4BEBE0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a32d570-4c40-4a20-9a55-39b056d39524" xsi:nil="true"/>
    <lcf76f155ced4ddcb4097134ff3c332f xmlns="cff5b4fd-eec2-4aff-a7f6-43c4ba3f612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4BE6E496BC844FBBE6530EC51A1A1C" ma:contentTypeVersion="18" ma:contentTypeDescription="Create a new document." ma:contentTypeScope="" ma:versionID="dc62ef4501401f03dc9c2aafc3ba9d80">
  <xsd:schema xmlns:xsd="http://www.w3.org/2001/XMLSchema" xmlns:xs="http://www.w3.org/2001/XMLSchema" xmlns:p="http://schemas.microsoft.com/office/2006/metadata/properties" xmlns:ns2="cff5b4fd-eec2-4aff-a7f6-43c4ba3f6121" xmlns:ns3="ea32d570-4c40-4a20-9a55-39b056d39524" targetNamespace="http://schemas.microsoft.com/office/2006/metadata/properties" ma:root="true" ma:fieldsID="2c9de9f7e6ea3c8ea44d066a15e0bdd3" ns2:_="" ns3:_="">
    <xsd:import namespace="cff5b4fd-eec2-4aff-a7f6-43c4ba3f6121"/>
    <xsd:import namespace="ea32d570-4c40-4a20-9a55-39b056d395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5b4fd-eec2-4aff-a7f6-43c4ba3f61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fef7914-8384-4319-8444-378afdf4f6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32d570-4c40-4a20-9a55-39b056d395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fae4a2c-49b2-437d-99a1-d38cbfed7d69}" ma:internalName="TaxCatchAll" ma:showField="CatchAllData" ma:web="ea32d570-4c40-4a20-9a55-39b056d395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1639BA-0FFE-4EF0-97BF-3B1E07060C0D}">
  <ds:schemaRefs>
    <ds:schemaRef ds:uri="http://purl.org/dc/terms/"/>
    <ds:schemaRef ds:uri="http://schemas.microsoft.com/office/2006/metadata/properties"/>
    <ds:schemaRef ds:uri="http://schemas.microsoft.com/office/infopath/2007/PartnerControls"/>
    <ds:schemaRef ds:uri="http://purl.org/dc/dcmitype/"/>
    <ds:schemaRef ds:uri="http://www.w3.org/XML/1998/namespace"/>
    <ds:schemaRef ds:uri="http://purl.org/dc/elements/1.1/"/>
    <ds:schemaRef ds:uri="http://schemas.microsoft.com/office/2006/documentManagement/types"/>
    <ds:schemaRef ds:uri="http://schemas.openxmlformats.org/package/2006/metadata/core-properties"/>
    <ds:schemaRef ds:uri="ea32d570-4c40-4a20-9a55-39b056d39524"/>
    <ds:schemaRef ds:uri="cff5b4fd-eec2-4aff-a7f6-43c4ba3f6121"/>
  </ds:schemaRefs>
</ds:datastoreItem>
</file>

<file path=customXml/itemProps2.xml><?xml version="1.0" encoding="utf-8"?>
<ds:datastoreItem xmlns:ds="http://schemas.openxmlformats.org/officeDocument/2006/customXml" ds:itemID="{E0D493CC-E7BA-48AF-9801-554BC21AFA46}">
  <ds:schemaRefs>
    <ds:schemaRef ds:uri="http://schemas.microsoft.com/sharepoint/v3/contenttype/forms"/>
  </ds:schemaRefs>
</ds:datastoreItem>
</file>

<file path=customXml/itemProps3.xml><?xml version="1.0" encoding="utf-8"?>
<ds:datastoreItem xmlns:ds="http://schemas.openxmlformats.org/officeDocument/2006/customXml" ds:itemID="{C57D4FF1-C012-440E-B5F5-2E1777ADAE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f5b4fd-eec2-4aff-a7f6-43c4ba3f6121"/>
    <ds:schemaRef ds:uri="ea32d570-4c40-4a20-9a55-39b056d395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UTS Branded Templates PPT 16x9_B_FA</Template>
  <TotalTime>2590</TotalTime>
  <Words>3205</Words>
  <Application>Microsoft Office PowerPoint</Application>
  <PresentationFormat>Widescreen</PresentationFormat>
  <Paragraphs>491</Paragraphs>
  <Slides>53</Slides>
  <Notes>42</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UTS HELPS</vt:lpstr>
      <vt:lpstr>Workshop Objectives</vt:lpstr>
      <vt:lpstr>Do you think he is a skilled speaker?</vt:lpstr>
      <vt:lpstr>Watch the following TED Talk</vt:lpstr>
      <vt:lpstr>PowerPoint Presentation</vt:lpstr>
      <vt:lpstr>Before you start</vt:lpstr>
      <vt:lpstr>PowerPoint Presentation</vt:lpstr>
      <vt:lpstr>The purpose in a professional context </vt:lpstr>
      <vt:lpstr>PowerPoint Presentation</vt:lpstr>
      <vt:lpstr>PowerPoint Presentation</vt:lpstr>
      <vt:lpstr>Structuring your content</vt:lpstr>
      <vt:lpstr>PowerPoint Presentation</vt:lpstr>
      <vt:lpstr>Consider starting with a hook </vt:lpstr>
      <vt:lpstr>Activity </vt:lpstr>
      <vt:lpstr>Activity </vt:lpstr>
      <vt:lpstr>More examples of hooks… </vt:lpstr>
      <vt:lpstr>ACTIVITY</vt:lpstr>
      <vt:lpstr>One example of a hook… </vt:lpstr>
      <vt:lpstr>PowerPoint Presentation</vt:lpstr>
      <vt:lpstr>Chronological structure</vt:lpstr>
      <vt:lpstr>Categorical structure </vt:lpstr>
      <vt:lpstr>Cause and effect structure </vt:lpstr>
      <vt:lpstr>Problem-solution structure  </vt:lpstr>
      <vt:lpstr>Supporting your main points… </vt:lpstr>
      <vt:lpstr>PowerPoint Presentation</vt:lpstr>
      <vt:lpstr>PowerPoint Presentation</vt:lpstr>
      <vt:lpstr>PowerPoint Presentation</vt:lpstr>
      <vt:lpstr>Making content engaging </vt:lpstr>
      <vt:lpstr>Making content engaging </vt:lpstr>
      <vt:lpstr>PowerPoint Presentation</vt:lpstr>
      <vt:lpstr>Images</vt:lpstr>
      <vt:lpstr>PowerPoint Presentation</vt:lpstr>
      <vt:lpstr>PowerPoint Presentation</vt:lpstr>
      <vt:lpstr>Benefits of Solar Energy</vt:lpstr>
      <vt:lpstr>Don’t be afraid of blank spaces!</vt:lpstr>
      <vt:lpstr>PowerPoint Presentation</vt:lpstr>
      <vt:lpstr>Delivering confidently</vt:lpstr>
      <vt:lpstr>PowerPoint Presentation</vt:lpstr>
      <vt:lpstr>PowerPoint Presentation</vt:lpstr>
      <vt:lpstr>PowerPoint Presentation</vt:lpstr>
      <vt:lpstr>PowerPoint Presentation</vt:lpstr>
      <vt:lpstr>PowerPoint Presentation</vt:lpstr>
      <vt:lpstr>The Science of Smiling… </vt:lpstr>
      <vt:lpstr>So… </vt:lpstr>
      <vt:lpstr>PowerPoint Presentation</vt:lpstr>
      <vt:lpstr>PowerPoint Presentation</vt:lpstr>
      <vt:lpstr>ACTIVITY</vt:lpstr>
      <vt:lpstr>Why does he appear confident?</vt:lpstr>
      <vt:lpstr>Summary – A good presentation….</vt:lpstr>
      <vt:lpstr>Study Ready – Autumn</vt:lpstr>
      <vt:lpstr>Keep up with everything HELPS!</vt:lpstr>
      <vt:lpstr>QUESTIONS</vt:lpstr>
      <vt:lpstr>UTS HELPS</vt:lpstr>
    </vt:vector>
  </TitlesOfParts>
  <Company>University of Technology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Heading</dc:title>
  <dc:creator>Joshua Dymock</dc:creator>
  <cp:lastModifiedBy>Simon Au</cp:lastModifiedBy>
  <cp:revision>174</cp:revision>
  <dcterms:created xsi:type="dcterms:W3CDTF">2020-06-09T03:36:46Z</dcterms:created>
  <dcterms:modified xsi:type="dcterms:W3CDTF">2025-07-24T02:53:08Z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0x010100374BE6E496BC844FBBE6530EC51A1A1C</vt:lpwstr>
  </property>
  <property fmtid="{D5CDD505-2E9C-101B-9397-08002B2CF9AE}" pid="3" name="MSIP_Label_51a6c3db-1667-4f49-995a-8b9973972958_Enabled">
    <vt:lpwstr>true</vt:lpwstr>
  </property>
  <property fmtid="{D5CDD505-2E9C-101B-9397-08002B2CF9AE}" pid="4" name="MSIP_Label_51a6c3db-1667-4f49-995a-8b9973972958_SetDate">
    <vt:lpwstr>2021-02-01T01:25:14Z</vt:lpwstr>
  </property>
  <property fmtid="{D5CDD505-2E9C-101B-9397-08002B2CF9AE}" pid="5" name="MSIP_Label_51a6c3db-1667-4f49-995a-8b9973972958_Method">
    <vt:lpwstr>Standard</vt:lpwstr>
  </property>
  <property fmtid="{D5CDD505-2E9C-101B-9397-08002B2CF9AE}" pid="6" name="MSIP_Label_51a6c3db-1667-4f49-995a-8b9973972958_Name">
    <vt:lpwstr>UTS-Internal</vt:lpwstr>
  </property>
  <property fmtid="{D5CDD505-2E9C-101B-9397-08002B2CF9AE}" pid="7" name="MSIP_Label_51a6c3db-1667-4f49-995a-8b9973972958_SiteId">
    <vt:lpwstr>e8911c26-cf9f-4a9c-878e-527807be8791</vt:lpwstr>
  </property>
  <property fmtid="{D5CDD505-2E9C-101B-9397-08002B2CF9AE}" pid="8" name="MSIP_Label_51a6c3db-1667-4f49-995a-8b9973972958_ActionId">
    <vt:lpwstr>a959fcf9-be19-4533-a8b5-d5277faf9748</vt:lpwstr>
  </property>
  <property fmtid="{D5CDD505-2E9C-101B-9397-08002B2CF9AE}" pid="9" name="MSIP_Label_51a6c3db-1667-4f49-995a-8b9973972958_ContentBits">
    <vt:lpwstr>0</vt:lpwstr>
  </property>
  <property fmtid="{D5CDD505-2E9C-101B-9397-08002B2CF9AE}" pid="10" name="MediaServiceImageTags">
    <vt:lpwstr/>
  </property>
</Properties>
</file>