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286" r:id="rId5"/>
    <p:sldId id="257" r:id="rId6"/>
    <p:sldId id="313" r:id="rId7"/>
    <p:sldId id="288" r:id="rId8"/>
    <p:sldId id="382" r:id="rId9"/>
    <p:sldId id="383" r:id="rId10"/>
    <p:sldId id="275" r:id="rId11"/>
    <p:sldId id="393" r:id="rId12"/>
    <p:sldId id="377" r:id="rId13"/>
    <p:sldId id="359" r:id="rId14"/>
    <p:sldId id="384" r:id="rId15"/>
    <p:sldId id="385" r:id="rId16"/>
    <p:sldId id="386" r:id="rId17"/>
    <p:sldId id="352" r:id="rId18"/>
    <p:sldId id="354" r:id="rId19"/>
    <p:sldId id="375" r:id="rId20"/>
    <p:sldId id="376" r:id="rId21"/>
    <p:sldId id="394" r:id="rId22"/>
    <p:sldId id="395" r:id="rId23"/>
    <p:sldId id="368" r:id="rId24"/>
    <p:sldId id="370" r:id="rId25"/>
    <p:sldId id="360" r:id="rId26"/>
    <p:sldId id="378" r:id="rId27"/>
    <p:sldId id="371" r:id="rId28"/>
    <p:sldId id="380" r:id="rId29"/>
    <p:sldId id="381" r:id="rId30"/>
    <p:sldId id="356" r:id="rId31"/>
    <p:sldId id="303" r:id="rId32"/>
    <p:sldId id="387" r:id="rId33"/>
    <p:sldId id="390" r:id="rId34"/>
    <p:sldId id="396" r:id="rId35"/>
    <p:sldId id="300" r:id="rId36"/>
    <p:sldId id="397" r:id="rId37"/>
    <p:sldId id="914" r:id="rId38"/>
    <p:sldId id="919" r:id="rId39"/>
    <p:sldId id="28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259BEB0A-9B18-694B-99AB-94F69A9B54AD}">
          <p14:sldIdLst/>
        </p14:section>
        <p14:section name="Layouts" id="{14B08E05-62FE-2547-A4CE-EF3F3E32D614}">
          <p14:sldIdLst>
            <p14:sldId id="286"/>
            <p14:sldId id="257"/>
            <p14:sldId id="313"/>
            <p14:sldId id="288"/>
            <p14:sldId id="382"/>
            <p14:sldId id="383"/>
            <p14:sldId id="275"/>
            <p14:sldId id="393"/>
            <p14:sldId id="377"/>
            <p14:sldId id="359"/>
            <p14:sldId id="384"/>
            <p14:sldId id="385"/>
            <p14:sldId id="386"/>
            <p14:sldId id="352"/>
            <p14:sldId id="354"/>
            <p14:sldId id="375"/>
            <p14:sldId id="376"/>
            <p14:sldId id="394"/>
            <p14:sldId id="395"/>
            <p14:sldId id="368"/>
            <p14:sldId id="370"/>
            <p14:sldId id="360"/>
            <p14:sldId id="378"/>
            <p14:sldId id="371"/>
            <p14:sldId id="380"/>
            <p14:sldId id="381"/>
            <p14:sldId id="356"/>
            <p14:sldId id="303"/>
            <p14:sldId id="387"/>
            <p14:sldId id="390"/>
            <p14:sldId id="396"/>
            <p14:sldId id="300"/>
            <p14:sldId id="397"/>
            <p14:sldId id="914"/>
            <p14:sldId id="919"/>
            <p14:sldId id="2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E296"/>
    <a:srgbClr val="F4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14C363-D7C8-4C86-B181-B1ECDA662FCC}" v="4" dt="2025-07-21T06:29:50.2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Au" userId="bd834a62-bcf6-4f47-838d-84af1dfdd484" providerId="ADAL" clId="{FADFCB14-EB21-4468-8AD2-B80FD655E5FA}"/>
    <pc:docChg chg="modSld">
      <pc:chgData name="Simon Au" userId="bd834a62-bcf6-4f47-838d-84af1dfdd484" providerId="ADAL" clId="{FADFCB14-EB21-4468-8AD2-B80FD655E5FA}" dt="2024-07-29T01:07:34.997" v="6" actId="20577"/>
      <pc:docMkLst>
        <pc:docMk/>
      </pc:docMkLst>
      <pc:sldChg chg="modNotesTx">
        <pc:chgData name="Simon Au" userId="bd834a62-bcf6-4f47-838d-84af1dfdd484" providerId="ADAL" clId="{FADFCB14-EB21-4468-8AD2-B80FD655E5FA}" dt="2024-07-29T01:06:02.730" v="3"/>
        <pc:sldMkLst>
          <pc:docMk/>
          <pc:sldMk cId="753556421" sldId="308"/>
        </pc:sldMkLst>
      </pc:sldChg>
      <pc:sldChg chg="modNotesTx">
        <pc:chgData name="Simon Au" userId="bd834a62-bcf6-4f47-838d-84af1dfdd484" providerId="ADAL" clId="{FADFCB14-EB21-4468-8AD2-B80FD655E5FA}" dt="2024-07-29T01:07:34.997" v="6" actId="20577"/>
        <pc:sldMkLst>
          <pc:docMk/>
          <pc:sldMk cId="2379687347" sldId="396"/>
        </pc:sldMkLst>
      </pc:sldChg>
    </pc:docChg>
  </pc:docChgLst>
  <pc:docChgLst>
    <pc:chgData name="Simon Au" userId="bd834a62-bcf6-4f47-838d-84af1dfdd484" providerId="ADAL" clId="{0F1D0DE0-5077-49B8-AB46-98D802168B39}"/>
    <pc:docChg chg="addSld modSld sldOrd">
      <pc:chgData name="Simon Au" userId="bd834a62-bcf6-4f47-838d-84af1dfdd484" providerId="ADAL" clId="{0F1D0DE0-5077-49B8-AB46-98D802168B39}" dt="2024-02-06T03:55:03.375" v="46"/>
      <pc:docMkLst>
        <pc:docMk/>
      </pc:docMkLst>
      <pc:sldChg chg="modSp">
        <pc:chgData name="Simon Au" userId="bd834a62-bcf6-4f47-838d-84af1dfdd484" providerId="ADAL" clId="{0F1D0DE0-5077-49B8-AB46-98D802168B39}" dt="2024-02-06T03:51:27.668" v="43" actId="20577"/>
        <pc:sldMkLst>
          <pc:docMk/>
          <pc:sldMk cId="3949312713" sldId="275"/>
        </pc:sldMkLst>
      </pc:sldChg>
      <pc:sldChg chg="ord">
        <pc:chgData name="Simon Au" userId="bd834a62-bcf6-4f47-838d-84af1dfdd484" providerId="ADAL" clId="{0F1D0DE0-5077-49B8-AB46-98D802168B39}" dt="2024-02-06T03:54:24.476" v="44"/>
        <pc:sldMkLst>
          <pc:docMk/>
          <pc:sldMk cId="1801650585" sldId="286"/>
        </pc:sldMkLst>
      </pc:sldChg>
      <pc:sldChg chg="addSp add">
        <pc:chgData name="Simon Au" userId="bd834a62-bcf6-4f47-838d-84af1dfdd484" providerId="ADAL" clId="{0F1D0DE0-5077-49B8-AB46-98D802168B39}" dt="2024-02-06T03:55:03.375" v="46"/>
        <pc:sldMkLst>
          <pc:docMk/>
          <pc:sldMk cId="2379687347" sldId="396"/>
        </pc:sldMkLst>
      </pc:sldChg>
    </pc:docChg>
  </pc:docChgLst>
  <pc:docChgLst>
    <pc:chgData name="Simon Au" userId="bd834a62-bcf6-4f47-838d-84af1dfdd484" providerId="ADAL" clId="{5030C75E-3792-4495-B637-9889A1428547}"/>
    <pc:docChg chg="undo custSel addSld delSld modSld sldOrd modSection">
      <pc:chgData name="Simon Au" userId="bd834a62-bcf6-4f47-838d-84af1dfdd484" providerId="ADAL" clId="{5030C75E-3792-4495-B637-9889A1428547}" dt="2024-02-26T00:51:52.420" v="260" actId="47"/>
      <pc:docMkLst>
        <pc:docMk/>
      </pc:docMkLst>
      <pc:sldChg chg="del">
        <pc:chgData name="Simon Au" userId="bd834a62-bcf6-4f47-838d-84af1dfdd484" providerId="ADAL" clId="{5030C75E-3792-4495-B637-9889A1428547}" dt="2024-02-26T00:51:39.888" v="259" actId="47"/>
        <pc:sldMkLst>
          <pc:docMk/>
          <pc:sldMk cId="4010625506" sldId="256"/>
        </pc:sldMkLst>
      </pc:sldChg>
      <pc:sldChg chg="modSp mod addAnim delAnim">
        <pc:chgData name="Simon Au" userId="bd834a62-bcf6-4f47-838d-84af1dfdd484" providerId="ADAL" clId="{5030C75E-3792-4495-B637-9889A1428547}" dt="2024-02-12T04:33:22.357" v="258" actId="20577"/>
        <pc:sldMkLst>
          <pc:docMk/>
          <pc:sldMk cId="3601118729" sldId="352"/>
        </pc:sldMkLst>
      </pc:sldChg>
      <pc:sldChg chg="modSp modAnim">
        <pc:chgData name="Simon Au" userId="bd834a62-bcf6-4f47-838d-84af1dfdd484" providerId="ADAL" clId="{5030C75E-3792-4495-B637-9889A1428547}" dt="2024-02-07T04:40:07.806" v="193" actId="6549"/>
        <pc:sldMkLst>
          <pc:docMk/>
          <pc:sldMk cId="522259851" sldId="354"/>
        </pc:sldMkLst>
      </pc:sldChg>
      <pc:sldChg chg="addSp modSp mod modAnim">
        <pc:chgData name="Simon Au" userId="bd834a62-bcf6-4f47-838d-84af1dfdd484" providerId="ADAL" clId="{5030C75E-3792-4495-B637-9889A1428547}" dt="2024-02-06T03:32:06.944" v="158"/>
        <pc:sldMkLst>
          <pc:docMk/>
          <pc:sldMk cId="648017892" sldId="359"/>
        </pc:sldMkLst>
      </pc:sldChg>
      <pc:sldChg chg="modSp modAnim">
        <pc:chgData name="Simon Au" userId="bd834a62-bcf6-4f47-838d-84af1dfdd484" providerId="ADAL" clId="{5030C75E-3792-4495-B637-9889A1428547}" dt="2024-02-06T03:38:33.306" v="168" actId="20577"/>
        <pc:sldMkLst>
          <pc:docMk/>
          <pc:sldMk cId="2674735196" sldId="375"/>
        </pc:sldMkLst>
      </pc:sldChg>
      <pc:sldChg chg="addSp delSp modSp mod modShow">
        <pc:chgData name="Simon Au" userId="bd834a62-bcf6-4f47-838d-84af1dfdd484" providerId="ADAL" clId="{5030C75E-3792-4495-B637-9889A1428547}" dt="2024-02-06T03:29:59.190" v="136" actId="729"/>
        <pc:sldMkLst>
          <pc:docMk/>
          <pc:sldMk cId="2314578228" sldId="383"/>
        </pc:sldMkLst>
      </pc:sldChg>
      <pc:sldChg chg="addSp delSp modSp mod modAnim">
        <pc:chgData name="Simon Au" userId="bd834a62-bcf6-4f47-838d-84af1dfdd484" providerId="ADAL" clId="{5030C75E-3792-4495-B637-9889A1428547}" dt="2024-02-12T02:40:15.120" v="212"/>
        <pc:sldMkLst>
          <pc:docMk/>
          <pc:sldMk cId="2737684095" sldId="387"/>
        </pc:sldMkLst>
      </pc:sldChg>
      <pc:sldChg chg="del mod modShow">
        <pc:chgData name="Simon Au" userId="bd834a62-bcf6-4f47-838d-84af1dfdd484" providerId="ADAL" clId="{5030C75E-3792-4495-B637-9889A1428547}" dt="2024-02-12T02:35:28.459" v="196" actId="47"/>
        <pc:sldMkLst>
          <pc:docMk/>
          <pc:sldMk cId="3633812084" sldId="388"/>
        </pc:sldMkLst>
      </pc:sldChg>
      <pc:sldChg chg="del">
        <pc:chgData name="Simon Au" userId="bd834a62-bcf6-4f47-838d-84af1dfdd484" providerId="ADAL" clId="{5030C75E-3792-4495-B637-9889A1428547}" dt="2024-02-12T02:35:33.152" v="197" actId="47"/>
        <pc:sldMkLst>
          <pc:docMk/>
          <pc:sldMk cId="113907655" sldId="389"/>
        </pc:sldMkLst>
      </pc:sldChg>
      <pc:sldChg chg="mod modShow modNotesTx">
        <pc:chgData name="Simon Au" userId="bd834a62-bcf6-4f47-838d-84af1dfdd484" providerId="ADAL" clId="{5030C75E-3792-4495-B637-9889A1428547}" dt="2024-02-12T02:36:45.335" v="198"/>
        <pc:sldMkLst>
          <pc:docMk/>
          <pc:sldMk cId="1043404935" sldId="390"/>
        </pc:sldMkLst>
      </pc:sldChg>
      <pc:sldChg chg="addSp delSp modSp del mod modShow">
        <pc:chgData name="Simon Au" userId="bd834a62-bcf6-4f47-838d-84af1dfdd484" providerId="ADAL" clId="{5030C75E-3792-4495-B637-9889A1428547}" dt="2024-02-26T00:51:52.420" v="260" actId="47"/>
        <pc:sldMkLst>
          <pc:docMk/>
          <pc:sldMk cId="704861198" sldId="391"/>
        </pc:sldMkLst>
      </pc:sldChg>
      <pc:sldChg chg="addSp delSp modSp new mod ord modShow">
        <pc:chgData name="Simon Au" userId="bd834a62-bcf6-4f47-838d-84af1dfdd484" providerId="ADAL" clId="{5030C75E-3792-4495-B637-9889A1428547}" dt="2024-02-12T02:35:11.737" v="195" actId="729"/>
        <pc:sldMkLst>
          <pc:docMk/>
          <pc:sldMk cId="3241808977" sldId="392"/>
        </pc:sldMkLst>
      </pc:sldChg>
      <pc:sldChg chg="new del">
        <pc:chgData name="Simon Au" userId="bd834a62-bcf6-4f47-838d-84af1dfdd484" providerId="ADAL" clId="{5030C75E-3792-4495-B637-9889A1428547}" dt="2024-02-05T05:38:05.587" v="1" actId="680"/>
        <pc:sldMkLst>
          <pc:docMk/>
          <pc:sldMk cId="4127449166" sldId="392"/>
        </pc:sldMkLst>
      </pc:sldChg>
      <pc:sldChg chg="addSp delSp modSp add del mod">
        <pc:chgData name="Simon Au" userId="bd834a62-bcf6-4f47-838d-84af1dfdd484" providerId="ADAL" clId="{5030C75E-3792-4495-B637-9889A1428547}" dt="2024-02-06T03:15:35.273" v="84" actId="47"/>
        <pc:sldMkLst>
          <pc:docMk/>
          <pc:sldMk cId="450790710" sldId="393"/>
        </pc:sldMkLst>
      </pc:sldChg>
      <pc:sldChg chg="modSp add mod ord modShow">
        <pc:chgData name="Simon Au" userId="bd834a62-bcf6-4f47-838d-84af1dfdd484" providerId="ADAL" clId="{5030C75E-3792-4495-B637-9889A1428547}" dt="2024-02-07T03:44:43.739" v="177" actId="729"/>
        <pc:sldMkLst>
          <pc:docMk/>
          <pc:sldMk cId="474404123" sldId="393"/>
        </pc:sldMkLst>
      </pc:sldChg>
      <pc:sldChg chg="modSp add mod">
        <pc:chgData name="Simon Au" userId="bd834a62-bcf6-4f47-838d-84af1dfdd484" providerId="ADAL" clId="{5030C75E-3792-4495-B637-9889A1428547}" dt="2024-02-06T03:39:06.857" v="172" actId="20577"/>
        <pc:sldMkLst>
          <pc:docMk/>
          <pc:sldMk cId="1519675611" sldId="394"/>
        </pc:sldMkLst>
      </pc:sldChg>
      <pc:sldChg chg="modSp add mod">
        <pc:chgData name="Simon Au" userId="bd834a62-bcf6-4f47-838d-84af1dfdd484" providerId="ADAL" clId="{5030C75E-3792-4495-B637-9889A1428547}" dt="2024-02-06T03:39:48.307" v="176"/>
        <pc:sldMkLst>
          <pc:docMk/>
          <pc:sldMk cId="2127410074" sldId="395"/>
        </pc:sldMkLst>
      </pc:sldChg>
      <pc:sldChg chg="delSp add mod modShow">
        <pc:chgData name="Simon Au" userId="bd834a62-bcf6-4f47-838d-84af1dfdd484" providerId="ADAL" clId="{5030C75E-3792-4495-B637-9889A1428547}" dt="2024-02-12T02:41:09.602" v="213" actId="729"/>
        <pc:sldMkLst>
          <pc:docMk/>
          <pc:sldMk cId="3248781858" sldId="397"/>
        </pc:sldMkLst>
      </pc:sldChg>
      <pc:sldMasterChg chg="delSldLayout">
        <pc:chgData name="Simon Au" userId="bd834a62-bcf6-4f47-838d-84af1dfdd484" providerId="ADAL" clId="{5030C75E-3792-4495-B637-9889A1428547}" dt="2024-02-26T00:51:39.888" v="259" actId="47"/>
        <pc:sldMasterMkLst>
          <pc:docMk/>
          <pc:sldMasterMk cId="1233805520" sldId="2147483648"/>
        </pc:sldMasterMkLst>
        <pc:sldLayoutChg chg="del">
          <pc:chgData name="Simon Au" userId="bd834a62-bcf6-4f47-838d-84af1dfdd484" providerId="ADAL" clId="{5030C75E-3792-4495-B637-9889A1428547}" dt="2024-02-26T00:51:39.888" v="259" actId="47"/>
          <pc:sldLayoutMkLst>
            <pc:docMk/>
            <pc:sldMasterMk cId="1233805520" sldId="2147483648"/>
            <pc:sldLayoutMk cId="3155093001" sldId="2147483715"/>
          </pc:sldLayoutMkLst>
        </pc:sldLayoutChg>
      </pc:sldMasterChg>
    </pc:docChg>
  </pc:docChgLst>
  <pc:docChgLst>
    <pc:chgData name="Joshua Dymock" userId="13f47e97-7345-4721-a661-457face2c382" providerId="ADAL" clId="{F6AAC588-C20F-475C-AF45-EF4BED64C34E}"/>
    <pc:docChg chg="modSld">
      <pc:chgData name="Joshua Dymock" userId="13f47e97-7345-4721-a661-457face2c382" providerId="ADAL" clId="{F6AAC588-C20F-475C-AF45-EF4BED64C34E}" dt="2022-11-15T04:22:28.717" v="270" actId="20577"/>
      <pc:docMkLst>
        <pc:docMk/>
      </pc:docMkLst>
      <pc:sldChg chg="delSp">
        <pc:chgData name="Joshua Dymock" userId="13f47e97-7345-4721-a661-457face2c382" providerId="ADAL" clId="{F6AAC588-C20F-475C-AF45-EF4BED64C34E}" dt="2022-11-15T04:19:25.136" v="0"/>
        <pc:sldMkLst>
          <pc:docMk/>
          <pc:sldMk cId="3588802687" sldId="303"/>
        </pc:sldMkLst>
      </pc:sldChg>
      <pc:sldChg chg="delSp modSp modNotesTx">
        <pc:chgData name="Joshua Dymock" userId="13f47e97-7345-4721-a661-457face2c382" providerId="ADAL" clId="{F6AAC588-C20F-475C-AF45-EF4BED64C34E}" dt="2022-11-15T04:22:28.717" v="270" actId="20577"/>
        <pc:sldMkLst>
          <pc:docMk/>
          <pc:sldMk cId="2737684095" sldId="387"/>
        </pc:sldMkLst>
      </pc:sldChg>
    </pc:docChg>
  </pc:docChgLst>
  <pc:docChgLst>
    <pc:chgData name="Simon Au" userId="bd834a62-bcf6-4f47-838d-84af1dfdd484" providerId="ADAL" clId="{D777E589-AA0B-42D4-9CCA-E4EB5F6BB16E}"/>
    <pc:docChg chg="addSld modSld">
      <pc:chgData name="Simon Au" userId="bd834a62-bcf6-4f47-838d-84af1dfdd484" providerId="ADAL" clId="{D777E589-AA0B-42D4-9CCA-E4EB5F6BB16E}" dt="2024-07-29T00:59:14.681" v="0"/>
      <pc:docMkLst>
        <pc:docMk/>
      </pc:docMkLst>
      <pc:sldChg chg="add">
        <pc:chgData name="Simon Au" userId="bd834a62-bcf6-4f47-838d-84af1dfdd484" providerId="ADAL" clId="{D777E589-AA0B-42D4-9CCA-E4EB5F6BB16E}" dt="2024-07-29T00:59:14.681" v="0"/>
        <pc:sldMkLst>
          <pc:docMk/>
          <pc:sldMk cId="753556421" sldId="308"/>
        </pc:sldMkLst>
      </pc:sldChg>
    </pc:docChg>
  </pc:docChgLst>
  <pc:docChgLst>
    <pc:chgData name="Glen Geor" userId="S::glenys.geor@uts.edu.au::b86301d8-51ca-45da-8f32-508cac6c396f" providerId="AD" clId="Web-{5780C328-5415-24FE-21A5-640D2E659D12}"/>
    <pc:docChg chg="modSld">
      <pc:chgData name="Glen Geor" userId="S::glenys.geor@uts.edu.au::b86301d8-51ca-45da-8f32-508cac6c396f" providerId="AD" clId="Web-{5780C328-5415-24FE-21A5-640D2E659D12}" dt="2024-07-29T01:05:45.391" v="11"/>
      <pc:docMkLst>
        <pc:docMk/>
      </pc:docMkLst>
      <pc:sldChg chg="modNotes">
        <pc:chgData name="Glen Geor" userId="S::glenys.geor@uts.edu.au::b86301d8-51ca-45da-8f32-508cac6c396f" providerId="AD" clId="Web-{5780C328-5415-24FE-21A5-640D2E659D12}" dt="2024-07-29T01:05:45.391" v="11"/>
        <pc:sldMkLst>
          <pc:docMk/>
          <pc:sldMk cId="753556421" sldId="308"/>
        </pc:sldMkLst>
      </pc:sldChg>
    </pc:docChg>
  </pc:docChgLst>
  <pc:docChgLst>
    <pc:chgData name="Simon Au" userId="bd834a62-bcf6-4f47-838d-84af1dfdd484" providerId="ADAL" clId="{50EC23D7-1373-4B2B-A885-649BBC06A951}"/>
    <pc:docChg chg="undo custSel addSld delSld modSld modSection">
      <pc:chgData name="Simon Au" userId="bd834a62-bcf6-4f47-838d-84af1dfdd484" providerId="ADAL" clId="{50EC23D7-1373-4B2B-A885-649BBC06A951}" dt="2025-02-03T03:31:51.784" v="29" actId="1076"/>
      <pc:docMkLst>
        <pc:docMk/>
      </pc:docMkLst>
      <pc:sldChg chg="addSp modSp mod modAnim">
        <pc:chgData name="Simon Au" userId="bd834a62-bcf6-4f47-838d-84af1dfdd484" providerId="ADAL" clId="{50EC23D7-1373-4B2B-A885-649BBC06A951}" dt="2025-02-03T03:31:51.784" v="29" actId="1076"/>
        <pc:sldMkLst>
          <pc:docMk/>
          <pc:sldMk cId="252205499" sldId="300"/>
        </pc:sldMkLst>
      </pc:sldChg>
      <pc:sldChg chg="del">
        <pc:chgData name="Simon Au" userId="bd834a62-bcf6-4f47-838d-84af1dfdd484" providerId="ADAL" clId="{50EC23D7-1373-4B2B-A885-649BBC06A951}" dt="2025-02-03T03:29:53.367" v="0" actId="47"/>
        <pc:sldMkLst>
          <pc:docMk/>
          <pc:sldMk cId="753556421" sldId="308"/>
        </pc:sldMkLst>
      </pc:sldChg>
      <pc:sldChg chg="add">
        <pc:chgData name="Simon Au" userId="bd834a62-bcf6-4f47-838d-84af1dfdd484" providerId="ADAL" clId="{50EC23D7-1373-4B2B-A885-649BBC06A951}" dt="2025-02-03T03:30:01.829" v="1"/>
        <pc:sldMkLst>
          <pc:docMk/>
          <pc:sldMk cId="134229305" sldId="914"/>
        </pc:sldMkLst>
      </pc:sldChg>
      <pc:sldChg chg="add">
        <pc:chgData name="Simon Au" userId="bd834a62-bcf6-4f47-838d-84af1dfdd484" providerId="ADAL" clId="{50EC23D7-1373-4B2B-A885-649BBC06A951}" dt="2025-02-03T03:30:01.829" v="1"/>
        <pc:sldMkLst>
          <pc:docMk/>
          <pc:sldMk cId="142880940" sldId="919"/>
        </pc:sldMkLst>
      </pc:sldChg>
    </pc:docChg>
  </pc:docChgLst>
  <pc:docChgLst>
    <pc:chgData name="Simon Au" userId="bd834a62-bcf6-4f47-838d-84af1dfdd484" providerId="ADAL" clId="{5614C363-D7C8-4C86-B181-B1ECDA662FCC}"/>
    <pc:docChg chg="custSel delSld modSld modSection">
      <pc:chgData name="Simon Au" userId="bd834a62-bcf6-4f47-838d-84af1dfdd484" providerId="ADAL" clId="{5614C363-D7C8-4C86-B181-B1ECDA662FCC}" dt="2025-07-25T00:00:03.523" v="82" actId="47"/>
      <pc:docMkLst>
        <pc:docMk/>
      </pc:docMkLst>
      <pc:sldChg chg="modSp mod">
        <pc:chgData name="Simon Au" userId="bd834a62-bcf6-4f47-838d-84af1dfdd484" providerId="ADAL" clId="{5614C363-D7C8-4C86-B181-B1ECDA662FCC}" dt="2025-07-24T23:59:46.814" v="81" actId="6549"/>
        <pc:sldMkLst>
          <pc:docMk/>
          <pc:sldMk cId="1801650585" sldId="286"/>
        </pc:sldMkLst>
        <pc:spChg chg="mod">
          <ac:chgData name="Simon Au" userId="bd834a62-bcf6-4f47-838d-84af1dfdd484" providerId="ADAL" clId="{5614C363-D7C8-4C86-B181-B1ECDA662FCC}" dt="2025-07-24T23:59:46.814" v="81" actId="6549"/>
          <ac:spMkLst>
            <pc:docMk/>
            <pc:sldMk cId="1801650585" sldId="286"/>
            <ac:spMk id="3" creationId="{1ACB84C9-853A-184A-A987-D8327FBD1F14}"/>
          </ac:spMkLst>
        </pc:spChg>
      </pc:sldChg>
      <pc:sldChg chg="modAnim">
        <pc:chgData name="Simon Au" userId="bd834a62-bcf6-4f47-838d-84af1dfdd484" providerId="ADAL" clId="{5614C363-D7C8-4C86-B181-B1ECDA662FCC}" dt="2025-07-21T06:33:01.199" v="80"/>
        <pc:sldMkLst>
          <pc:docMk/>
          <pc:sldMk cId="252205499" sldId="300"/>
        </pc:sldMkLst>
      </pc:sldChg>
      <pc:sldChg chg="del">
        <pc:chgData name="Simon Au" userId="bd834a62-bcf6-4f47-838d-84af1dfdd484" providerId="ADAL" clId="{5614C363-D7C8-4C86-B181-B1ECDA662FCC}" dt="2025-07-25T00:00:03.523" v="82" actId="47"/>
        <pc:sldMkLst>
          <pc:docMk/>
          <pc:sldMk cId="3241808977" sldId="392"/>
        </pc:sldMkLst>
      </pc:sldChg>
      <pc:sldChg chg="addSp delSp modSp mod">
        <pc:chgData name="Simon Au" userId="bd834a62-bcf6-4f47-838d-84af1dfdd484" providerId="ADAL" clId="{5614C363-D7C8-4C86-B181-B1ECDA662FCC}" dt="2025-07-21T06:31:14.541" v="72" actId="20577"/>
        <pc:sldMkLst>
          <pc:docMk/>
          <pc:sldMk cId="134229305" sldId="914"/>
        </pc:sldMkLst>
        <pc:spChg chg="mod">
          <ac:chgData name="Simon Au" userId="bd834a62-bcf6-4f47-838d-84af1dfdd484" providerId="ADAL" clId="{5614C363-D7C8-4C86-B181-B1ECDA662FCC}" dt="2025-07-21T06:31:14.541" v="72" actId="20577"/>
          <ac:spMkLst>
            <pc:docMk/>
            <pc:sldMk cId="134229305" sldId="914"/>
            <ac:spMk id="9" creationId="{B85B7CA6-0A4A-4A4B-BEE0-F487B1505476}"/>
          </ac:spMkLst>
        </pc:spChg>
        <pc:picChg chg="add mod">
          <ac:chgData name="Simon Au" userId="bd834a62-bcf6-4f47-838d-84af1dfdd484" providerId="ADAL" clId="{5614C363-D7C8-4C86-B181-B1ECDA662FCC}" dt="2025-07-21T06:29:50.239" v="4" actId="1076"/>
          <ac:picMkLst>
            <pc:docMk/>
            <pc:sldMk cId="134229305" sldId="914"/>
            <ac:picMk id="1026" creationId="{E7F49A84-6D3C-ACC3-DCE8-4A75A3881575}"/>
          </ac:picMkLst>
        </pc:picChg>
      </pc:sldChg>
    </pc:docChg>
  </pc:docChgLst>
  <pc:docChgLst>
    <pc:chgData name="David Sotir" userId="c16850aa-20a9-433f-a19b-9c54b5cd1733" providerId="ADAL" clId="{A47C50DF-E5F7-40EA-99C7-D8FCE905065C}"/>
    <pc:docChg chg="undo custSel modSld">
      <pc:chgData name="David Sotir" userId="c16850aa-20a9-433f-a19b-9c54b5cd1733" providerId="ADAL" clId="{A47C50DF-E5F7-40EA-99C7-D8FCE905065C}" dt="2025-02-04T23:07:39.975" v="38" actId="1076"/>
      <pc:docMkLst>
        <pc:docMk/>
      </pc:docMkLst>
      <pc:sldChg chg="modSp mod">
        <pc:chgData name="David Sotir" userId="c16850aa-20a9-433f-a19b-9c54b5cd1733" providerId="ADAL" clId="{A47C50DF-E5F7-40EA-99C7-D8FCE905065C}" dt="2025-02-04T23:07:39.975" v="38" actId="1076"/>
        <pc:sldMkLst>
          <pc:docMk/>
          <pc:sldMk cId="1801650585" sldId="286"/>
        </pc:sldMkLst>
      </pc:sldChg>
    </pc:docChg>
  </pc:docChgLst>
  <pc:docChgLst>
    <pc:chgData name="Simon Au" userId="bd834a62-bcf6-4f47-838d-84af1dfdd484" providerId="ADAL" clId="{D1087C89-201E-4B25-BDD0-74E4FFE929FA}"/>
    <pc:docChg chg="modSld">
      <pc:chgData name="Simon Au" userId="bd834a62-bcf6-4f47-838d-84af1dfdd484" providerId="ADAL" clId="{D1087C89-201E-4B25-BDD0-74E4FFE929FA}" dt="2024-02-08T03:56:20.039" v="4"/>
      <pc:docMkLst>
        <pc:docMk/>
      </pc:docMkLst>
      <pc:sldChg chg="modTransition">
        <pc:chgData name="Simon Au" userId="bd834a62-bcf6-4f47-838d-84af1dfdd484" providerId="ADAL" clId="{D1087C89-201E-4B25-BDD0-74E4FFE929FA}" dt="2024-02-08T03:47:09.979" v="0"/>
        <pc:sldMkLst>
          <pc:docMk/>
          <pc:sldMk cId="3633812084" sldId="388"/>
        </pc:sldMkLst>
      </pc:sldChg>
      <pc:sldChg chg="modTransition">
        <pc:chgData name="Simon Au" userId="bd834a62-bcf6-4f47-838d-84af1dfdd484" providerId="ADAL" clId="{D1087C89-201E-4B25-BDD0-74E4FFE929FA}" dt="2024-02-08T03:47:13.481" v="1"/>
        <pc:sldMkLst>
          <pc:docMk/>
          <pc:sldMk cId="1043404935" sldId="390"/>
        </pc:sldMkLst>
      </pc:sldChg>
      <pc:sldChg chg="modTransition">
        <pc:chgData name="Simon Au" userId="bd834a62-bcf6-4f47-838d-84af1dfdd484" providerId="ADAL" clId="{D1087C89-201E-4B25-BDD0-74E4FFE929FA}" dt="2024-02-08T03:50:36.655" v="2"/>
        <pc:sldMkLst>
          <pc:docMk/>
          <pc:sldMk cId="704861198" sldId="391"/>
        </pc:sldMkLst>
      </pc:sldChg>
      <pc:sldChg chg="addSp">
        <pc:chgData name="Simon Au" userId="bd834a62-bcf6-4f47-838d-84af1dfdd484" providerId="ADAL" clId="{D1087C89-201E-4B25-BDD0-74E4FFE929FA}" dt="2024-02-08T03:56:20.039" v="4"/>
        <pc:sldMkLst>
          <pc:docMk/>
          <pc:sldMk cId="3241808977" sldId="392"/>
        </pc:sldMkLst>
      </pc:sldChg>
      <pc:sldChg chg="modTransition">
        <pc:chgData name="Simon Au" userId="bd834a62-bcf6-4f47-838d-84af1dfdd484" providerId="ADAL" clId="{D1087C89-201E-4B25-BDD0-74E4FFE929FA}" dt="2024-02-08T03:50:40.849" v="3"/>
        <pc:sldMkLst>
          <pc:docMk/>
          <pc:sldMk cId="3248781858" sldId="3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27BE0-8D26-2C46-B592-87513771FDEF}" type="datetimeFigureOut">
              <a:rPr lang="en-US" smtClean="0"/>
              <a:t>7/25/2025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64B19-607B-B942-B14B-DB932692D378}" type="slidenum">
              <a:rPr lang="en-US" smtClean="0"/>
              <a:t>‹#›</a:t>
            </a:fld>
            <a:endParaRPr lang="en-US"/>
          </a:p>
        </p:txBody>
      </p:sp>
    </p:spTree>
    <p:extLst>
      <p:ext uri="{BB962C8B-B14F-4D97-AF65-F5344CB8AC3E}">
        <p14:creationId xmlns:p14="http://schemas.microsoft.com/office/powerpoint/2010/main" val="101514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uts.edu.au/current-students/support/academic-support/academic-integrity/tutorial-and-quiz"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1364B19-607B-B942-B14B-DB932692D378}" type="slidenum">
              <a:rPr lang="en-US" smtClean="0"/>
              <a:t>1</a:t>
            </a:fld>
            <a:endParaRPr lang="en-US"/>
          </a:p>
        </p:txBody>
      </p:sp>
    </p:spTree>
    <p:extLst>
      <p:ext uri="{BB962C8B-B14F-4D97-AF65-F5344CB8AC3E}">
        <p14:creationId xmlns:p14="http://schemas.microsoft.com/office/powerpoint/2010/main" val="3857419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1364B19-607B-B942-B14B-DB932692D378}" type="slidenum">
              <a:rPr lang="en-US" smtClean="0"/>
              <a:t>10</a:t>
            </a:fld>
            <a:endParaRPr lang="en-US"/>
          </a:p>
        </p:txBody>
      </p:sp>
    </p:spTree>
    <p:extLst>
      <p:ext uri="{BB962C8B-B14F-4D97-AF65-F5344CB8AC3E}">
        <p14:creationId xmlns:p14="http://schemas.microsoft.com/office/powerpoint/2010/main" val="1395655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latin typeface="+mn-lt"/>
                <a:cs typeface="Calibri"/>
              </a:rPr>
              <a:t>Work you produce at university often involves the important ideas, writings and discoveries of experts in your field of study.</a:t>
            </a:r>
          </a:p>
          <a:p>
            <a:pPr marL="171450" indent="-171450">
              <a:buFont typeface="Arial" panose="020B0604020202020204" pitchFamily="34" charset="0"/>
              <a:buChar char="•"/>
            </a:pPr>
            <a:endParaRPr lang="en-US" sz="1200">
              <a:latin typeface="+mn-lt"/>
              <a:cs typeface="Calibri"/>
            </a:endParaRPr>
          </a:p>
          <a:p>
            <a:pPr marL="171450" indent="-171450">
              <a:buFont typeface="Arial" panose="020B0604020202020204" pitchFamily="34" charset="0"/>
              <a:buChar char="•"/>
            </a:pPr>
            <a:r>
              <a:rPr lang="en-US" sz="1200">
                <a:latin typeface="+mn-lt"/>
                <a:cs typeface="Calibri"/>
              </a:rPr>
              <a:t>The work of other writers can provide you with information, evidence and ideas, but must be incorporated into your work carefully and ethically.</a:t>
            </a:r>
          </a:p>
          <a:p>
            <a:pPr marL="171450" indent="-171450">
              <a:buFont typeface="Arial" panose="020B0604020202020204" pitchFamily="34" charset="0"/>
              <a:buChar char="•"/>
            </a:pPr>
            <a:endParaRPr lang="en-US" sz="1200">
              <a:latin typeface="+mn-lt"/>
              <a:cs typeface="Calibri"/>
            </a:endParaRPr>
          </a:p>
          <a:p>
            <a:pPr marL="171450" indent="-171450">
              <a:buFont typeface="Arial" panose="020B0604020202020204" pitchFamily="34" charset="0"/>
              <a:buChar char="•"/>
            </a:pPr>
            <a:r>
              <a:rPr lang="en-US" sz="1200" b="1">
                <a:latin typeface="+mn-lt"/>
                <a:cs typeface="Calibri"/>
              </a:rPr>
              <a:t>Quoting</a:t>
            </a:r>
            <a:r>
              <a:rPr lang="en-US" sz="1200">
                <a:latin typeface="+mn-lt"/>
                <a:cs typeface="Calibri"/>
              </a:rPr>
              <a:t>, </a:t>
            </a:r>
            <a:r>
              <a:rPr lang="en-US" sz="1200" b="1">
                <a:latin typeface="+mn-lt"/>
                <a:cs typeface="Calibri"/>
              </a:rPr>
              <a:t>paraphrasing</a:t>
            </a:r>
            <a:r>
              <a:rPr lang="en-US" sz="1200">
                <a:latin typeface="+mn-lt"/>
                <a:cs typeface="Calibri"/>
              </a:rPr>
              <a:t> and </a:t>
            </a:r>
            <a:r>
              <a:rPr lang="en-US" sz="1200" b="1">
                <a:latin typeface="+mn-lt"/>
                <a:cs typeface="Calibri"/>
              </a:rPr>
              <a:t>summarising</a:t>
            </a:r>
            <a:r>
              <a:rPr lang="en-US" sz="1200">
                <a:latin typeface="+mn-lt"/>
                <a:cs typeface="Calibri"/>
              </a:rPr>
              <a:t> are different ways of including the works of others in your assignments. Each of these methods, combined with the correct use of a referencing system, will help you to avoid plagiarism.</a:t>
            </a:r>
          </a:p>
          <a:p>
            <a:endParaRPr lang="en-AU"/>
          </a:p>
          <a:p>
            <a:endParaRPr lang="en-AU"/>
          </a:p>
        </p:txBody>
      </p:sp>
      <p:sp>
        <p:nvSpPr>
          <p:cNvPr id="4" name="Slide Number Placeholder 3"/>
          <p:cNvSpPr>
            <a:spLocks noGrp="1"/>
          </p:cNvSpPr>
          <p:nvPr>
            <p:ph type="sldNum" sz="quarter" idx="10"/>
          </p:nvPr>
        </p:nvSpPr>
        <p:spPr/>
        <p:txBody>
          <a:bodyPr/>
          <a:lstStyle/>
          <a:p>
            <a:fld id="{11364B19-607B-B942-B14B-DB932692D378}" type="slidenum">
              <a:rPr lang="en-US" smtClean="0"/>
              <a:t>11</a:t>
            </a:fld>
            <a:endParaRPr lang="en-US"/>
          </a:p>
        </p:txBody>
      </p:sp>
    </p:spTree>
    <p:extLst>
      <p:ext uri="{BB962C8B-B14F-4D97-AF65-F5344CB8AC3E}">
        <p14:creationId xmlns:p14="http://schemas.microsoft.com/office/powerpoint/2010/main" val="1366789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latin typeface="+mn-lt"/>
                <a:cs typeface="Calibri"/>
              </a:rPr>
              <a:t>Work you produce at university often involves the important ideas, writings and discoveries of experts in your field of study.</a:t>
            </a:r>
          </a:p>
          <a:p>
            <a:pPr marL="171450" indent="-171450">
              <a:buFont typeface="Arial" panose="020B0604020202020204" pitchFamily="34" charset="0"/>
              <a:buChar char="•"/>
            </a:pPr>
            <a:endParaRPr lang="en-US" sz="1200">
              <a:latin typeface="+mn-lt"/>
              <a:cs typeface="Calibri"/>
            </a:endParaRPr>
          </a:p>
          <a:p>
            <a:pPr marL="171450" indent="-171450">
              <a:buFont typeface="Arial" panose="020B0604020202020204" pitchFamily="34" charset="0"/>
              <a:buChar char="•"/>
            </a:pPr>
            <a:r>
              <a:rPr lang="en-US" sz="1200">
                <a:latin typeface="+mn-lt"/>
                <a:cs typeface="Calibri"/>
              </a:rPr>
              <a:t>The work of other writers can provide you with information, evidence and ideas, but must be incorporated into your work carefully and ethically.</a:t>
            </a:r>
          </a:p>
          <a:p>
            <a:pPr marL="171450" indent="-171450">
              <a:buFont typeface="Arial" panose="020B0604020202020204" pitchFamily="34" charset="0"/>
              <a:buChar char="•"/>
            </a:pPr>
            <a:endParaRPr lang="en-US" sz="1200">
              <a:latin typeface="+mn-lt"/>
              <a:cs typeface="Calibri"/>
            </a:endParaRPr>
          </a:p>
          <a:p>
            <a:pPr marL="171450" indent="-171450">
              <a:buFont typeface="Arial" panose="020B0604020202020204" pitchFamily="34" charset="0"/>
              <a:buChar char="•"/>
            </a:pPr>
            <a:r>
              <a:rPr lang="en-US" sz="1200" b="1">
                <a:latin typeface="+mn-lt"/>
                <a:cs typeface="Calibri"/>
              </a:rPr>
              <a:t>Quoting</a:t>
            </a:r>
            <a:r>
              <a:rPr lang="en-US" sz="1200">
                <a:latin typeface="+mn-lt"/>
                <a:cs typeface="Calibri"/>
              </a:rPr>
              <a:t>, </a:t>
            </a:r>
            <a:r>
              <a:rPr lang="en-US" sz="1200" b="1">
                <a:latin typeface="+mn-lt"/>
                <a:cs typeface="Calibri"/>
              </a:rPr>
              <a:t>paraphrasing</a:t>
            </a:r>
            <a:r>
              <a:rPr lang="en-US" sz="1200">
                <a:latin typeface="+mn-lt"/>
                <a:cs typeface="Calibri"/>
              </a:rPr>
              <a:t> and </a:t>
            </a:r>
            <a:r>
              <a:rPr lang="en-US" sz="1200" b="1">
                <a:latin typeface="+mn-lt"/>
                <a:cs typeface="Calibri"/>
              </a:rPr>
              <a:t>summarising</a:t>
            </a:r>
            <a:r>
              <a:rPr lang="en-US" sz="1200">
                <a:latin typeface="+mn-lt"/>
                <a:cs typeface="Calibri"/>
              </a:rPr>
              <a:t> are different ways of including the works of others in your assignments. Each of these methods, combined with the correct use of a referencing system, will help you to avoid plagiarism.</a:t>
            </a:r>
          </a:p>
          <a:p>
            <a:endParaRPr lang="en-AU"/>
          </a:p>
          <a:p>
            <a:endParaRPr lang="en-AU"/>
          </a:p>
        </p:txBody>
      </p:sp>
      <p:sp>
        <p:nvSpPr>
          <p:cNvPr id="4" name="Slide Number Placeholder 3"/>
          <p:cNvSpPr>
            <a:spLocks noGrp="1"/>
          </p:cNvSpPr>
          <p:nvPr>
            <p:ph type="sldNum" sz="quarter" idx="10"/>
          </p:nvPr>
        </p:nvSpPr>
        <p:spPr/>
        <p:txBody>
          <a:bodyPr/>
          <a:lstStyle/>
          <a:p>
            <a:fld id="{11364B19-607B-B942-B14B-DB932692D378}" type="slidenum">
              <a:rPr lang="en-US" smtClean="0"/>
              <a:t>12</a:t>
            </a:fld>
            <a:endParaRPr lang="en-US"/>
          </a:p>
        </p:txBody>
      </p:sp>
    </p:spTree>
    <p:extLst>
      <p:ext uri="{BB962C8B-B14F-4D97-AF65-F5344CB8AC3E}">
        <p14:creationId xmlns:p14="http://schemas.microsoft.com/office/powerpoint/2010/main" val="2038730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latin typeface="+mn-lt"/>
                <a:cs typeface="Calibri"/>
              </a:rPr>
              <a:t>Work you produce at university often involves the important ideas, writings and discoveries of experts in your field of study.</a:t>
            </a:r>
          </a:p>
          <a:p>
            <a:pPr marL="171450" indent="-171450">
              <a:buFont typeface="Arial" panose="020B0604020202020204" pitchFamily="34" charset="0"/>
              <a:buChar char="•"/>
            </a:pPr>
            <a:endParaRPr lang="en-US" sz="1200">
              <a:latin typeface="+mn-lt"/>
              <a:cs typeface="Calibri"/>
            </a:endParaRPr>
          </a:p>
          <a:p>
            <a:pPr marL="171450" indent="-171450">
              <a:buFont typeface="Arial" panose="020B0604020202020204" pitchFamily="34" charset="0"/>
              <a:buChar char="•"/>
            </a:pPr>
            <a:r>
              <a:rPr lang="en-US" sz="1200">
                <a:latin typeface="+mn-lt"/>
                <a:cs typeface="Calibri"/>
              </a:rPr>
              <a:t>The work of other writers can provide you with information, evidence and ideas, but must be incorporated into your work carefully and ethically.</a:t>
            </a:r>
          </a:p>
          <a:p>
            <a:pPr marL="171450" indent="-171450">
              <a:buFont typeface="Arial" panose="020B0604020202020204" pitchFamily="34" charset="0"/>
              <a:buChar char="•"/>
            </a:pPr>
            <a:endParaRPr lang="en-US" sz="1200">
              <a:latin typeface="+mn-lt"/>
              <a:cs typeface="Calibri"/>
            </a:endParaRPr>
          </a:p>
          <a:p>
            <a:pPr marL="171450" indent="-171450">
              <a:buFont typeface="Arial" panose="020B0604020202020204" pitchFamily="34" charset="0"/>
              <a:buChar char="•"/>
            </a:pPr>
            <a:r>
              <a:rPr lang="en-US" sz="1200" b="1">
                <a:latin typeface="+mn-lt"/>
                <a:cs typeface="Calibri"/>
              </a:rPr>
              <a:t>Quoting</a:t>
            </a:r>
            <a:r>
              <a:rPr lang="en-US" sz="1200">
                <a:latin typeface="+mn-lt"/>
                <a:cs typeface="Calibri"/>
              </a:rPr>
              <a:t>, </a:t>
            </a:r>
            <a:r>
              <a:rPr lang="en-US" sz="1200" b="1">
                <a:latin typeface="+mn-lt"/>
                <a:cs typeface="Calibri"/>
              </a:rPr>
              <a:t>paraphrasing</a:t>
            </a:r>
            <a:r>
              <a:rPr lang="en-US" sz="1200">
                <a:latin typeface="+mn-lt"/>
                <a:cs typeface="Calibri"/>
              </a:rPr>
              <a:t> and </a:t>
            </a:r>
            <a:r>
              <a:rPr lang="en-US" sz="1200" b="1">
                <a:latin typeface="+mn-lt"/>
                <a:cs typeface="Calibri"/>
              </a:rPr>
              <a:t>summarising</a:t>
            </a:r>
            <a:r>
              <a:rPr lang="en-US" sz="1200">
                <a:latin typeface="+mn-lt"/>
                <a:cs typeface="Calibri"/>
              </a:rPr>
              <a:t> are different ways of including the works of others in your assignments. Each of these methods, combined with the correct use of a referencing system, will help you to avoid plagiarism.</a:t>
            </a:r>
          </a:p>
          <a:p>
            <a:endParaRPr lang="en-AU"/>
          </a:p>
          <a:p>
            <a:endParaRPr lang="en-AU"/>
          </a:p>
        </p:txBody>
      </p:sp>
      <p:sp>
        <p:nvSpPr>
          <p:cNvPr id="4" name="Slide Number Placeholder 3"/>
          <p:cNvSpPr>
            <a:spLocks noGrp="1"/>
          </p:cNvSpPr>
          <p:nvPr>
            <p:ph type="sldNum" sz="quarter" idx="10"/>
          </p:nvPr>
        </p:nvSpPr>
        <p:spPr/>
        <p:txBody>
          <a:bodyPr/>
          <a:lstStyle/>
          <a:p>
            <a:fld id="{11364B19-607B-B942-B14B-DB932692D378}" type="slidenum">
              <a:rPr lang="en-US" smtClean="0"/>
              <a:t>13</a:t>
            </a:fld>
            <a:endParaRPr lang="en-US"/>
          </a:p>
        </p:txBody>
      </p:sp>
    </p:spTree>
    <p:extLst>
      <p:ext uri="{BB962C8B-B14F-4D97-AF65-F5344CB8AC3E}">
        <p14:creationId xmlns:p14="http://schemas.microsoft.com/office/powerpoint/2010/main" val="259531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800">
                <a:solidFill>
                  <a:schemeClr val="accent1">
                    <a:lumMod val="75000"/>
                  </a:schemeClr>
                </a:solidFill>
                <a:latin typeface="Calibri" panose="020F0502020204030204" pitchFamily="34" charset="0"/>
                <a:cs typeface="Calibri" panose="020F0502020204030204" pitchFamily="34" charset="0"/>
              </a:rPr>
              <a:t>Quotes are used when the author:</a:t>
            </a:r>
          </a:p>
          <a:p>
            <a:pPr marL="0" indent="0">
              <a:buNone/>
            </a:pPr>
            <a:r>
              <a:rPr lang="en-AU" sz="400">
                <a:solidFill>
                  <a:schemeClr val="accent1">
                    <a:lumMod val="75000"/>
                  </a:schemeClr>
                </a:solidFill>
                <a:latin typeface="Calibri" panose="020F0502020204030204" pitchFamily="34" charset="0"/>
                <a:cs typeface="Calibri" panose="020F0502020204030204" pitchFamily="34" charset="0"/>
              </a:rPr>
              <a:t> </a:t>
            </a:r>
          </a:p>
          <a:p>
            <a:pPr marL="914400" lvl="1" indent="-457200">
              <a:buFontTx/>
              <a:buChar char="-"/>
            </a:pPr>
            <a:r>
              <a:rPr lang="en-AU" sz="2700">
                <a:solidFill>
                  <a:schemeClr val="accent1">
                    <a:lumMod val="75000"/>
                  </a:schemeClr>
                </a:solidFill>
                <a:latin typeface="Calibri" panose="020F0502020204030204" pitchFamily="34" charset="0"/>
                <a:cs typeface="Calibri" panose="020F0502020204030204" pitchFamily="34" charset="0"/>
              </a:rPr>
              <a:t>expresses the idea in an original way, or </a:t>
            </a:r>
          </a:p>
          <a:p>
            <a:pPr lvl="1"/>
            <a:r>
              <a:rPr lang="en-AU" sz="1200">
                <a:solidFill>
                  <a:schemeClr val="accent1">
                    <a:lumMod val="75000"/>
                  </a:schemeClr>
                </a:solidFill>
                <a:latin typeface="Calibri" panose="020F0502020204030204" pitchFamily="34" charset="0"/>
                <a:cs typeface="Calibri" panose="020F0502020204030204" pitchFamily="34" charset="0"/>
              </a:rPr>
              <a:t> </a:t>
            </a:r>
          </a:p>
          <a:p>
            <a:pPr marL="914400" lvl="1" indent="-457200">
              <a:buFontTx/>
              <a:buChar char="-"/>
            </a:pPr>
            <a:r>
              <a:rPr lang="en-AU" sz="2700">
                <a:solidFill>
                  <a:schemeClr val="accent1">
                    <a:lumMod val="75000"/>
                  </a:schemeClr>
                </a:solidFill>
                <a:latin typeface="Calibri" panose="020F0502020204030204" pitchFamily="34" charset="0"/>
                <a:cs typeface="Calibri" panose="020F0502020204030204" pitchFamily="34" charset="0"/>
              </a:rPr>
              <a:t>gives a definition of a key term.</a:t>
            </a:r>
          </a:p>
          <a:p>
            <a:pPr marL="0" indent="0">
              <a:buNone/>
            </a:pPr>
            <a:r>
              <a:rPr lang="en-AU" sz="1200">
                <a:solidFill>
                  <a:schemeClr val="accent1">
                    <a:lumMod val="75000"/>
                  </a:schemeClr>
                </a:solidFill>
                <a:latin typeface="Calibri" panose="020F0502020204030204" pitchFamily="34" charset="0"/>
                <a:cs typeface="Calibri" panose="020F0502020204030204" pitchFamily="34" charset="0"/>
              </a:rPr>
              <a:t> </a:t>
            </a:r>
          </a:p>
          <a:p>
            <a:r>
              <a:rPr lang="en-AU" sz="2800">
                <a:solidFill>
                  <a:schemeClr val="accent1">
                    <a:lumMod val="75000"/>
                  </a:schemeClr>
                </a:solidFill>
                <a:latin typeface="Calibri" panose="020F0502020204030204" pitchFamily="34" charset="0"/>
                <a:cs typeface="Calibri" panose="020F0502020204030204" pitchFamily="34" charset="0"/>
              </a:rPr>
              <a:t>They should be introduced or explained.</a:t>
            </a:r>
          </a:p>
          <a:p>
            <a:pPr marL="571500" indent="-571500">
              <a:buFont typeface="Arial" panose="020B0604020202020204" pitchFamily="34" charset="0"/>
              <a:buChar char="•"/>
            </a:pPr>
            <a:endParaRPr lang="en-AU"/>
          </a:p>
        </p:txBody>
      </p:sp>
      <p:sp>
        <p:nvSpPr>
          <p:cNvPr id="4" name="Slide Number Placeholder 3"/>
          <p:cNvSpPr>
            <a:spLocks noGrp="1"/>
          </p:cNvSpPr>
          <p:nvPr>
            <p:ph type="sldNum" sz="quarter" idx="10"/>
          </p:nvPr>
        </p:nvSpPr>
        <p:spPr/>
        <p:txBody>
          <a:bodyPr/>
          <a:lstStyle/>
          <a:p>
            <a:fld id="{11364B19-607B-B942-B14B-DB932692D378}" type="slidenum">
              <a:rPr lang="en-US" smtClean="0"/>
              <a:t>14</a:t>
            </a:fld>
            <a:endParaRPr lang="en-US"/>
          </a:p>
        </p:txBody>
      </p:sp>
    </p:spTree>
    <p:extLst>
      <p:ext uri="{BB962C8B-B14F-4D97-AF65-F5344CB8AC3E}">
        <p14:creationId xmlns:p14="http://schemas.microsoft.com/office/powerpoint/2010/main" val="123290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Quotes should never be “dumped” into your assignment, or strung together one after the other. They should be used purposefully and sparingly to make a specific point, which you need to help explain to your reader.</a:t>
            </a:r>
          </a:p>
        </p:txBody>
      </p:sp>
      <p:sp>
        <p:nvSpPr>
          <p:cNvPr id="4" name="Slide Number Placeholder 3"/>
          <p:cNvSpPr>
            <a:spLocks noGrp="1"/>
          </p:cNvSpPr>
          <p:nvPr>
            <p:ph type="sldNum" sz="quarter" idx="10"/>
          </p:nvPr>
        </p:nvSpPr>
        <p:spPr/>
        <p:txBody>
          <a:bodyPr/>
          <a:lstStyle/>
          <a:p>
            <a:fld id="{11364B19-607B-B942-B14B-DB932692D378}" type="slidenum">
              <a:rPr lang="en-US" smtClean="0"/>
              <a:t>15</a:t>
            </a:fld>
            <a:endParaRPr lang="en-US"/>
          </a:p>
        </p:txBody>
      </p:sp>
    </p:spTree>
    <p:extLst>
      <p:ext uri="{BB962C8B-B14F-4D97-AF65-F5344CB8AC3E}">
        <p14:creationId xmlns:p14="http://schemas.microsoft.com/office/powerpoint/2010/main" val="1909144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1364B19-607B-B942-B14B-DB932692D378}" type="slidenum">
              <a:rPr lang="en-US" smtClean="0"/>
              <a:t>16</a:t>
            </a:fld>
            <a:endParaRPr lang="en-US"/>
          </a:p>
        </p:txBody>
      </p:sp>
    </p:spTree>
    <p:extLst>
      <p:ext uri="{BB962C8B-B14F-4D97-AF65-F5344CB8AC3E}">
        <p14:creationId xmlns:p14="http://schemas.microsoft.com/office/powerpoint/2010/main" val="2718005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first one is the best quote because the second one doesn’t give any introduction to or explanation of the quote, and the third one doesn’t include a citation</a:t>
            </a:r>
          </a:p>
        </p:txBody>
      </p:sp>
      <p:sp>
        <p:nvSpPr>
          <p:cNvPr id="4" name="Slide Number Placeholder 3"/>
          <p:cNvSpPr>
            <a:spLocks noGrp="1"/>
          </p:cNvSpPr>
          <p:nvPr>
            <p:ph type="sldNum" sz="quarter" idx="10"/>
          </p:nvPr>
        </p:nvSpPr>
        <p:spPr/>
        <p:txBody>
          <a:bodyPr/>
          <a:lstStyle/>
          <a:p>
            <a:fld id="{11364B19-607B-B942-B14B-DB932692D378}" type="slidenum">
              <a:rPr lang="en-US" smtClean="0"/>
              <a:t>17</a:t>
            </a:fld>
            <a:endParaRPr lang="en-US"/>
          </a:p>
        </p:txBody>
      </p:sp>
    </p:spTree>
    <p:extLst>
      <p:ext uri="{BB962C8B-B14F-4D97-AF65-F5344CB8AC3E}">
        <p14:creationId xmlns:p14="http://schemas.microsoft.com/office/powerpoint/2010/main" val="77981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first one is the best quote because the second one doesn’t give any introduction to or explanation of the quote, and the third one doesn’t include a citation</a:t>
            </a:r>
          </a:p>
        </p:txBody>
      </p:sp>
      <p:sp>
        <p:nvSpPr>
          <p:cNvPr id="4" name="Slide Number Placeholder 3"/>
          <p:cNvSpPr>
            <a:spLocks noGrp="1"/>
          </p:cNvSpPr>
          <p:nvPr>
            <p:ph type="sldNum" sz="quarter" idx="10"/>
          </p:nvPr>
        </p:nvSpPr>
        <p:spPr/>
        <p:txBody>
          <a:bodyPr/>
          <a:lstStyle/>
          <a:p>
            <a:fld id="{11364B19-607B-B942-B14B-DB932692D378}" type="slidenum">
              <a:rPr lang="en-US" smtClean="0"/>
              <a:t>18</a:t>
            </a:fld>
            <a:endParaRPr lang="en-US"/>
          </a:p>
        </p:txBody>
      </p:sp>
    </p:spTree>
    <p:extLst>
      <p:ext uri="{BB962C8B-B14F-4D97-AF65-F5344CB8AC3E}">
        <p14:creationId xmlns:p14="http://schemas.microsoft.com/office/powerpoint/2010/main" val="327265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first one is the best quote because the second one doesn’t give any introduction to or explanation of the quote, and the third one doesn’t include a citation</a:t>
            </a:r>
          </a:p>
        </p:txBody>
      </p:sp>
      <p:sp>
        <p:nvSpPr>
          <p:cNvPr id="4" name="Slide Number Placeholder 3"/>
          <p:cNvSpPr>
            <a:spLocks noGrp="1"/>
          </p:cNvSpPr>
          <p:nvPr>
            <p:ph type="sldNum" sz="quarter" idx="10"/>
          </p:nvPr>
        </p:nvSpPr>
        <p:spPr/>
        <p:txBody>
          <a:bodyPr/>
          <a:lstStyle/>
          <a:p>
            <a:fld id="{11364B19-607B-B942-B14B-DB932692D378}" type="slidenum">
              <a:rPr lang="en-US" smtClean="0"/>
              <a:t>19</a:t>
            </a:fld>
            <a:endParaRPr lang="en-US"/>
          </a:p>
        </p:txBody>
      </p:sp>
    </p:spTree>
    <p:extLst>
      <p:ext uri="{BB962C8B-B14F-4D97-AF65-F5344CB8AC3E}">
        <p14:creationId xmlns:p14="http://schemas.microsoft.com/office/powerpoint/2010/main" val="25470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1364B19-607B-B942-B14B-DB932692D378}" type="slidenum">
              <a:rPr lang="en-US" smtClean="0"/>
              <a:t>2</a:t>
            </a:fld>
            <a:endParaRPr lang="en-US"/>
          </a:p>
        </p:txBody>
      </p:sp>
    </p:spTree>
    <p:extLst>
      <p:ext uri="{BB962C8B-B14F-4D97-AF65-F5344CB8AC3E}">
        <p14:creationId xmlns:p14="http://schemas.microsoft.com/office/powerpoint/2010/main" val="530086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1">
                <a:solidFill>
                  <a:srgbClr val="00B0F0"/>
                </a:solidFill>
              </a:rPr>
              <a:t>Paraphrasing</a:t>
            </a:r>
          </a:p>
          <a:p>
            <a:pPr marL="0" indent="0">
              <a:buNone/>
            </a:pPr>
            <a:endParaRPr lang="en-US" sz="1200" b="1">
              <a:solidFill>
                <a:srgbClr val="00B0F0"/>
              </a:solidFill>
            </a:endParaRPr>
          </a:p>
          <a:p>
            <a:pPr marL="0" indent="0">
              <a:buNone/>
            </a:pPr>
            <a:r>
              <a:rPr lang="en-US" sz="1200">
                <a:latin typeface="+mn-lt"/>
                <a:cs typeface="Calibri"/>
              </a:rPr>
              <a:t>A paraphrase is writing the ideas expressed by another author in an article </a:t>
            </a:r>
            <a:r>
              <a:rPr lang="en-US" sz="1200" b="1">
                <a:latin typeface="+mn-lt"/>
                <a:cs typeface="Calibri"/>
              </a:rPr>
              <a:t>in your own words </a:t>
            </a:r>
            <a:r>
              <a:rPr lang="en-US" sz="1200">
                <a:latin typeface="+mn-lt"/>
                <a:cs typeface="Calibri"/>
              </a:rPr>
              <a:t>without changing the original meaning. It is usually about the same length as the original. The sentence structure and the vocabulary </a:t>
            </a:r>
            <a:r>
              <a:rPr lang="en-US" sz="1200" b="1">
                <a:latin typeface="+mn-lt"/>
                <a:cs typeface="Calibri"/>
              </a:rPr>
              <a:t>must</a:t>
            </a:r>
            <a:r>
              <a:rPr lang="en-US" sz="1200">
                <a:latin typeface="+mn-lt"/>
                <a:cs typeface="Calibri"/>
              </a:rPr>
              <a:t> be different.</a:t>
            </a:r>
          </a:p>
          <a:p>
            <a:pPr marL="0" indent="0">
              <a:buNone/>
            </a:pPr>
            <a:endParaRPr lang="en-US" sz="1200">
              <a:latin typeface="+mn-lt"/>
              <a:cs typeface="Calibri" pitchFamily="34" charset="0"/>
            </a:endParaRPr>
          </a:p>
          <a:p>
            <a:pPr marL="0" indent="0">
              <a:buNone/>
            </a:pPr>
            <a:r>
              <a:rPr lang="en-AU" sz="1600" b="1">
                <a:solidFill>
                  <a:srgbClr val="00B0F0"/>
                </a:solidFill>
                <a:latin typeface="Calibri" pitchFamily="34" charset="0"/>
                <a:cs typeface="Calibri" pitchFamily="34" charset="0"/>
              </a:rPr>
              <a:t>Why paraphrase?</a:t>
            </a:r>
            <a:endParaRPr lang="en-AU" sz="1200">
              <a:latin typeface="Calibri" pitchFamily="34" charset="0"/>
              <a:cs typeface="Calibri" pitchFamily="34" charset="0"/>
            </a:endParaRPr>
          </a:p>
          <a:p>
            <a:pPr marL="171450" indent="-171450">
              <a:buFont typeface="Arial" panose="020B0604020202020204" pitchFamily="34" charset="0"/>
              <a:buChar char="•"/>
            </a:pPr>
            <a:endParaRPr lang="en-AU" sz="1200">
              <a:latin typeface="Calibri" pitchFamily="34" charset="0"/>
              <a:cs typeface="Calibri" pitchFamily="34" charset="0"/>
            </a:endParaRPr>
          </a:p>
          <a:p>
            <a:pPr marL="0" indent="0">
              <a:buFont typeface="Arial" panose="020B0604020202020204" pitchFamily="34" charset="0"/>
              <a:buNone/>
            </a:pPr>
            <a:r>
              <a:rPr lang="en-AU" sz="1200">
                <a:latin typeface="Calibri" pitchFamily="34" charset="0"/>
                <a:cs typeface="Calibri" pitchFamily="34" charset="0"/>
              </a:rPr>
              <a:t>Paraphrasing shows the lecturer you have understand the information you’re including from other sources, and also ensures that the whole assignment is written in the same style (i.e. your writing style).</a:t>
            </a:r>
          </a:p>
          <a:p>
            <a:pPr marL="0" indent="0">
              <a:buFont typeface="Arial" panose="020B0604020202020204" pitchFamily="34" charset="0"/>
              <a:buNone/>
            </a:pPr>
            <a:endParaRPr lang="en-AU" sz="1200">
              <a:latin typeface="Calibri" pitchFamily="34" charset="0"/>
              <a:cs typeface="Calibri" pitchFamily="34" charset="0"/>
            </a:endParaRPr>
          </a:p>
          <a:p>
            <a:pPr marL="285750" indent="-285750">
              <a:buFont typeface="Arial" panose="020B0604020202020204" pitchFamily="34" charset="0"/>
              <a:buChar char="•"/>
            </a:pPr>
            <a:r>
              <a:rPr lang="en-US" sz="1400">
                <a:cs typeface="Calibri"/>
              </a:rPr>
              <a:t>The sources of paraphrased ideas need to be acknowledged in your text, although usually without a page number required, and in a reference list using the appropriate referencing style.</a:t>
            </a:r>
          </a:p>
          <a:p>
            <a:pPr marL="171450" indent="-171450">
              <a:buFont typeface="Arial" panose="020B0604020202020204" pitchFamily="34" charset="0"/>
              <a:buChar char="•"/>
            </a:pPr>
            <a:endParaRPr lang="en-AU"/>
          </a:p>
          <a:p>
            <a:endParaRPr lang="en-AU"/>
          </a:p>
        </p:txBody>
      </p:sp>
      <p:sp>
        <p:nvSpPr>
          <p:cNvPr id="4" name="Slide Number Placeholder 3"/>
          <p:cNvSpPr>
            <a:spLocks noGrp="1"/>
          </p:cNvSpPr>
          <p:nvPr>
            <p:ph type="sldNum" sz="quarter" idx="10"/>
          </p:nvPr>
        </p:nvSpPr>
        <p:spPr/>
        <p:txBody>
          <a:bodyPr/>
          <a:lstStyle/>
          <a:p>
            <a:fld id="{11364B19-607B-B942-B14B-DB932692D378}" type="slidenum">
              <a:rPr lang="en-US" smtClean="0"/>
              <a:t>20</a:t>
            </a:fld>
            <a:endParaRPr lang="en-US"/>
          </a:p>
        </p:txBody>
      </p:sp>
    </p:spTree>
    <p:extLst>
      <p:ext uri="{BB962C8B-B14F-4D97-AF65-F5344CB8AC3E}">
        <p14:creationId xmlns:p14="http://schemas.microsoft.com/office/powerpoint/2010/main" val="730860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a:p>
        </p:txBody>
      </p:sp>
      <p:sp>
        <p:nvSpPr>
          <p:cNvPr id="4" name="Slide Number Placeholder 3"/>
          <p:cNvSpPr>
            <a:spLocks noGrp="1"/>
          </p:cNvSpPr>
          <p:nvPr>
            <p:ph type="sldNum" sz="quarter" idx="10"/>
          </p:nvPr>
        </p:nvSpPr>
        <p:spPr/>
        <p:txBody>
          <a:bodyPr/>
          <a:lstStyle/>
          <a:p>
            <a:fld id="{11364B19-607B-B942-B14B-DB932692D378}" type="slidenum">
              <a:rPr lang="en-US" smtClean="0"/>
              <a:t>21</a:t>
            </a:fld>
            <a:endParaRPr lang="en-US"/>
          </a:p>
        </p:txBody>
      </p:sp>
    </p:spTree>
    <p:extLst>
      <p:ext uri="{BB962C8B-B14F-4D97-AF65-F5344CB8AC3E}">
        <p14:creationId xmlns:p14="http://schemas.microsoft.com/office/powerpoint/2010/main" val="41007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activity could be done using </a:t>
            </a:r>
            <a:r>
              <a:rPr lang="en-AU" err="1"/>
              <a:t>Jamboard</a:t>
            </a:r>
            <a:r>
              <a:rPr lang="en-AU"/>
              <a:t> (a free Google product)</a:t>
            </a:r>
          </a:p>
        </p:txBody>
      </p:sp>
      <p:sp>
        <p:nvSpPr>
          <p:cNvPr id="4" name="Slide Number Placeholder 3"/>
          <p:cNvSpPr>
            <a:spLocks noGrp="1"/>
          </p:cNvSpPr>
          <p:nvPr>
            <p:ph type="sldNum" sz="quarter" idx="5"/>
          </p:nvPr>
        </p:nvSpPr>
        <p:spPr/>
        <p:txBody>
          <a:bodyPr/>
          <a:lstStyle/>
          <a:p>
            <a:fld id="{11364B19-607B-B942-B14B-DB932692D378}" type="slidenum">
              <a:rPr lang="en-US" smtClean="0"/>
              <a:t>22</a:t>
            </a:fld>
            <a:endParaRPr lang="en-US"/>
          </a:p>
        </p:txBody>
      </p:sp>
    </p:spTree>
    <p:extLst>
      <p:ext uri="{BB962C8B-B14F-4D97-AF65-F5344CB8AC3E}">
        <p14:creationId xmlns:p14="http://schemas.microsoft.com/office/powerpoint/2010/main" val="980518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activity could be done using </a:t>
            </a:r>
            <a:r>
              <a:rPr lang="en-AU" err="1"/>
              <a:t>Jamboard</a:t>
            </a:r>
            <a:r>
              <a:rPr lang="en-AU"/>
              <a:t> (a free Google product)</a:t>
            </a:r>
          </a:p>
        </p:txBody>
      </p:sp>
      <p:sp>
        <p:nvSpPr>
          <p:cNvPr id="4" name="Slide Number Placeholder 3"/>
          <p:cNvSpPr>
            <a:spLocks noGrp="1"/>
          </p:cNvSpPr>
          <p:nvPr>
            <p:ph type="sldNum" sz="quarter" idx="5"/>
          </p:nvPr>
        </p:nvSpPr>
        <p:spPr/>
        <p:txBody>
          <a:bodyPr/>
          <a:lstStyle/>
          <a:p>
            <a:fld id="{11364B19-607B-B942-B14B-DB932692D378}" type="slidenum">
              <a:rPr lang="en-US" smtClean="0"/>
              <a:t>23</a:t>
            </a:fld>
            <a:endParaRPr lang="en-US"/>
          </a:p>
        </p:txBody>
      </p:sp>
    </p:spTree>
    <p:extLst>
      <p:ext uri="{BB962C8B-B14F-4D97-AF65-F5344CB8AC3E}">
        <p14:creationId xmlns:p14="http://schemas.microsoft.com/office/powerpoint/2010/main" val="2120492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a:latin typeface="Calibri" pitchFamily="34" charset="0"/>
                <a:cs typeface="Calibri" pitchFamily="34" charset="0"/>
              </a:rPr>
              <a:t>Generally used when you wish to refer to ideas contained in a long text. Summarising enables you to reduce the author's ideas to key points in an outline of the discussion or argument by </a:t>
            </a:r>
            <a:r>
              <a:rPr lang="en-AU" sz="1200" b="1">
                <a:latin typeface="Calibri" pitchFamily="34" charset="0"/>
                <a:cs typeface="Calibri" pitchFamily="34" charset="0"/>
              </a:rPr>
              <a:t>omitting unnecessary details and examples</a:t>
            </a:r>
            <a:r>
              <a:rPr lang="en-AU" sz="1200">
                <a:latin typeface="Calibri" pitchFamily="34" charset="0"/>
                <a:cs typeface="Calibri" pitchFamily="34" charset="0"/>
              </a:rPr>
              <a:t>. </a:t>
            </a:r>
          </a:p>
          <a:p>
            <a:pPr marL="171450" indent="-171450">
              <a:buFont typeface="Arial" panose="020B0604020202020204" pitchFamily="34" charset="0"/>
              <a:buChar char="•"/>
            </a:pPr>
            <a:endParaRPr lang="en-AU" sz="1200">
              <a:latin typeface="Calibri" pitchFamily="34" charset="0"/>
              <a:cs typeface="Calibri" pitchFamily="34" charset="0"/>
            </a:endParaRPr>
          </a:p>
          <a:p>
            <a:pPr marL="171450" indent="-171450">
              <a:buFont typeface="Arial" panose="020B0604020202020204" pitchFamily="34" charset="0"/>
              <a:buChar char="•"/>
            </a:pPr>
            <a:r>
              <a:rPr lang="en-US" sz="1200">
                <a:cs typeface="Calibri"/>
              </a:rPr>
              <a:t>Summarising a single source or a collection of related sources can </a:t>
            </a:r>
            <a:r>
              <a:rPr lang="en-US" sz="1200" b="1">
                <a:cs typeface="Calibri"/>
              </a:rPr>
              <a:t>provide your reader with background or supporting information</a:t>
            </a:r>
            <a:r>
              <a:rPr lang="en-US" sz="1200">
                <a:cs typeface="Calibri"/>
              </a:rPr>
              <a:t> that helps them better understand your chosen topic. It is also a useful method to point out material that either supports or contradicts your argument while not distracting your reader with irrelevant details.</a:t>
            </a:r>
          </a:p>
          <a:p>
            <a:pPr marL="171450" indent="-171450">
              <a:buFont typeface="Arial" panose="020B0604020202020204" pitchFamily="34" charset="0"/>
              <a:buChar char="•"/>
            </a:pPr>
            <a:endParaRPr lang="en-US" sz="1200">
              <a:cs typeface="Calibri"/>
            </a:endParaRPr>
          </a:p>
          <a:p>
            <a:pPr marL="171450" indent="-171450">
              <a:buFont typeface="Arial" panose="020B0604020202020204" pitchFamily="34" charset="0"/>
              <a:buChar char="•"/>
            </a:pPr>
            <a:r>
              <a:rPr lang="en-US" sz="1200">
                <a:cs typeface="Calibri"/>
              </a:rPr>
              <a:t>As with quoting and paraphrasing, you must document the sources you </a:t>
            </a:r>
            <a:r>
              <a:rPr lang="en-US" sz="1200" err="1">
                <a:cs typeface="Calibri"/>
              </a:rPr>
              <a:t>summarise</a:t>
            </a:r>
            <a:r>
              <a:rPr lang="en-US" sz="1200">
                <a:cs typeface="Calibri"/>
              </a:rPr>
              <a:t>. A summary reduces the material into a more concise statement. </a:t>
            </a:r>
            <a:r>
              <a:rPr lang="en-US" sz="1200" b="1">
                <a:cs typeface="Calibri"/>
              </a:rPr>
              <a:t>To be effective, you must choose your words carefully, be </a:t>
            </a:r>
            <a:r>
              <a:rPr lang="en-US" sz="1200" b="1"/>
              <a:t>accurate, objective, focused and concise.</a:t>
            </a:r>
          </a:p>
          <a:p>
            <a:pPr marL="171450" indent="-171450">
              <a:buFont typeface="Arial" panose="020B0604020202020204" pitchFamily="34" charset="0"/>
              <a:buChar char="•"/>
            </a:pPr>
            <a:endParaRPr lang="en-AU"/>
          </a:p>
          <a:p>
            <a:endParaRPr lang="en-AU"/>
          </a:p>
        </p:txBody>
      </p:sp>
      <p:sp>
        <p:nvSpPr>
          <p:cNvPr id="4" name="Slide Number Placeholder 3"/>
          <p:cNvSpPr>
            <a:spLocks noGrp="1"/>
          </p:cNvSpPr>
          <p:nvPr>
            <p:ph type="sldNum" sz="quarter" idx="10"/>
          </p:nvPr>
        </p:nvSpPr>
        <p:spPr/>
        <p:txBody>
          <a:bodyPr/>
          <a:lstStyle/>
          <a:p>
            <a:fld id="{11364B19-607B-B942-B14B-DB932692D378}" type="slidenum">
              <a:rPr lang="en-US" smtClean="0"/>
              <a:t>27</a:t>
            </a:fld>
            <a:endParaRPr lang="en-US"/>
          </a:p>
        </p:txBody>
      </p:sp>
    </p:spTree>
    <p:extLst>
      <p:ext uri="{BB962C8B-B14F-4D97-AF65-F5344CB8AC3E}">
        <p14:creationId xmlns:p14="http://schemas.microsoft.com/office/powerpoint/2010/main" val="2916175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1364B19-607B-B942-B14B-DB932692D378}" type="slidenum">
              <a:rPr lang="en-US" smtClean="0"/>
              <a:t>28</a:t>
            </a:fld>
            <a:endParaRPr lang="en-US"/>
          </a:p>
        </p:txBody>
      </p:sp>
    </p:spTree>
    <p:extLst>
      <p:ext uri="{BB962C8B-B14F-4D97-AF65-F5344CB8AC3E}">
        <p14:creationId xmlns:p14="http://schemas.microsoft.com/office/powerpoint/2010/main" val="1717311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Click on the image to go to the ‘Avoiding Plagiarism’ quiz.</a:t>
            </a:r>
          </a:p>
          <a:p>
            <a:endParaRPr lang="en-AU"/>
          </a:p>
          <a:p>
            <a:r>
              <a:rPr lang="en-AU"/>
              <a:t>You can either do the quiz as a whole class, encouraging students to enter their responses to each question in the chat before showing the answers or get students to log into the quiz themselves and do it in small groups in breakout rooms.</a:t>
            </a:r>
          </a:p>
        </p:txBody>
      </p:sp>
      <p:sp>
        <p:nvSpPr>
          <p:cNvPr id="4" name="Slide Number Placeholder 3"/>
          <p:cNvSpPr>
            <a:spLocks noGrp="1"/>
          </p:cNvSpPr>
          <p:nvPr>
            <p:ph type="sldNum" sz="quarter" idx="10"/>
          </p:nvPr>
        </p:nvSpPr>
        <p:spPr/>
        <p:txBody>
          <a:bodyPr/>
          <a:lstStyle/>
          <a:p>
            <a:fld id="{11364B19-607B-B942-B14B-DB932692D378}" type="slidenum">
              <a:rPr lang="en-US" smtClean="0"/>
              <a:t>29</a:t>
            </a:fld>
            <a:endParaRPr lang="en-US"/>
          </a:p>
        </p:txBody>
      </p:sp>
    </p:spTree>
    <p:extLst>
      <p:ext uri="{BB962C8B-B14F-4D97-AF65-F5344CB8AC3E}">
        <p14:creationId xmlns:p14="http://schemas.microsoft.com/office/powerpoint/2010/main" val="486134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u="sng">
                <a:solidFill>
                  <a:srgbClr val="0563C1"/>
                </a:solidFill>
                <a:effectLst/>
                <a:latin typeface="Calibri" panose="020F0502020204030204" pitchFamily="34" charset="0"/>
                <a:ea typeface="DengXian" panose="02010600030101010101" pitchFamily="2" charset="-122"/>
                <a:hlinkClick r:id="rId3"/>
              </a:rPr>
              <a:t>https://www.uts.edu.au/current-students/support/academic-support/academic-integrity/tutorial-and-quiz</a:t>
            </a:r>
            <a:endParaRPr lang="en-GB"/>
          </a:p>
        </p:txBody>
      </p:sp>
      <p:sp>
        <p:nvSpPr>
          <p:cNvPr id="4" name="Slide Number Placeholder 3"/>
          <p:cNvSpPr>
            <a:spLocks noGrp="1"/>
          </p:cNvSpPr>
          <p:nvPr>
            <p:ph type="sldNum" sz="quarter" idx="5"/>
          </p:nvPr>
        </p:nvSpPr>
        <p:spPr/>
        <p:txBody>
          <a:bodyPr/>
          <a:lstStyle/>
          <a:p>
            <a:fld id="{11364B19-607B-B942-B14B-DB932692D378}" type="slidenum">
              <a:rPr lang="en-US" smtClean="0"/>
              <a:t>30</a:t>
            </a:fld>
            <a:endParaRPr lang="en-US"/>
          </a:p>
        </p:txBody>
      </p:sp>
    </p:spTree>
    <p:extLst>
      <p:ext uri="{BB962C8B-B14F-4D97-AF65-F5344CB8AC3E}">
        <p14:creationId xmlns:p14="http://schemas.microsoft.com/office/powerpoint/2010/main" val="3433292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https://www.uts.edu.au/current-students/support/helps/self-help-resources/genai-learning-resources</a:t>
            </a:r>
          </a:p>
          <a:p>
            <a:endParaRPr lang="en-GB"/>
          </a:p>
          <a:p>
            <a:endParaRPr lang="en-GB"/>
          </a:p>
        </p:txBody>
      </p:sp>
      <p:sp>
        <p:nvSpPr>
          <p:cNvPr id="4" name="Slide Number Placeholder 3"/>
          <p:cNvSpPr>
            <a:spLocks noGrp="1"/>
          </p:cNvSpPr>
          <p:nvPr>
            <p:ph type="sldNum" sz="quarter" idx="5"/>
          </p:nvPr>
        </p:nvSpPr>
        <p:spPr/>
        <p:txBody>
          <a:bodyPr/>
          <a:lstStyle/>
          <a:p>
            <a:fld id="{11364B19-607B-B942-B14B-DB932692D378}" type="slidenum">
              <a:rPr lang="en-US" smtClean="0"/>
              <a:t>31</a:t>
            </a:fld>
            <a:endParaRPr lang="en-US"/>
          </a:p>
        </p:txBody>
      </p:sp>
    </p:spTree>
    <p:extLst>
      <p:ext uri="{BB962C8B-B14F-4D97-AF65-F5344CB8AC3E}">
        <p14:creationId xmlns:p14="http://schemas.microsoft.com/office/powerpoint/2010/main" val="125989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1364B19-607B-B942-B14B-DB932692D378}" type="slidenum">
              <a:rPr lang="en-US" smtClean="0"/>
              <a:t>32</a:t>
            </a:fld>
            <a:endParaRPr lang="en-US"/>
          </a:p>
        </p:txBody>
      </p:sp>
    </p:spTree>
    <p:extLst>
      <p:ext uri="{BB962C8B-B14F-4D97-AF65-F5344CB8AC3E}">
        <p14:creationId xmlns:p14="http://schemas.microsoft.com/office/powerpoint/2010/main" val="3215847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You’d rather not be one of the students at the centre of these headlines!</a:t>
            </a:r>
          </a:p>
        </p:txBody>
      </p:sp>
      <p:sp>
        <p:nvSpPr>
          <p:cNvPr id="4" name="Slide Number Placeholder 3"/>
          <p:cNvSpPr>
            <a:spLocks noGrp="1"/>
          </p:cNvSpPr>
          <p:nvPr>
            <p:ph type="sldNum" sz="quarter" idx="5"/>
          </p:nvPr>
        </p:nvSpPr>
        <p:spPr/>
        <p:txBody>
          <a:bodyPr/>
          <a:lstStyle/>
          <a:p>
            <a:fld id="{11364B19-607B-B942-B14B-DB932692D378}" type="slidenum">
              <a:rPr lang="en-US" smtClean="0"/>
              <a:t>3</a:t>
            </a:fld>
            <a:endParaRPr lang="en-US"/>
          </a:p>
        </p:txBody>
      </p:sp>
    </p:spTree>
    <p:extLst>
      <p:ext uri="{BB962C8B-B14F-4D97-AF65-F5344CB8AC3E}">
        <p14:creationId xmlns:p14="http://schemas.microsoft.com/office/powerpoint/2010/main" val="3989859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1364B19-607B-B942-B14B-DB932692D378}" type="slidenum">
              <a:rPr lang="en-US" smtClean="0"/>
              <a:t>36</a:t>
            </a:fld>
            <a:endParaRPr lang="en-US"/>
          </a:p>
        </p:txBody>
      </p:sp>
    </p:spTree>
    <p:extLst>
      <p:ext uri="{BB962C8B-B14F-4D97-AF65-F5344CB8AC3E}">
        <p14:creationId xmlns:p14="http://schemas.microsoft.com/office/powerpoint/2010/main" val="2835373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latin typeface="+mn-lt"/>
                <a:cs typeface="Calibri"/>
              </a:rPr>
              <a:t>Work you produce at university often involves the important ideas, writings and discoveries of experts in your field of study.</a:t>
            </a:r>
          </a:p>
          <a:p>
            <a:pPr marL="171450" indent="-171450">
              <a:buFont typeface="Arial" panose="020B0604020202020204" pitchFamily="34" charset="0"/>
              <a:buChar char="•"/>
            </a:pPr>
            <a:endParaRPr lang="en-US" sz="1200">
              <a:latin typeface="+mn-lt"/>
              <a:cs typeface="Calibri"/>
            </a:endParaRPr>
          </a:p>
          <a:p>
            <a:pPr marL="171450" indent="-171450">
              <a:buFont typeface="Arial" panose="020B0604020202020204" pitchFamily="34" charset="0"/>
              <a:buChar char="•"/>
            </a:pPr>
            <a:r>
              <a:rPr lang="en-US" sz="1200">
                <a:latin typeface="+mn-lt"/>
                <a:cs typeface="Calibri"/>
              </a:rPr>
              <a:t>The work of other writers can provide you with information, evidence and ideas, but must be incorporated into your work carefully and ethically.</a:t>
            </a:r>
          </a:p>
          <a:p>
            <a:pPr marL="171450" indent="-171450">
              <a:buFont typeface="Arial" panose="020B0604020202020204" pitchFamily="34" charset="0"/>
              <a:buChar char="•"/>
            </a:pPr>
            <a:endParaRPr lang="en-US" sz="1200">
              <a:latin typeface="+mn-lt"/>
              <a:cs typeface="Calibri"/>
            </a:endParaRPr>
          </a:p>
          <a:p>
            <a:pPr marL="171450" indent="-171450">
              <a:buFont typeface="Arial" panose="020B0604020202020204" pitchFamily="34" charset="0"/>
              <a:buChar char="•"/>
            </a:pPr>
            <a:r>
              <a:rPr lang="en-US" sz="1200" b="1">
                <a:latin typeface="+mn-lt"/>
                <a:cs typeface="Calibri"/>
              </a:rPr>
              <a:t>Quoting</a:t>
            </a:r>
            <a:r>
              <a:rPr lang="en-US" sz="1200">
                <a:latin typeface="+mn-lt"/>
                <a:cs typeface="Calibri"/>
              </a:rPr>
              <a:t>, </a:t>
            </a:r>
            <a:r>
              <a:rPr lang="en-US" sz="1200" b="1">
                <a:latin typeface="+mn-lt"/>
                <a:cs typeface="Calibri"/>
              </a:rPr>
              <a:t>paraphrasing</a:t>
            </a:r>
            <a:r>
              <a:rPr lang="en-US" sz="1200">
                <a:latin typeface="+mn-lt"/>
                <a:cs typeface="Calibri"/>
              </a:rPr>
              <a:t> and </a:t>
            </a:r>
            <a:r>
              <a:rPr lang="en-US" sz="1200" b="1">
                <a:latin typeface="+mn-lt"/>
                <a:cs typeface="Calibri"/>
              </a:rPr>
              <a:t>summarising</a:t>
            </a:r>
            <a:r>
              <a:rPr lang="en-US" sz="1200">
                <a:latin typeface="+mn-lt"/>
                <a:cs typeface="Calibri"/>
              </a:rPr>
              <a:t> are different ways of including the works of others in your assignments. Each of these methods, combined with the correct use of a referencing system, will help you to avoid plagiarism.</a:t>
            </a:r>
          </a:p>
          <a:p>
            <a:endParaRPr lang="en-AU"/>
          </a:p>
          <a:p>
            <a:endParaRPr lang="en-AU"/>
          </a:p>
        </p:txBody>
      </p:sp>
      <p:sp>
        <p:nvSpPr>
          <p:cNvPr id="4" name="Slide Number Placeholder 3"/>
          <p:cNvSpPr>
            <a:spLocks noGrp="1"/>
          </p:cNvSpPr>
          <p:nvPr>
            <p:ph type="sldNum" sz="quarter" idx="10"/>
          </p:nvPr>
        </p:nvSpPr>
        <p:spPr/>
        <p:txBody>
          <a:bodyPr/>
          <a:lstStyle/>
          <a:p>
            <a:fld id="{11364B19-607B-B942-B14B-DB932692D378}" type="slidenum">
              <a:rPr lang="en-US" smtClean="0"/>
              <a:t>4</a:t>
            </a:fld>
            <a:endParaRPr lang="en-US"/>
          </a:p>
        </p:txBody>
      </p:sp>
    </p:spTree>
    <p:extLst>
      <p:ext uri="{BB962C8B-B14F-4D97-AF65-F5344CB8AC3E}">
        <p14:creationId xmlns:p14="http://schemas.microsoft.com/office/powerpoint/2010/main" val="3420940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a:p>
          <a:p>
            <a:pPr marL="0" indent="0"/>
            <a:r>
              <a:rPr lang="en-AU" sz="1200">
                <a:solidFill>
                  <a:srgbClr val="0070C0"/>
                </a:solidFill>
                <a:latin typeface="+mn-lt"/>
                <a:sym typeface="Wingdings"/>
              </a:rPr>
              <a:t>	</a:t>
            </a:r>
            <a:r>
              <a:rPr lang="en-AU" sz="1200">
                <a:latin typeface="+mn-lt"/>
                <a:sym typeface="Wingdings"/>
              </a:rPr>
              <a:t>involves trust between students, academic staff and examiners</a:t>
            </a:r>
            <a:endParaRPr lang="en-AU" sz="500">
              <a:latin typeface="+mn-lt"/>
              <a:sym typeface="Wingdings"/>
            </a:endParaRPr>
          </a:p>
          <a:p>
            <a:pPr>
              <a:buFont typeface="Wingdings"/>
              <a:buChar char="è"/>
            </a:pPr>
            <a:endParaRPr lang="en-AU" sz="500">
              <a:latin typeface="+mn-lt"/>
            </a:endParaRPr>
          </a:p>
          <a:p>
            <a:pPr marL="0" indent="0"/>
            <a:r>
              <a:rPr lang="en-AU" sz="1200">
                <a:solidFill>
                  <a:srgbClr val="0070C0"/>
                </a:solidFill>
                <a:sym typeface="Wingdings"/>
              </a:rPr>
              <a:t> 	</a:t>
            </a:r>
            <a:r>
              <a:rPr lang="en-AU" sz="1200">
                <a:latin typeface="+mn-lt"/>
                <a:sym typeface="Wingdings"/>
              </a:rPr>
              <a:t>helps to continue the value of an institution’s reputation and the value of a degree or credentials</a:t>
            </a:r>
            <a:endParaRPr lang="en-AU" sz="500">
              <a:latin typeface="+mn-lt"/>
              <a:sym typeface="Wingdings"/>
            </a:endParaRPr>
          </a:p>
          <a:p>
            <a:pPr>
              <a:buFont typeface="Wingdings"/>
              <a:buChar char="è"/>
            </a:pPr>
            <a:endParaRPr lang="en-AU" sz="500">
              <a:latin typeface="+mn-lt"/>
              <a:sym typeface="Wingdings"/>
            </a:endParaRPr>
          </a:p>
          <a:p>
            <a:pPr marL="0" indent="0"/>
            <a:r>
              <a:rPr lang="en-AU" sz="1200">
                <a:solidFill>
                  <a:srgbClr val="0070C0"/>
                </a:solidFill>
                <a:sym typeface="Wingdings"/>
              </a:rPr>
              <a:t> 	</a:t>
            </a:r>
            <a:r>
              <a:rPr lang="en-AU" sz="1200">
                <a:latin typeface="+mn-lt"/>
                <a:sym typeface="Wingdings"/>
              </a:rPr>
              <a:t>demands personal integrity and respect for scholarship</a:t>
            </a:r>
            <a:endParaRPr lang="en-AU" sz="500">
              <a:latin typeface="+mn-lt"/>
              <a:sym typeface="Wingdings"/>
            </a:endParaRPr>
          </a:p>
          <a:p>
            <a:endParaRPr lang="en-AU" sz="500">
              <a:latin typeface="+mn-lt"/>
            </a:endParaRPr>
          </a:p>
          <a:p>
            <a:r>
              <a:rPr lang="en-AU" sz="1200">
                <a:solidFill>
                  <a:srgbClr val="0070C0"/>
                </a:solidFill>
                <a:sym typeface="Wingdings"/>
              </a:rPr>
              <a:t> 	</a:t>
            </a:r>
            <a:r>
              <a:rPr lang="en-AU" sz="1200" b="1">
                <a:solidFill>
                  <a:srgbClr val="FF0000"/>
                </a:solidFill>
                <a:latin typeface="+mn-lt"/>
                <a:sym typeface="Wingdings"/>
              </a:rPr>
              <a:t>requires c</a:t>
            </a:r>
            <a:r>
              <a:rPr lang="en-AU" sz="1200" b="1">
                <a:solidFill>
                  <a:srgbClr val="FF0000"/>
                </a:solidFill>
                <a:latin typeface="+mn-lt"/>
              </a:rPr>
              <a:t>orrect referencing techniques to acknowledge the original source of your information</a:t>
            </a:r>
          </a:p>
          <a:p>
            <a:endParaRPr lang="en-US"/>
          </a:p>
          <a:p>
            <a:endParaRPr lang="en-AU"/>
          </a:p>
        </p:txBody>
      </p:sp>
      <p:sp>
        <p:nvSpPr>
          <p:cNvPr id="4" name="Slide Number Placeholder 3"/>
          <p:cNvSpPr>
            <a:spLocks noGrp="1"/>
          </p:cNvSpPr>
          <p:nvPr>
            <p:ph type="sldNum" sz="quarter" idx="10"/>
          </p:nvPr>
        </p:nvSpPr>
        <p:spPr/>
        <p:txBody>
          <a:bodyPr/>
          <a:lstStyle/>
          <a:p>
            <a:fld id="{11364B19-607B-B942-B14B-DB932692D378}" type="slidenum">
              <a:rPr lang="en-US" smtClean="0"/>
              <a:t>5</a:t>
            </a:fld>
            <a:endParaRPr lang="en-US"/>
          </a:p>
        </p:txBody>
      </p:sp>
    </p:spTree>
    <p:extLst>
      <p:ext uri="{BB962C8B-B14F-4D97-AF65-F5344CB8AC3E}">
        <p14:creationId xmlns:p14="http://schemas.microsoft.com/office/powerpoint/2010/main" val="3870530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latin typeface="+mn-lt"/>
                <a:cs typeface="Calibri"/>
              </a:rPr>
              <a:t>Work you produce at university often involves the important ideas, writings and discoveries of experts in your field of study.</a:t>
            </a:r>
          </a:p>
          <a:p>
            <a:pPr marL="171450" indent="-171450">
              <a:buFont typeface="Arial" panose="020B0604020202020204" pitchFamily="34" charset="0"/>
              <a:buChar char="•"/>
            </a:pPr>
            <a:endParaRPr lang="en-US" sz="1200">
              <a:latin typeface="+mn-lt"/>
              <a:cs typeface="Calibri"/>
            </a:endParaRPr>
          </a:p>
          <a:p>
            <a:pPr marL="171450" indent="-171450">
              <a:buFont typeface="Arial" panose="020B0604020202020204" pitchFamily="34" charset="0"/>
              <a:buChar char="•"/>
            </a:pPr>
            <a:r>
              <a:rPr lang="en-US" sz="1200">
                <a:latin typeface="+mn-lt"/>
                <a:cs typeface="Calibri"/>
              </a:rPr>
              <a:t>The work of other writers can provide you with information, evidence and ideas, but must be incorporated into your work carefully and ethically.</a:t>
            </a:r>
          </a:p>
          <a:p>
            <a:pPr marL="171450" indent="-171450">
              <a:buFont typeface="Arial" panose="020B0604020202020204" pitchFamily="34" charset="0"/>
              <a:buChar char="•"/>
            </a:pPr>
            <a:endParaRPr lang="en-US" sz="1200">
              <a:latin typeface="+mn-lt"/>
              <a:cs typeface="Calibri"/>
            </a:endParaRPr>
          </a:p>
          <a:p>
            <a:pPr marL="171450" indent="-171450">
              <a:buFont typeface="Arial" panose="020B0604020202020204" pitchFamily="34" charset="0"/>
              <a:buChar char="•"/>
            </a:pPr>
            <a:r>
              <a:rPr lang="en-US" sz="1200" b="1">
                <a:latin typeface="+mn-lt"/>
                <a:cs typeface="Calibri"/>
              </a:rPr>
              <a:t>Quoting</a:t>
            </a:r>
            <a:r>
              <a:rPr lang="en-US" sz="1200">
                <a:latin typeface="+mn-lt"/>
                <a:cs typeface="Calibri"/>
              </a:rPr>
              <a:t>, </a:t>
            </a:r>
            <a:r>
              <a:rPr lang="en-US" sz="1200" b="1">
                <a:latin typeface="+mn-lt"/>
                <a:cs typeface="Calibri"/>
              </a:rPr>
              <a:t>paraphrasing</a:t>
            </a:r>
            <a:r>
              <a:rPr lang="en-US" sz="1200">
                <a:latin typeface="+mn-lt"/>
                <a:cs typeface="Calibri"/>
              </a:rPr>
              <a:t> and </a:t>
            </a:r>
            <a:r>
              <a:rPr lang="en-US" sz="1200" b="1">
                <a:latin typeface="+mn-lt"/>
                <a:cs typeface="Calibri"/>
              </a:rPr>
              <a:t>summarising</a:t>
            </a:r>
            <a:r>
              <a:rPr lang="en-US" sz="1200">
                <a:latin typeface="+mn-lt"/>
                <a:cs typeface="Calibri"/>
              </a:rPr>
              <a:t> are different ways of including the works of others in your assignments. Each of these methods, combined with the correct use of a referencing system, will help you to avoid plagiarism.</a:t>
            </a:r>
          </a:p>
          <a:p>
            <a:endParaRPr lang="en-AU"/>
          </a:p>
          <a:p>
            <a:endParaRPr lang="en-AU"/>
          </a:p>
        </p:txBody>
      </p:sp>
      <p:sp>
        <p:nvSpPr>
          <p:cNvPr id="4" name="Slide Number Placeholder 3"/>
          <p:cNvSpPr>
            <a:spLocks noGrp="1"/>
          </p:cNvSpPr>
          <p:nvPr>
            <p:ph type="sldNum" sz="quarter" idx="10"/>
          </p:nvPr>
        </p:nvSpPr>
        <p:spPr/>
        <p:txBody>
          <a:bodyPr/>
          <a:lstStyle/>
          <a:p>
            <a:fld id="{11364B19-607B-B942-B14B-DB932692D378}" type="slidenum">
              <a:rPr lang="en-US" smtClean="0"/>
              <a:t>6</a:t>
            </a:fld>
            <a:endParaRPr lang="en-US"/>
          </a:p>
        </p:txBody>
      </p:sp>
    </p:spTree>
    <p:extLst>
      <p:ext uri="{BB962C8B-B14F-4D97-AF65-F5344CB8AC3E}">
        <p14:creationId xmlns:p14="http://schemas.microsoft.com/office/powerpoint/2010/main" val="1266429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r>
              <a:rPr kumimoji="0" lang="en-AU" sz="1200" b="0" i="0" u="none" strike="noStrike" kern="1200" cap="none" spc="0" normalizeH="0" baseline="0" noProof="0">
                <a:ln>
                  <a:noFill/>
                </a:ln>
                <a:solidFill>
                  <a:srgbClr val="0070C0"/>
                </a:solidFill>
                <a:effectLst/>
                <a:uLnTx/>
                <a:uFillTx/>
                <a:latin typeface="Arial"/>
                <a:ea typeface="ＭＳ Ｐゴシック" pitchFamily="-109" charset="-128"/>
                <a:cs typeface="Arial"/>
                <a:sym typeface="Wingdings"/>
              </a:rPr>
              <a:t>	</a:t>
            </a:r>
            <a:r>
              <a:rPr kumimoji="0" lang="en-AU" sz="1200" b="0" i="0" u="none" strike="noStrike" kern="1200" cap="none" spc="0" normalizeH="0" baseline="0" noProof="0">
                <a:ln>
                  <a:noFill/>
                </a:ln>
                <a:solidFill>
                  <a:prstClr val="black"/>
                </a:solidFill>
                <a:effectLst/>
                <a:uLnTx/>
                <a:uFillTx/>
                <a:latin typeface="+mn-lt"/>
                <a:ea typeface="ＭＳ Ｐゴシック" pitchFamily="-109" charset="-128"/>
                <a:cs typeface="Arial"/>
                <a:sym typeface="Wingdings"/>
              </a:rPr>
              <a:t>p</a:t>
            </a:r>
            <a:r>
              <a:rPr kumimoji="0" lang="en-AU" sz="1200" b="0" i="0" u="none" strike="noStrike" kern="1200" cap="none" spc="0" normalizeH="0" baseline="0" noProof="0">
                <a:ln>
                  <a:noFill/>
                </a:ln>
                <a:solidFill>
                  <a:prstClr val="black"/>
                </a:solidFill>
                <a:effectLst/>
                <a:uLnTx/>
                <a:uFillTx/>
                <a:latin typeface="+mn-lt"/>
                <a:ea typeface="ＭＳ Ｐゴシック" pitchFamily="-109" charset="-128"/>
                <a:cs typeface="Arial"/>
              </a:rPr>
              <a:t>resenting someone else’s work in any format as your own original work without       appropriate acknowledgement of the author or its source</a:t>
            </a: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endParaRPr kumimoji="0" lang="en-AU" sz="1200" b="0" i="0" u="none" strike="noStrike" kern="1200" cap="none" spc="0" normalizeH="0" baseline="0" noProof="0">
              <a:ln>
                <a:noFill/>
              </a:ln>
              <a:solidFill>
                <a:prstClr val="black"/>
              </a:solidFill>
              <a:effectLst/>
              <a:uLnTx/>
              <a:uFillTx/>
              <a:latin typeface="+mn-lt"/>
              <a:ea typeface="ＭＳ Ｐゴシック" pitchFamily="-109" charset="-128"/>
              <a:cs typeface="Arial"/>
            </a:endParaRP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r>
              <a:rPr kumimoji="0" lang="en-AU" sz="1200" b="0" i="0" u="none" strike="noStrike" kern="1200" cap="none" spc="0" normalizeH="0" baseline="0" noProof="0">
                <a:ln>
                  <a:noFill/>
                </a:ln>
                <a:solidFill>
                  <a:srgbClr val="0070C0"/>
                </a:solidFill>
                <a:effectLst/>
                <a:uLnTx/>
                <a:uFillTx/>
                <a:latin typeface="Arial"/>
                <a:ea typeface="ＭＳ Ｐゴシック" pitchFamily="-109" charset="-128"/>
                <a:cs typeface="Arial"/>
                <a:sym typeface="Wingdings"/>
              </a:rPr>
              <a:t></a:t>
            </a:r>
            <a:r>
              <a:rPr kumimoji="0" lang="en-AU" sz="1200" b="0" i="0" u="none" strike="noStrike" kern="1200" cap="none" spc="0" normalizeH="0" baseline="0" noProof="0">
                <a:ln>
                  <a:noFill/>
                </a:ln>
                <a:solidFill>
                  <a:prstClr val="black"/>
                </a:solidFill>
                <a:effectLst/>
                <a:uLnTx/>
                <a:uFillTx/>
                <a:latin typeface="+mn-lt"/>
                <a:ea typeface="ＭＳ Ｐゴシック" pitchFamily="-109" charset="-128"/>
                <a:cs typeface="Arial"/>
                <a:sym typeface="Wingdings"/>
              </a:rPr>
              <a:t> 	</a:t>
            </a:r>
            <a:r>
              <a:rPr kumimoji="0" lang="en-AU" sz="1200" b="0" i="0" u="none" strike="noStrike" kern="1200" cap="none" spc="0" normalizeH="0" baseline="0" noProof="0">
                <a:ln>
                  <a:noFill/>
                </a:ln>
                <a:solidFill>
                  <a:prstClr val="black"/>
                </a:solidFill>
                <a:effectLst/>
                <a:uLnTx/>
                <a:uFillTx/>
                <a:latin typeface="+mn-lt"/>
                <a:ea typeface="ＭＳ Ｐゴシック" pitchFamily="-109" charset="-128"/>
                <a:cs typeface="Arial"/>
              </a:rPr>
              <a:t>can also be deliberate cheating or copying and pasting from sources without correct acknowledgement</a:t>
            </a: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endParaRPr kumimoji="0" lang="en-AU" sz="1200" b="0" i="0" u="none" strike="noStrike" kern="1200" cap="none" spc="0" normalizeH="0" baseline="0" noProof="0">
              <a:ln>
                <a:noFill/>
              </a:ln>
              <a:solidFill>
                <a:prstClr val="black"/>
              </a:solidFill>
              <a:effectLst/>
              <a:uLnTx/>
              <a:uFillTx/>
              <a:latin typeface="+mn-lt"/>
              <a:ea typeface="ＭＳ Ｐゴシック" pitchFamily="-109" charset="-128"/>
              <a:cs typeface="Arial"/>
            </a:endParaRP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r>
              <a:rPr kumimoji="0" lang="en-AU" sz="1200" b="0" i="0" u="none" strike="noStrike" kern="1200" cap="none" spc="0" normalizeH="0" baseline="0" noProof="0">
                <a:ln>
                  <a:noFill/>
                </a:ln>
                <a:solidFill>
                  <a:srgbClr val="0070C0"/>
                </a:solidFill>
                <a:effectLst/>
                <a:uLnTx/>
                <a:uFillTx/>
                <a:latin typeface="Arial"/>
                <a:ea typeface="ＭＳ Ｐゴシック" pitchFamily="-109" charset="-128"/>
                <a:cs typeface="Arial"/>
                <a:sym typeface="Wingdings"/>
              </a:rPr>
              <a:t></a:t>
            </a:r>
            <a:r>
              <a:rPr kumimoji="0" lang="en-AU" sz="1200" b="0" i="0" u="none" strike="noStrike" kern="1200" cap="none" spc="0" normalizeH="0" baseline="0" noProof="0">
                <a:ln>
                  <a:noFill/>
                </a:ln>
                <a:solidFill>
                  <a:prstClr val="black"/>
                </a:solidFill>
                <a:effectLst/>
                <a:uLnTx/>
                <a:uFillTx/>
                <a:latin typeface="Arial"/>
                <a:ea typeface="ＭＳ Ｐゴシック" pitchFamily="-109" charset="-128"/>
                <a:cs typeface="Arial"/>
                <a:sym typeface="Wingdings"/>
              </a:rPr>
              <a:t> 	</a:t>
            </a:r>
            <a:r>
              <a:rPr kumimoji="0" lang="en-AU" sz="1200" b="0" i="0" u="none" strike="noStrike" kern="1200" cap="none" spc="0" normalizeH="0" baseline="0" noProof="0">
                <a:ln>
                  <a:noFill/>
                </a:ln>
                <a:solidFill>
                  <a:prstClr val="black"/>
                </a:solidFill>
                <a:effectLst/>
                <a:uLnTx/>
                <a:uFillTx/>
                <a:latin typeface="+mn-lt"/>
                <a:ea typeface="ＭＳ Ｐゴシック" pitchFamily="-109" charset="-128"/>
                <a:cs typeface="Arial"/>
              </a:rPr>
              <a:t>is a type of student misconduct and a breach of academic integrity</a:t>
            </a: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endParaRPr kumimoji="0" lang="en-AU" sz="1200" b="0" i="0" u="none" strike="noStrike" kern="1200" cap="none" spc="0" normalizeH="0" baseline="0" noProof="0">
              <a:ln>
                <a:noFill/>
              </a:ln>
              <a:solidFill>
                <a:prstClr val="black"/>
              </a:solidFill>
              <a:effectLst/>
              <a:uLnTx/>
              <a:uFillTx/>
              <a:latin typeface="+mn-lt"/>
              <a:ea typeface="ＭＳ Ｐゴシック" pitchFamily="-109" charset="-128"/>
              <a:cs typeface="Arial"/>
            </a:endParaRPr>
          </a:p>
          <a:p>
            <a:pPr marL="342900" marR="0" lvl="0" indent="-342900" algn="l" defTabSz="457200" rtl="0" eaLnBrk="1" fontAlgn="base" latinLnBrk="0" hangingPunct="1">
              <a:lnSpc>
                <a:spcPct val="100000"/>
              </a:lnSpc>
              <a:spcBef>
                <a:spcPct val="20000"/>
              </a:spcBef>
              <a:spcAft>
                <a:spcPct val="0"/>
              </a:spcAft>
              <a:buClrTx/>
              <a:buSzTx/>
              <a:buFont typeface="Arial" charset="0"/>
              <a:buNone/>
              <a:tabLst/>
              <a:defRPr/>
            </a:pPr>
            <a:r>
              <a:rPr kumimoji="0" lang="en-AU" sz="1200" b="0" i="0" u="none" strike="noStrike" kern="1200" cap="none" spc="0" normalizeH="0" baseline="0" noProof="0">
                <a:ln>
                  <a:noFill/>
                </a:ln>
                <a:solidFill>
                  <a:srgbClr val="0070C0"/>
                </a:solidFill>
                <a:effectLst/>
                <a:uLnTx/>
                <a:uFillTx/>
                <a:latin typeface="Arial"/>
                <a:ea typeface="ＭＳ Ｐゴシック" pitchFamily="-109" charset="-128"/>
                <a:cs typeface="Arial"/>
                <a:sym typeface="Wingdings"/>
              </a:rPr>
              <a:t></a:t>
            </a:r>
            <a:r>
              <a:rPr kumimoji="0" lang="en-AU" sz="1200" b="0" i="0" u="none" strike="noStrike" kern="1200" cap="none" spc="0" normalizeH="0" baseline="0" noProof="0">
                <a:ln>
                  <a:noFill/>
                </a:ln>
                <a:solidFill>
                  <a:prstClr val="black"/>
                </a:solidFill>
                <a:effectLst/>
                <a:uLnTx/>
                <a:uFillTx/>
                <a:latin typeface="Arial"/>
                <a:ea typeface="ＭＳ Ｐゴシック" pitchFamily="-109" charset="-128"/>
                <a:cs typeface="Arial"/>
                <a:sym typeface="Wingdings"/>
              </a:rPr>
              <a:t> 	</a:t>
            </a:r>
            <a:r>
              <a:rPr kumimoji="0" lang="en-AU" sz="1200" b="0" i="0" u="none" strike="noStrike" kern="1200" cap="none" spc="0" normalizeH="0" baseline="0" noProof="0">
                <a:ln>
                  <a:noFill/>
                </a:ln>
                <a:solidFill>
                  <a:prstClr val="black"/>
                </a:solidFill>
                <a:effectLst/>
                <a:uLnTx/>
                <a:uFillTx/>
                <a:latin typeface="+mn-lt"/>
                <a:ea typeface="ＭＳ Ｐゴシック" pitchFamily="-109" charset="-128"/>
                <a:cs typeface="Arial"/>
              </a:rPr>
              <a:t>can result in failing the assessment task, failing the subject and/or being excluded from the university</a:t>
            </a:r>
          </a:p>
          <a:p>
            <a:endParaRPr lang="en-US"/>
          </a:p>
          <a:p>
            <a:endParaRPr lang="en-AU"/>
          </a:p>
        </p:txBody>
      </p:sp>
      <p:sp>
        <p:nvSpPr>
          <p:cNvPr id="4" name="Slide Number Placeholder 3"/>
          <p:cNvSpPr>
            <a:spLocks noGrp="1"/>
          </p:cNvSpPr>
          <p:nvPr>
            <p:ph type="sldNum" sz="quarter" idx="10"/>
          </p:nvPr>
        </p:nvSpPr>
        <p:spPr/>
        <p:txBody>
          <a:bodyPr/>
          <a:lstStyle/>
          <a:p>
            <a:fld id="{11364B19-607B-B942-B14B-DB932692D378}" type="slidenum">
              <a:rPr lang="en-US" smtClean="0"/>
              <a:t>7</a:t>
            </a:fld>
            <a:endParaRPr lang="en-US"/>
          </a:p>
        </p:txBody>
      </p:sp>
    </p:spTree>
    <p:extLst>
      <p:ext uri="{BB962C8B-B14F-4D97-AF65-F5344CB8AC3E}">
        <p14:creationId xmlns:p14="http://schemas.microsoft.com/office/powerpoint/2010/main" val="2019993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latin typeface="+mn-lt"/>
                <a:cs typeface="Calibri"/>
              </a:rPr>
              <a:t>Work you produce at university often involves the important ideas, writings and discoveries of experts in your field of study.</a:t>
            </a:r>
          </a:p>
          <a:p>
            <a:pPr marL="171450" indent="-171450">
              <a:buFont typeface="Arial" panose="020B0604020202020204" pitchFamily="34" charset="0"/>
              <a:buChar char="•"/>
            </a:pPr>
            <a:endParaRPr lang="en-US" sz="1200">
              <a:latin typeface="+mn-lt"/>
              <a:cs typeface="Calibri"/>
            </a:endParaRPr>
          </a:p>
          <a:p>
            <a:pPr marL="171450" indent="-171450">
              <a:buFont typeface="Arial" panose="020B0604020202020204" pitchFamily="34" charset="0"/>
              <a:buChar char="•"/>
            </a:pPr>
            <a:r>
              <a:rPr lang="en-US" sz="1200">
                <a:latin typeface="+mn-lt"/>
                <a:cs typeface="Calibri"/>
              </a:rPr>
              <a:t>The work of other writers can provide you with information, evidence and ideas, but must be incorporated into your work carefully and ethically.</a:t>
            </a:r>
          </a:p>
          <a:p>
            <a:pPr marL="171450" indent="-171450">
              <a:buFont typeface="Arial" panose="020B0604020202020204" pitchFamily="34" charset="0"/>
              <a:buChar char="•"/>
            </a:pPr>
            <a:endParaRPr lang="en-US" sz="1200">
              <a:latin typeface="+mn-lt"/>
              <a:cs typeface="Calibri"/>
            </a:endParaRPr>
          </a:p>
          <a:p>
            <a:pPr marL="171450" indent="-171450">
              <a:buFont typeface="Arial" panose="020B0604020202020204" pitchFamily="34" charset="0"/>
              <a:buChar char="•"/>
            </a:pPr>
            <a:r>
              <a:rPr lang="en-US" sz="1200" b="1">
                <a:latin typeface="+mn-lt"/>
                <a:cs typeface="Calibri"/>
              </a:rPr>
              <a:t>Quoting</a:t>
            </a:r>
            <a:r>
              <a:rPr lang="en-US" sz="1200">
                <a:latin typeface="+mn-lt"/>
                <a:cs typeface="Calibri"/>
              </a:rPr>
              <a:t>, </a:t>
            </a:r>
            <a:r>
              <a:rPr lang="en-US" sz="1200" b="1">
                <a:latin typeface="+mn-lt"/>
                <a:cs typeface="Calibri"/>
              </a:rPr>
              <a:t>paraphrasing</a:t>
            </a:r>
            <a:r>
              <a:rPr lang="en-US" sz="1200">
                <a:latin typeface="+mn-lt"/>
                <a:cs typeface="Calibri"/>
              </a:rPr>
              <a:t> and </a:t>
            </a:r>
            <a:r>
              <a:rPr lang="en-US" sz="1200" b="1">
                <a:latin typeface="+mn-lt"/>
                <a:cs typeface="Calibri"/>
              </a:rPr>
              <a:t>summarising</a:t>
            </a:r>
            <a:r>
              <a:rPr lang="en-US" sz="1200">
                <a:latin typeface="+mn-lt"/>
                <a:cs typeface="Calibri"/>
              </a:rPr>
              <a:t> are different ways of including the works of others in your assignments. Each of these methods, combined with the correct use of a referencing system, will help you to avoid plagiarism.</a:t>
            </a:r>
          </a:p>
          <a:p>
            <a:endParaRPr lang="en-AU"/>
          </a:p>
          <a:p>
            <a:endParaRPr lang="en-AU"/>
          </a:p>
        </p:txBody>
      </p:sp>
      <p:sp>
        <p:nvSpPr>
          <p:cNvPr id="4" name="Slide Number Placeholder 3"/>
          <p:cNvSpPr>
            <a:spLocks noGrp="1"/>
          </p:cNvSpPr>
          <p:nvPr>
            <p:ph type="sldNum" sz="quarter" idx="10"/>
          </p:nvPr>
        </p:nvSpPr>
        <p:spPr/>
        <p:txBody>
          <a:bodyPr/>
          <a:lstStyle/>
          <a:p>
            <a:fld id="{11364B19-607B-B942-B14B-DB932692D378}" type="slidenum">
              <a:rPr lang="en-US" smtClean="0"/>
              <a:t>8</a:t>
            </a:fld>
            <a:endParaRPr lang="en-US"/>
          </a:p>
        </p:txBody>
      </p:sp>
    </p:spTree>
    <p:extLst>
      <p:ext uri="{BB962C8B-B14F-4D97-AF65-F5344CB8AC3E}">
        <p14:creationId xmlns:p14="http://schemas.microsoft.com/office/powerpoint/2010/main" val="4020741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latin typeface="+mn-lt"/>
                <a:cs typeface="Calibri"/>
              </a:rPr>
              <a:t>Work you produce at university often involves the important ideas, writings and discoveries of experts in your field of study.</a:t>
            </a:r>
          </a:p>
          <a:p>
            <a:pPr marL="171450" indent="-171450">
              <a:buFont typeface="Arial" panose="020B0604020202020204" pitchFamily="34" charset="0"/>
              <a:buChar char="•"/>
            </a:pPr>
            <a:endParaRPr lang="en-US" sz="1200">
              <a:latin typeface="+mn-lt"/>
              <a:cs typeface="Calibri"/>
            </a:endParaRPr>
          </a:p>
          <a:p>
            <a:pPr marL="171450" indent="-171450">
              <a:buFont typeface="Arial" panose="020B0604020202020204" pitchFamily="34" charset="0"/>
              <a:buChar char="•"/>
            </a:pPr>
            <a:r>
              <a:rPr lang="en-US" sz="1200">
                <a:latin typeface="+mn-lt"/>
                <a:cs typeface="Calibri"/>
              </a:rPr>
              <a:t>The work of other writers can provide you with information, evidence and ideas, but must be incorporated into your work carefully and ethically.</a:t>
            </a:r>
          </a:p>
          <a:p>
            <a:pPr marL="171450" indent="-171450">
              <a:buFont typeface="Arial" panose="020B0604020202020204" pitchFamily="34" charset="0"/>
              <a:buChar char="•"/>
            </a:pPr>
            <a:endParaRPr lang="en-US" sz="1200">
              <a:latin typeface="+mn-lt"/>
              <a:cs typeface="Calibri"/>
            </a:endParaRPr>
          </a:p>
          <a:p>
            <a:pPr marL="171450" indent="-171450">
              <a:buFont typeface="Arial" panose="020B0604020202020204" pitchFamily="34" charset="0"/>
              <a:buChar char="•"/>
            </a:pPr>
            <a:r>
              <a:rPr lang="en-US" sz="1200" b="1">
                <a:latin typeface="+mn-lt"/>
                <a:cs typeface="Calibri"/>
              </a:rPr>
              <a:t>Quoting</a:t>
            </a:r>
            <a:r>
              <a:rPr lang="en-US" sz="1200">
                <a:latin typeface="+mn-lt"/>
                <a:cs typeface="Calibri"/>
              </a:rPr>
              <a:t>, </a:t>
            </a:r>
            <a:r>
              <a:rPr lang="en-US" sz="1200" b="1">
                <a:latin typeface="+mn-lt"/>
                <a:cs typeface="Calibri"/>
              </a:rPr>
              <a:t>paraphrasing</a:t>
            </a:r>
            <a:r>
              <a:rPr lang="en-US" sz="1200">
                <a:latin typeface="+mn-lt"/>
                <a:cs typeface="Calibri"/>
              </a:rPr>
              <a:t> and </a:t>
            </a:r>
            <a:r>
              <a:rPr lang="en-US" sz="1200" b="1">
                <a:latin typeface="+mn-lt"/>
                <a:cs typeface="Calibri"/>
              </a:rPr>
              <a:t>summarising</a:t>
            </a:r>
            <a:r>
              <a:rPr lang="en-US" sz="1200">
                <a:latin typeface="+mn-lt"/>
                <a:cs typeface="Calibri"/>
              </a:rPr>
              <a:t> are different ways of including the works of others in your assignments. Each of these methods, combined with the correct use of a referencing system, will help you to avoid plagiarism.</a:t>
            </a:r>
          </a:p>
          <a:p>
            <a:endParaRPr lang="en-AU"/>
          </a:p>
          <a:p>
            <a:endParaRPr lang="en-AU"/>
          </a:p>
        </p:txBody>
      </p:sp>
      <p:sp>
        <p:nvSpPr>
          <p:cNvPr id="4" name="Slide Number Placeholder 3"/>
          <p:cNvSpPr>
            <a:spLocks noGrp="1"/>
          </p:cNvSpPr>
          <p:nvPr>
            <p:ph type="sldNum" sz="quarter" idx="10"/>
          </p:nvPr>
        </p:nvSpPr>
        <p:spPr/>
        <p:txBody>
          <a:bodyPr/>
          <a:lstStyle/>
          <a:p>
            <a:fld id="{11364B19-607B-B942-B14B-DB932692D378}" type="slidenum">
              <a:rPr lang="en-US" smtClean="0"/>
              <a:t>9</a:t>
            </a:fld>
            <a:endParaRPr lang="en-US"/>
          </a:p>
        </p:txBody>
      </p:sp>
    </p:spTree>
    <p:extLst>
      <p:ext uri="{BB962C8B-B14F-4D97-AF65-F5344CB8AC3E}">
        <p14:creationId xmlns:p14="http://schemas.microsoft.com/office/powerpoint/2010/main" val="34913182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7" name="Picture 6">
            <a:extLst>
              <a:ext uri="{FF2B5EF4-FFF2-40B4-BE49-F238E27FC236}">
                <a16:creationId xmlns:a16="http://schemas.microsoft.com/office/drawing/2014/main" id="{1739CB7F-C500-664A-85BC-40E980796747}"/>
              </a:ext>
            </a:extLst>
          </p:cNvPr>
          <p:cNvPicPr>
            <a:picLocks noChangeAspect="1"/>
          </p:cNvPicPr>
          <p:nvPr userDrawn="1"/>
        </p:nvPicPr>
        <p:blipFill rotWithShape="1">
          <a:blip r:embed="rId3"/>
          <a:srcRect t="1441"/>
          <a:stretch/>
        </p:blipFill>
        <p:spPr>
          <a:xfrm>
            <a:off x="6367137" y="-1"/>
            <a:ext cx="5824863" cy="6759147"/>
          </a:xfrm>
          <a:prstGeom prst="rect">
            <a:avLst/>
          </a:prstGeom>
        </p:spPr>
      </p:pic>
      <p:sp>
        <p:nvSpPr>
          <p:cNvPr id="8" name="TextBox 7">
            <a:extLst>
              <a:ext uri="{FF2B5EF4-FFF2-40B4-BE49-F238E27FC236}">
                <a16:creationId xmlns:a16="http://schemas.microsoft.com/office/drawing/2014/main" id="{694D4A17-CCAE-BD4B-887F-A1DBBA9FD3FB}"/>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10">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7EFA2-B1FD-1E43-9276-0F55A5EC671A}"/>
              </a:ext>
            </a:extLst>
          </p:cNvPr>
          <p:cNvPicPr>
            <a:picLocks noChangeAspect="1"/>
          </p:cNvPicPr>
          <p:nvPr userDrawn="1"/>
        </p:nvPicPr>
        <p:blipFill rotWithShape="1">
          <a:blip r:embed="rId2"/>
          <a:srcRect l="51689"/>
          <a:stretch/>
        </p:blipFill>
        <p:spPr>
          <a:xfrm>
            <a:off x="6301946" y="0"/>
            <a:ext cx="5890054"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7" name="TextBox 6">
            <a:extLst>
              <a:ext uri="{FF2B5EF4-FFF2-40B4-BE49-F238E27FC236}">
                <a16:creationId xmlns:a16="http://schemas.microsoft.com/office/drawing/2014/main" id="{40A88856-F89C-EF4E-B6A8-ABF16041A3D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261142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1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56B1C-BE9C-3E40-80C8-A011A3C8E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3464588" y="1933263"/>
            <a:ext cx="7007979" cy="1220142"/>
          </a:xfrm>
        </p:spPr>
        <p:txBody>
          <a:bodyPr anchor="t"/>
          <a:lstStyle>
            <a:lvl1pPr>
              <a:defRPr sz="3400">
                <a:solidFill>
                  <a:schemeClr val="bg1"/>
                </a:solidFill>
              </a:defRPr>
            </a:lvl1pPr>
          </a:lstStyle>
          <a:p>
            <a:r>
              <a:rPr lang="en-US"/>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3464588" y="3153403"/>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6" name="TextBox 5">
            <a:extLst>
              <a:ext uri="{FF2B5EF4-FFF2-40B4-BE49-F238E27FC236}">
                <a16:creationId xmlns:a16="http://schemas.microsoft.com/office/drawing/2014/main" id="{5B12A80C-D730-564E-BB04-3FCA28CD2AE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95000"/>
                    <a:lumOff val="5000"/>
                  </a:schemeClr>
                </a:solidFill>
              </a:rPr>
              <a:t>UTS CRICOS 00099F</a:t>
            </a:r>
          </a:p>
        </p:txBody>
      </p:sp>
    </p:spTree>
    <p:extLst>
      <p:ext uri="{BB962C8B-B14F-4D97-AF65-F5344CB8AC3E}">
        <p14:creationId xmlns:p14="http://schemas.microsoft.com/office/powerpoint/2010/main" val="53361080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64A8C5-B98A-DD4E-960D-F3D3761EC0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5990971" y="2329189"/>
            <a:ext cx="5957189" cy="1220142"/>
          </a:xfrm>
        </p:spPr>
        <p:txBody>
          <a:bodyPr anchor="t"/>
          <a:lstStyle>
            <a:lvl1pPr>
              <a:defRPr sz="3400">
                <a:solidFill>
                  <a:schemeClr val="bg1"/>
                </a:solidFill>
              </a:defRPr>
            </a:lvl1pPr>
          </a:lstStyle>
          <a:p>
            <a:r>
              <a:rPr lang="en-US"/>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5990971" y="3549329"/>
            <a:ext cx="595718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7" name="TextBox 6">
            <a:extLst>
              <a:ext uri="{FF2B5EF4-FFF2-40B4-BE49-F238E27FC236}">
                <a16:creationId xmlns:a16="http://schemas.microsoft.com/office/drawing/2014/main" id="{C2431573-003B-1248-BFDD-83146ACD9FF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12781473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13">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2481E-4CF5-CA4B-AB81-3F8A7DE984B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2235061" y="2276354"/>
            <a:ext cx="7318942" cy="1201854"/>
          </a:xfrm>
        </p:spPr>
        <p:txBody>
          <a:bodyPr anchor="t">
            <a:noAutofit/>
          </a:bodyPr>
          <a:lstStyle>
            <a:lvl1pPr algn="l">
              <a:defRPr lang="en-AU" sz="3400" smtClean="0">
                <a:solidFill>
                  <a:schemeClr val="tx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3" name="Subtitle 2"/>
          <p:cNvSpPr>
            <a:spLocks noGrp="1"/>
          </p:cNvSpPr>
          <p:nvPr>
            <p:ph type="subTitle" idx="1" hasCustomPrompt="1"/>
          </p:nvPr>
        </p:nvSpPr>
        <p:spPr>
          <a:xfrm>
            <a:off x="2235061" y="3496496"/>
            <a:ext cx="7318942" cy="1483672"/>
          </a:xfrm>
        </p:spPr>
        <p:txBody>
          <a:bodyPr>
            <a:noAutofit/>
          </a:bodyPr>
          <a:lstStyle>
            <a:lvl1pPr marL="0" indent="0" algn="l">
              <a:lnSpc>
                <a:spcPts val="2050"/>
              </a:lnSpc>
              <a:spcBef>
                <a:spcPts val="0"/>
              </a:spcBef>
              <a:buNone/>
              <a:defRPr lang="en-AU" sz="1600" smtClean="0">
                <a:solidFill>
                  <a:schemeClr val="tx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sp>
        <p:nvSpPr>
          <p:cNvPr id="6" name="TextBox 5">
            <a:extLst>
              <a:ext uri="{FF2B5EF4-FFF2-40B4-BE49-F238E27FC236}">
                <a16:creationId xmlns:a16="http://schemas.microsoft.com/office/drawing/2014/main" id="{2AF67CAC-88DC-A347-B609-48E8C503287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solidFill>
              </a:rPr>
              <a:t>UTS CRICOS 00099F</a:t>
            </a:r>
          </a:p>
        </p:txBody>
      </p:sp>
    </p:spTree>
    <p:extLst>
      <p:ext uri="{BB962C8B-B14F-4D97-AF65-F5344CB8AC3E}">
        <p14:creationId xmlns:p14="http://schemas.microsoft.com/office/powerpoint/2010/main" val="5358810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1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A576C-E09E-DA46-9E41-2C17B83D59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8" name="TextBox 7">
            <a:extLst>
              <a:ext uri="{FF2B5EF4-FFF2-40B4-BE49-F238E27FC236}">
                <a16:creationId xmlns:a16="http://schemas.microsoft.com/office/drawing/2014/main" id="{527EBCE9-73DA-4849-863C-4D208F8DA70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324466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15">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28CDE-FE80-924C-8060-9D82A8CC32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ound Same Side Corner Rectangle 7">
            <a:extLst>
              <a:ext uri="{FF2B5EF4-FFF2-40B4-BE49-F238E27FC236}">
                <a16:creationId xmlns:a16="http://schemas.microsoft.com/office/drawing/2014/main" id="{41DFA51C-E3F7-3042-8CC9-2BA7335B534A}"/>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7854" y="855546"/>
            <a:ext cx="7574314" cy="1218351"/>
          </a:xfrm>
        </p:spPr>
        <p:txBody>
          <a:bodyPr anchor="t">
            <a:noAutofit/>
          </a:bodyPr>
          <a:lstStyle>
            <a:lvl1pPr algn="l">
              <a:defRPr lang="en-AU" sz="3400" smtClean="0">
                <a:solidFill>
                  <a:schemeClr val="bg1"/>
                </a:solidFill>
                <a:effectLst/>
              </a:defRPr>
            </a:lvl1pPr>
          </a:lstStyle>
          <a:p>
            <a:r>
              <a:rPr lang="en-US"/>
              <a:t>Title Heading</a:t>
            </a:r>
            <a:endParaRPr lang="en-AU">
              <a:solidFill>
                <a:srgbClr val="FFFFFF"/>
              </a:solidFill>
              <a:effectLst/>
              <a:latin typeface="Helvetica" pitchFamily="2" charset="0"/>
            </a:endParaRPr>
          </a:p>
        </p:txBody>
      </p:sp>
      <p:sp>
        <p:nvSpPr>
          <p:cNvPr id="3" name="Subtitle 2"/>
          <p:cNvSpPr>
            <a:spLocks noGrp="1"/>
          </p:cNvSpPr>
          <p:nvPr>
            <p:ph type="subTitle" idx="1"/>
          </p:nvPr>
        </p:nvSpPr>
        <p:spPr>
          <a:xfrm>
            <a:off x="627854" y="2075688"/>
            <a:ext cx="7574314"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solidFill>
                <a:srgbClr val="FFFFFF"/>
              </a:solidFill>
              <a:effectLst/>
              <a:latin typeface="Helvetica" pitchFamily="2" charset="0"/>
            </a:endParaRPr>
          </a:p>
        </p:txBody>
      </p:sp>
      <p:pic>
        <p:nvPicPr>
          <p:cNvPr id="11" name="Picture 10">
            <a:extLst>
              <a:ext uri="{FF2B5EF4-FFF2-40B4-BE49-F238E27FC236}">
                <a16:creationId xmlns:a16="http://schemas.microsoft.com/office/drawing/2014/main" id="{766798C6-69F7-6245-B3D0-596916941027}"/>
              </a:ext>
            </a:extLst>
          </p:cNvPr>
          <p:cNvPicPr>
            <a:picLocks noChangeAspect="1"/>
          </p:cNvPicPr>
          <p:nvPr userDrawn="1"/>
        </p:nvPicPr>
        <p:blipFill>
          <a:blip r:embed="rId3"/>
          <a:stretch>
            <a:fillRect/>
          </a:stretch>
        </p:blipFill>
        <p:spPr>
          <a:xfrm>
            <a:off x="573078" y="6287426"/>
            <a:ext cx="658649" cy="280276"/>
          </a:xfrm>
          <a:prstGeom prst="rect">
            <a:avLst/>
          </a:prstGeom>
        </p:spPr>
      </p:pic>
      <p:sp>
        <p:nvSpPr>
          <p:cNvPr id="9" name="TextBox 8">
            <a:extLst>
              <a:ext uri="{FF2B5EF4-FFF2-40B4-BE49-F238E27FC236}">
                <a16:creationId xmlns:a16="http://schemas.microsoft.com/office/drawing/2014/main" id="{538C20BC-6376-9040-AE58-12124121080C}"/>
              </a:ext>
            </a:extLst>
          </p:cNvPr>
          <p:cNvSpPr txBox="1"/>
          <p:nvPr userDrawn="1"/>
        </p:nvSpPr>
        <p:spPr>
          <a:xfrm>
            <a:off x="10018207" y="6326629"/>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1141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1220142"/>
          </a:xfrm>
        </p:spPr>
        <p:txBody>
          <a:bodyPr anchor="t"/>
          <a:lstStyle>
            <a:lvl1pPr>
              <a:defRPr sz="3400">
                <a:solidFill>
                  <a:schemeClr val="tx1">
                    <a:lumMod val="95000"/>
                    <a:lumOff val="5000"/>
                  </a:schemeClr>
                </a:solidFill>
              </a:defRPr>
            </a:lvl1pPr>
          </a:lstStyle>
          <a:p>
            <a:r>
              <a:rPr lang="en-US"/>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2085901"/>
            <a:ext cx="6144768" cy="785315"/>
          </a:xfrm>
          <a:solidFill>
            <a:schemeClr val="bg2">
              <a:lumMod val="20000"/>
              <a:lumOff val="80000"/>
            </a:schemeClr>
          </a:solidFill>
        </p:spPr>
        <p:txBody>
          <a:bodyPr lIns="90000"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a:t>Click to edit Master</a:t>
            </a:r>
            <a:endParaRPr lang="en-AU">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713232" y="3140968"/>
            <a:ext cx="6144768" cy="785315"/>
          </a:xfrm>
          <a:solidFill>
            <a:schemeClr val="tx2"/>
          </a:solidFill>
        </p:spPr>
        <p:txBody>
          <a:bodyPr anchor="ctr"/>
          <a:lstStyle>
            <a:lvl1pPr marL="0" indent="0">
              <a:lnSpc>
                <a:spcPts val="2050"/>
              </a:lnSpc>
              <a:spcBef>
                <a:spcPts val="0"/>
              </a:spcBef>
              <a:buNone/>
              <a:defRPr lang="en-AU"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a:t>Click to edit Master</a:t>
            </a:r>
            <a:endParaRPr lang="en-AU">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4302256"/>
            <a:ext cx="6144768" cy="785315"/>
          </a:xfrm>
          <a:solidFill>
            <a:schemeClr val="bg2"/>
          </a:solidFill>
        </p:spPr>
        <p:txBody>
          <a:bodyPr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a:t>Click to edit Master</a:t>
            </a:r>
            <a:endParaRPr lang="en-AU">
              <a:effectLst/>
              <a:latin typeface="Helvetica" pitchFamily="2" charset="0"/>
            </a:endParaRPr>
          </a:p>
        </p:txBody>
      </p:sp>
      <p:sp>
        <p:nvSpPr>
          <p:cNvPr id="17" name="Content Placeholder 3">
            <a:extLst>
              <a:ext uri="{FF2B5EF4-FFF2-40B4-BE49-F238E27FC236}">
                <a16:creationId xmlns:a16="http://schemas.microsoft.com/office/drawing/2014/main" id="{5FF4630B-2B4C-AF4F-A238-DBAC88C7811A}"/>
              </a:ext>
            </a:extLst>
          </p:cNvPr>
          <p:cNvSpPr>
            <a:spLocks noGrp="1"/>
          </p:cNvSpPr>
          <p:nvPr>
            <p:ph sz="half" idx="2" hasCustomPrompt="1"/>
          </p:nvPr>
        </p:nvSpPr>
        <p:spPr>
          <a:xfrm>
            <a:off x="7111625" y="2085901"/>
            <a:ext cx="4358326" cy="3010813"/>
          </a:xfrm>
          <a:solidFill>
            <a:schemeClr val="accent1"/>
          </a:solidFill>
        </p:spPr>
        <p:txBody>
          <a:bodyPr anchor="ctr"/>
          <a:lstStyle>
            <a:lvl1pPr algn="ctr">
              <a:lnSpc>
                <a:spcPct val="100000"/>
              </a:lnSpc>
              <a:defRPr sz="2400">
                <a:solidFill>
                  <a:schemeClr val="bg1"/>
                </a:solidFill>
              </a:defRPr>
            </a:lvl1pPr>
          </a:lstStyle>
          <a:p>
            <a:pPr lvl="0"/>
            <a:r>
              <a:rPr lang="en-US"/>
              <a:t>Insert quote/</a:t>
            </a:r>
            <a:br>
              <a:rPr lang="en-US"/>
            </a:br>
            <a:r>
              <a:rPr lang="en-US"/>
              <a:t>image here</a:t>
            </a:r>
          </a:p>
        </p:txBody>
      </p:sp>
      <p:sp>
        <p:nvSpPr>
          <p:cNvPr id="11" name="Round Same Side Corner Rectangle 10">
            <a:extLst>
              <a:ext uri="{FF2B5EF4-FFF2-40B4-BE49-F238E27FC236}">
                <a16:creationId xmlns:a16="http://schemas.microsoft.com/office/drawing/2014/main" id="{B671E6C5-A11E-534F-A92A-A05330550BF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A3F370-5644-0545-A5D8-95E03C5C759B}"/>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5" name="Footer Placeholder 4"/>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97476495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2">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780160"/>
          </a:xfrm>
        </p:spPr>
        <p:txBody>
          <a:bodyPr anchor="t"/>
          <a:lstStyle>
            <a:lvl1pPr>
              <a:defRPr sz="3400">
                <a:solidFill>
                  <a:schemeClr val="tx1">
                    <a:lumMod val="95000"/>
                    <a:lumOff val="5000"/>
                  </a:schemeClr>
                </a:solidFill>
              </a:defRPr>
            </a:lvl1pPr>
          </a:lstStyle>
          <a:p>
            <a:r>
              <a:rPr lang="en-US"/>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1636776"/>
            <a:ext cx="3566160" cy="2049399"/>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solidFill>
                <a:srgbClr val="FFFFFF"/>
              </a:solidFill>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4279392" y="3679334"/>
            <a:ext cx="3582073" cy="2063100"/>
          </a:xfrm>
          <a:solidFill>
            <a:schemeClr val="tx2"/>
          </a:solidFill>
        </p:spPr>
        <p:txBody>
          <a:bodyPr lIns="306000" rIns="125999" anchor="ctr"/>
          <a:lstStyle>
            <a:lvl1pPr marL="0" indent="0">
              <a:lnSpc>
                <a:spcPts val="18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solidFill>
                <a:srgbClr val="FFFFFF"/>
              </a:solidFill>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3683000"/>
            <a:ext cx="3566160" cy="2059433"/>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solidFill>
                <a:srgbClr val="FFFFFF"/>
              </a:solidFill>
              <a:effectLst/>
              <a:latin typeface="Helvetica" pitchFamily="2" charset="0"/>
            </a:endParaRPr>
          </a:p>
        </p:txBody>
      </p:sp>
      <p:sp>
        <p:nvSpPr>
          <p:cNvPr id="16" name="Text Placeholder 2">
            <a:extLst>
              <a:ext uri="{FF2B5EF4-FFF2-40B4-BE49-F238E27FC236}">
                <a16:creationId xmlns:a16="http://schemas.microsoft.com/office/drawing/2014/main" id="{F0D50968-2440-3B43-AD3A-9DED17BFF302}"/>
              </a:ext>
            </a:extLst>
          </p:cNvPr>
          <p:cNvSpPr>
            <a:spLocks noGrp="1"/>
          </p:cNvSpPr>
          <p:nvPr>
            <p:ph type="body" idx="15" hasCustomPrompt="1"/>
          </p:nvPr>
        </p:nvSpPr>
        <p:spPr>
          <a:xfrm>
            <a:off x="4279392" y="1637322"/>
            <a:ext cx="3582073" cy="2042011"/>
          </a:xfrm>
          <a:solidFill>
            <a:schemeClr val="bg2"/>
          </a:solidFill>
        </p:spPr>
        <p:txBody>
          <a:bodyPr lIns="306000" rIns="125999" anchor="ctr"/>
          <a:lstStyle>
            <a:lvl1pPr marL="0" indent="0">
              <a:lnSpc>
                <a:spcPts val="1850"/>
              </a:lnSpc>
              <a:spcBef>
                <a:spcPts val="0"/>
              </a:spcBef>
              <a:spcAft>
                <a:spcPts val="1000"/>
              </a:spcAft>
              <a:buNone/>
              <a:defRPr lang="en-AU" sz="1400"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solidFill>
                <a:srgbClr val="FFFFFF"/>
              </a:solidFill>
              <a:effectLst/>
              <a:latin typeface="Helvetica" pitchFamily="2" charset="0"/>
            </a:endParaRPr>
          </a:p>
        </p:txBody>
      </p:sp>
      <p:sp>
        <p:nvSpPr>
          <p:cNvPr id="18" name="Text Placeholder 2">
            <a:extLst>
              <a:ext uri="{FF2B5EF4-FFF2-40B4-BE49-F238E27FC236}">
                <a16:creationId xmlns:a16="http://schemas.microsoft.com/office/drawing/2014/main" id="{BA815EB8-459D-6447-995E-71AD9F1743EA}"/>
              </a:ext>
            </a:extLst>
          </p:cNvPr>
          <p:cNvSpPr>
            <a:spLocks noGrp="1"/>
          </p:cNvSpPr>
          <p:nvPr>
            <p:ph type="body" idx="16" hasCustomPrompt="1"/>
          </p:nvPr>
        </p:nvSpPr>
        <p:spPr>
          <a:xfrm>
            <a:off x="7861465" y="1636776"/>
            <a:ext cx="3590623" cy="2048257"/>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solidFill>
                <a:srgbClr val="FFFFFF"/>
              </a:solidFill>
              <a:effectLst/>
              <a:latin typeface="Helvetica" pitchFamily="2" charset="0"/>
            </a:endParaRPr>
          </a:p>
        </p:txBody>
      </p:sp>
      <p:sp>
        <p:nvSpPr>
          <p:cNvPr id="19" name="Text Placeholder 2">
            <a:extLst>
              <a:ext uri="{FF2B5EF4-FFF2-40B4-BE49-F238E27FC236}">
                <a16:creationId xmlns:a16="http://schemas.microsoft.com/office/drawing/2014/main" id="{973DEDB3-CB8D-134C-A2A4-DD1A97442C51}"/>
              </a:ext>
            </a:extLst>
          </p:cNvPr>
          <p:cNvSpPr>
            <a:spLocks noGrp="1"/>
          </p:cNvSpPr>
          <p:nvPr>
            <p:ph type="body" idx="17" hasCustomPrompt="1"/>
          </p:nvPr>
        </p:nvSpPr>
        <p:spPr>
          <a:xfrm>
            <a:off x="7861465" y="3685033"/>
            <a:ext cx="3590623" cy="2057400"/>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solidFill>
                <a:srgbClr val="FFFFFF"/>
              </a:solidFill>
              <a:effectLst/>
              <a:latin typeface="Helvetica" pitchFamily="2" charset="0"/>
            </a:endParaRPr>
          </a:p>
        </p:txBody>
      </p:sp>
      <p:sp>
        <p:nvSpPr>
          <p:cNvPr id="17" name="Round Same Side Corner Rectangle 16">
            <a:extLst>
              <a:ext uri="{FF2B5EF4-FFF2-40B4-BE49-F238E27FC236}">
                <a16:creationId xmlns:a16="http://schemas.microsoft.com/office/drawing/2014/main" id="{4459DFE8-3502-704B-8EEE-DEF0B479392D}"/>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ACA7B30-F0C0-B444-8FAD-E07917DCA481}"/>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1" name="Footer Placeholder 4">
            <a:extLst>
              <a:ext uri="{FF2B5EF4-FFF2-40B4-BE49-F238E27FC236}">
                <a16:creationId xmlns:a16="http://schemas.microsoft.com/office/drawing/2014/main" id="{3A7DB94B-D2C7-2343-B66C-A785C1936F73}"/>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11258010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7541"/>
            <a:ext cx="7574314" cy="797523"/>
          </a:xfrm>
        </p:spPr>
        <p:txBody>
          <a:bodyPr anchor="t"/>
          <a:lstStyle>
            <a:lvl1pPr>
              <a:defRPr sz="3400">
                <a:solidFill>
                  <a:schemeClr val="tx1">
                    <a:lumMod val="95000"/>
                    <a:lumOff val="5000"/>
                  </a:schemeClr>
                </a:solidFill>
              </a:defRPr>
            </a:lvl1pPr>
          </a:lstStyle>
          <a:p>
            <a:r>
              <a:rPr lang="en-US"/>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388603" y="4045965"/>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effectLst/>
              <a:latin typeface="Helvetica" pitchFamily="2" charset="0"/>
            </a:endParaRPr>
          </a:p>
        </p:txBody>
      </p:sp>
      <p:sp>
        <p:nvSpPr>
          <p:cNvPr id="15" name="Picture Placeholder 2">
            <a:extLst>
              <a:ext uri="{FF2B5EF4-FFF2-40B4-BE49-F238E27FC236}">
                <a16:creationId xmlns:a16="http://schemas.microsoft.com/office/drawing/2014/main" id="{C5E5639F-BC0B-4F4B-B21B-6615FC21FDC1}"/>
              </a:ext>
            </a:extLst>
          </p:cNvPr>
          <p:cNvSpPr>
            <a:spLocks noGrp="1"/>
          </p:cNvSpPr>
          <p:nvPr>
            <p:ph type="pic" idx="1" hasCustomPrompt="1"/>
          </p:nvPr>
        </p:nvSpPr>
        <p:spPr>
          <a:xfrm>
            <a:off x="1244208"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image</a:t>
            </a:r>
          </a:p>
        </p:txBody>
      </p:sp>
      <p:sp>
        <p:nvSpPr>
          <p:cNvPr id="16" name="Picture Placeholder 2">
            <a:extLst>
              <a:ext uri="{FF2B5EF4-FFF2-40B4-BE49-F238E27FC236}">
                <a16:creationId xmlns:a16="http://schemas.microsoft.com/office/drawing/2014/main" id="{38DE4CFE-5015-1F4E-AE20-6BBC2948ADCB}"/>
              </a:ext>
            </a:extLst>
          </p:cNvPr>
          <p:cNvSpPr>
            <a:spLocks noGrp="1"/>
          </p:cNvSpPr>
          <p:nvPr>
            <p:ph type="pic" idx="13" hasCustomPrompt="1"/>
          </p:nvPr>
        </p:nvSpPr>
        <p:spPr>
          <a:xfrm>
            <a:off x="5066400"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image</a:t>
            </a:r>
          </a:p>
        </p:txBody>
      </p:sp>
      <p:sp>
        <p:nvSpPr>
          <p:cNvPr id="17" name="Picture Placeholder 2">
            <a:extLst>
              <a:ext uri="{FF2B5EF4-FFF2-40B4-BE49-F238E27FC236}">
                <a16:creationId xmlns:a16="http://schemas.microsoft.com/office/drawing/2014/main" id="{BA3B6E67-1E67-5A41-A48D-70542D4DCD54}"/>
              </a:ext>
            </a:extLst>
          </p:cNvPr>
          <p:cNvSpPr>
            <a:spLocks noGrp="1"/>
          </p:cNvSpPr>
          <p:nvPr>
            <p:ph type="pic" idx="14" hasCustomPrompt="1"/>
          </p:nvPr>
        </p:nvSpPr>
        <p:spPr>
          <a:xfrm>
            <a:off x="8887051"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image</a:t>
            </a:r>
          </a:p>
        </p:txBody>
      </p:sp>
      <p:sp>
        <p:nvSpPr>
          <p:cNvPr id="18" name="Text Placeholder 2">
            <a:extLst>
              <a:ext uri="{FF2B5EF4-FFF2-40B4-BE49-F238E27FC236}">
                <a16:creationId xmlns:a16="http://schemas.microsoft.com/office/drawing/2014/main" id="{BC739BE0-C2A7-7048-A7CC-6EA32385D3A3}"/>
              </a:ext>
            </a:extLst>
          </p:cNvPr>
          <p:cNvSpPr>
            <a:spLocks noGrp="1"/>
          </p:cNvSpPr>
          <p:nvPr>
            <p:ph type="body" idx="15" hasCustomPrompt="1"/>
          </p:nvPr>
        </p:nvSpPr>
        <p:spPr>
          <a:xfrm>
            <a:off x="4210795" y="4045964"/>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effectLst/>
              <a:latin typeface="Helvetica" pitchFamily="2" charset="0"/>
            </a:endParaRPr>
          </a:p>
        </p:txBody>
      </p:sp>
      <p:sp>
        <p:nvSpPr>
          <p:cNvPr id="19" name="Text Placeholder 2">
            <a:extLst>
              <a:ext uri="{FF2B5EF4-FFF2-40B4-BE49-F238E27FC236}">
                <a16:creationId xmlns:a16="http://schemas.microsoft.com/office/drawing/2014/main" id="{2389AA33-BE6F-184B-A8BB-024EA6EE4825}"/>
              </a:ext>
            </a:extLst>
          </p:cNvPr>
          <p:cNvSpPr>
            <a:spLocks noGrp="1"/>
          </p:cNvSpPr>
          <p:nvPr>
            <p:ph type="body" idx="16" hasCustomPrompt="1"/>
          </p:nvPr>
        </p:nvSpPr>
        <p:spPr>
          <a:xfrm>
            <a:off x="8031446" y="4045963"/>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effectLst/>
              <a:latin typeface="Helvetica" pitchFamily="2" charset="0"/>
            </a:endParaRPr>
          </a:p>
        </p:txBody>
      </p:sp>
      <p:sp>
        <p:nvSpPr>
          <p:cNvPr id="20" name="Round Same Side Corner Rectangle 19">
            <a:extLst>
              <a:ext uri="{FF2B5EF4-FFF2-40B4-BE49-F238E27FC236}">
                <a16:creationId xmlns:a16="http://schemas.microsoft.com/office/drawing/2014/main" id="{37A4A0F8-DC45-C145-BED2-E020BF44796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0BB4B78-462E-CA47-8C74-FCB5A12E302F}"/>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2" name="Footer Placeholder 4">
            <a:extLst>
              <a:ext uri="{FF2B5EF4-FFF2-40B4-BE49-F238E27FC236}">
                <a16:creationId xmlns:a16="http://schemas.microsoft.com/office/drawing/2014/main" id="{6D2E0E12-4DA0-D54B-85B4-ACFFEAD8C1A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385659094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10326658" cy="1000685"/>
          </a:xfrm>
        </p:spPr>
        <p:txBody>
          <a:bodyPr anchor="t"/>
          <a:lstStyle>
            <a:lvl1pPr>
              <a:defRPr sz="3400">
                <a:solidFill>
                  <a:schemeClr val="tx1">
                    <a:lumMod val="95000"/>
                    <a:lumOff val="5000"/>
                  </a:schemeClr>
                </a:solidFill>
              </a:defRPr>
            </a:lvl1pPr>
          </a:lstStyle>
          <a:p>
            <a:r>
              <a:rPr lang="en-US"/>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2037935"/>
            <a:ext cx="10957594" cy="4081404"/>
          </a:xfrm>
        </p:spPr>
        <p:txBody>
          <a:bodyPr/>
          <a:lstStyle>
            <a:lvl1pPr marL="270000" indent="-270000">
              <a:lnSpc>
                <a:spcPct val="100000"/>
              </a:lnSpc>
              <a:spcBef>
                <a:spcPts val="0"/>
              </a:spcBef>
              <a:spcAft>
                <a:spcPts val="1000"/>
              </a:spcAft>
              <a:buFont typeface="Arial" panose="020B0604020202020204" pitchFamily="34" charset="0"/>
              <a:buChar char="•"/>
              <a:defRPr lang="en-AU" sz="21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effectLst/>
              <a:latin typeface="Helvetica" pitchFamily="2" charset="0"/>
            </a:endParaRPr>
          </a:p>
        </p:txBody>
      </p:sp>
      <p:sp>
        <p:nvSpPr>
          <p:cNvPr id="10" name="Round Same Side Corner Rectangle 9">
            <a:extLst>
              <a:ext uri="{FF2B5EF4-FFF2-40B4-BE49-F238E27FC236}">
                <a16:creationId xmlns:a16="http://schemas.microsoft.com/office/drawing/2014/main" id="{4A774342-138D-214F-B8E9-2E36E1B2BF69}"/>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2541CA3-E603-F740-905B-12EF2357A8E6}"/>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60767ADF-03F7-5546-BD4C-A8933766BC52}"/>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29692087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59C330-434D-E849-BBE8-5105B5C591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2684913"/>
            <a:ext cx="7574314" cy="1220142"/>
          </a:xfrm>
        </p:spPr>
        <p:txBody>
          <a:bodyPr anchor="t"/>
          <a:lstStyle>
            <a:lvl1pPr>
              <a:defRPr sz="3400">
                <a:solidFill>
                  <a:schemeClr val="bg1"/>
                </a:solidFill>
              </a:defRPr>
            </a:lvl1pPr>
          </a:lstStyle>
          <a:p>
            <a:r>
              <a:rPr lang="en-US"/>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27854" y="3904487"/>
            <a:ext cx="7574314"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9C9EDAEB-3873-A64C-85D5-7E8C880A4340}"/>
              </a:ext>
            </a:extLst>
          </p:cNvPr>
          <p:cNvPicPr>
            <a:picLocks noChangeAspect="1"/>
          </p:cNvPicPr>
          <p:nvPr userDrawn="1"/>
        </p:nvPicPr>
        <p:blipFill>
          <a:blip r:embed="rId3"/>
          <a:stretch>
            <a:fillRect/>
          </a:stretch>
        </p:blipFill>
        <p:spPr>
          <a:xfrm>
            <a:off x="717794" y="719529"/>
            <a:ext cx="1013045" cy="431083"/>
          </a:xfrm>
          <a:prstGeom prst="rect">
            <a:avLst/>
          </a:prstGeom>
        </p:spPr>
      </p:pic>
      <p:pic>
        <p:nvPicPr>
          <p:cNvPr id="5" name="Picture 4">
            <a:extLst>
              <a:ext uri="{FF2B5EF4-FFF2-40B4-BE49-F238E27FC236}">
                <a16:creationId xmlns:a16="http://schemas.microsoft.com/office/drawing/2014/main" id="{2DB54EBF-1938-C84A-803A-757B7616969B}"/>
              </a:ext>
            </a:extLst>
          </p:cNvPr>
          <p:cNvPicPr>
            <a:picLocks noChangeAspect="1"/>
          </p:cNvPicPr>
          <p:nvPr userDrawn="1"/>
        </p:nvPicPr>
        <p:blipFill>
          <a:blip r:embed="rId4"/>
          <a:stretch>
            <a:fillRect/>
          </a:stretch>
        </p:blipFill>
        <p:spPr>
          <a:xfrm>
            <a:off x="7924800" y="0"/>
            <a:ext cx="4267200" cy="6858000"/>
          </a:xfrm>
          <a:prstGeom prst="rect">
            <a:avLst/>
          </a:prstGeom>
        </p:spPr>
      </p:pic>
      <p:sp>
        <p:nvSpPr>
          <p:cNvPr id="7" name="TextBox 6">
            <a:extLst>
              <a:ext uri="{FF2B5EF4-FFF2-40B4-BE49-F238E27FC236}">
                <a16:creationId xmlns:a16="http://schemas.microsoft.com/office/drawing/2014/main" id="{D18520DE-9604-514D-9A44-1CC3729B9F8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167432137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5">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0" indent="0">
              <a:lnSpc>
                <a:spcPct val="100000"/>
              </a:lnSpc>
              <a:spcBef>
                <a:spcPts val="0"/>
              </a:spcBef>
              <a:spcAft>
                <a:spcPts val="1200"/>
              </a:spcAft>
              <a:buFont typeface="Arial" panose="020B0604020202020204" pitchFamily="34" charset="0"/>
              <a:buNone/>
              <a:defRPr lang="en-AU" sz="18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effectLst/>
              <a:latin typeface="Helvetica" pitchFamily="2" charset="0"/>
            </a:endParaRPr>
          </a:p>
        </p:txBody>
      </p:sp>
      <p:pic>
        <p:nvPicPr>
          <p:cNvPr id="10" name="Picture 9">
            <a:extLst>
              <a:ext uri="{FF2B5EF4-FFF2-40B4-BE49-F238E27FC236}">
                <a16:creationId xmlns:a16="http://schemas.microsoft.com/office/drawing/2014/main" id="{D2C88E77-BEE2-DA40-B2E6-05EFC6AAE639}"/>
              </a:ext>
            </a:extLst>
          </p:cNvPr>
          <p:cNvPicPr>
            <a:picLocks noChangeAspect="1"/>
          </p:cNvPicPr>
          <p:nvPr userDrawn="1"/>
        </p:nvPicPr>
        <p:blipFill>
          <a:blip r:embed="rId2"/>
          <a:stretch>
            <a:fillRect/>
          </a:stretch>
        </p:blipFill>
        <p:spPr>
          <a:xfrm>
            <a:off x="6583680" y="899160"/>
            <a:ext cx="4706112" cy="4706112"/>
          </a:xfrm>
          <a:prstGeom prst="rect">
            <a:avLst/>
          </a:prstGeom>
        </p:spPr>
      </p:pic>
      <p:pic>
        <p:nvPicPr>
          <p:cNvPr id="4" name="Picture 3">
            <a:extLst>
              <a:ext uri="{FF2B5EF4-FFF2-40B4-BE49-F238E27FC236}">
                <a16:creationId xmlns:a16="http://schemas.microsoft.com/office/drawing/2014/main" id="{52ADC96F-C448-614E-8174-1B06105B44A7}"/>
              </a:ext>
            </a:extLst>
          </p:cNvPr>
          <p:cNvPicPr>
            <a:picLocks noChangeAspect="1"/>
          </p:cNvPicPr>
          <p:nvPr userDrawn="1"/>
        </p:nvPicPr>
        <p:blipFill>
          <a:blip r:embed="rId3"/>
          <a:stretch>
            <a:fillRect/>
          </a:stretch>
        </p:blipFill>
        <p:spPr>
          <a:xfrm>
            <a:off x="5736150" y="3323714"/>
            <a:ext cx="3142674" cy="2674750"/>
          </a:xfrm>
          <a:prstGeom prst="rect">
            <a:avLst/>
          </a:prstGeom>
        </p:spPr>
      </p:pic>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5916168" y="3730752"/>
            <a:ext cx="2596896" cy="1929384"/>
          </a:xfrm>
        </p:spPr>
        <p:txBody>
          <a:bodyPr anchor="ct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quote here</a:t>
            </a:r>
          </a:p>
        </p:txBody>
      </p:sp>
      <p:sp>
        <p:nvSpPr>
          <p:cNvPr id="11" name="Round Same Side Corner Rectangle 10">
            <a:extLst>
              <a:ext uri="{FF2B5EF4-FFF2-40B4-BE49-F238E27FC236}">
                <a16:creationId xmlns:a16="http://schemas.microsoft.com/office/drawing/2014/main" id="{49D9A90A-FF31-AE4E-9330-E3C22A2AD184}"/>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D80189-2331-1C4E-BA26-E680ECE42775}"/>
              </a:ext>
            </a:extLst>
          </p:cNvPr>
          <p:cNvPicPr>
            <a:picLocks noChangeAspect="1"/>
          </p:cNvPicPr>
          <p:nvPr userDrawn="1"/>
        </p:nvPicPr>
        <p:blipFill>
          <a:blip r:embed="rId4"/>
          <a:stretch>
            <a:fillRect/>
          </a:stretch>
        </p:blipFill>
        <p:spPr>
          <a:xfrm>
            <a:off x="573078" y="6287426"/>
            <a:ext cx="658649" cy="280276"/>
          </a:xfrm>
          <a:prstGeom prst="rect">
            <a:avLst/>
          </a:prstGeom>
        </p:spPr>
      </p:pic>
      <p:sp>
        <p:nvSpPr>
          <p:cNvPr id="17" name="Footer Placeholder 4">
            <a:extLst>
              <a:ext uri="{FF2B5EF4-FFF2-40B4-BE49-F238E27FC236}">
                <a16:creationId xmlns:a16="http://schemas.microsoft.com/office/drawing/2014/main" id="{8C599299-D890-1844-BA86-F332213E1F8D}"/>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38235359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6">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252000" indent="-252000">
              <a:lnSpc>
                <a:spcPct val="100000"/>
              </a:lnSpc>
              <a:spcBef>
                <a:spcPts val="0"/>
              </a:spcBef>
              <a:spcAft>
                <a:spcPts val="1400"/>
              </a:spcAft>
              <a:buFont typeface="Arial" panose="020B0604020202020204" pitchFamily="34" charset="0"/>
              <a:buChar char="•"/>
              <a:defRPr lang="en-AU" sz="20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effectLst/>
              <a:latin typeface="Helvetica" pitchFamily="2" charset="0"/>
            </a:endParaRPr>
          </a:p>
        </p:txBody>
      </p:sp>
      <p:sp>
        <p:nvSpPr>
          <p:cNvPr id="6" name="Oval 5">
            <a:extLst>
              <a:ext uri="{FF2B5EF4-FFF2-40B4-BE49-F238E27FC236}">
                <a16:creationId xmlns:a16="http://schemas.microsoft.com/office/drawing/2014/main" id="{2D4B0225-642E-1945-A72C-FDE0EA1156AB}"/>
              </a:ext>
            </a:extLst>
          </p:cNvPr>
          <p:cNvSpPr/>
          <p:nvPr userDrawn="1"/>
        </p:nvSpPr>
        <p:spPr>
          <a:xfrm>
            <a:off x="6745065" y="902525"/>
            <a:ext cx="4544568" cy="4544568"/>
          </a:xfrm>
          <a:prstGeom prst="ellipse">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40F22F-9302-9242-AE23-805D6B33CACA}"/>
              </a:ext>
            </a:extLst>
          </p:cNvPr>
          <p:cNvSpPr/>
          <p:nvPr userDrawn="1"/>
        </p:nvSpPr>
        <p:spPr>
          <a:xfrm>
            <a:off x="6745065" y="1412776"/>
            <a:ext cx="4544568" cy="45445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6735566" y="1413164"/>
            <a:ext cx="4545992" cy="3610098"/>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quote here</a:t>
            </a:r>
          </a:p>
        </p:txBody>
      </p:sp>
      <p:sp>
        <p:nvSpPr>
          <p:cNvPr id="11" name="Round Same Side Corner Rectangle 10">
            <a:extLst>
              <a:ext uri="{FF2B5EF4-FFF2-40B4-BE49-F238E27FC236}">
                <a16:creationId xmlns:a16="http://schemas.microsoft.com/office/drawing/2014/main" id="{A0DD5607-CC42-0F4C-82B1-A03EEA5D025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4D3A423-2EB0-2E4E-9089-32AC046E369C}"/>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8" name="Footer Placeholder 4">
            <a:extLst>
              <a:ext uri="{FF2B5EF4-FFF2-40B4-BE49-F238E27FC236}">
                <a16:creationId xmlns:a16="http://schemas.microsoft.com/office/drawing/2014/main" id="{840F2D6F-D9AD-3E4A-B7F5-5C7FA6FD3B3A}"/>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301850802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7">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7272562" cy="735509"/>
          </a:xfrm>
        </p:spPr>
        <p:txBody>
          <a:bodyPr anchor="t"/>
          <a:lstStyle>
            <a:lvl1pPr>
              <a:defRPr sz="3400">
                <a:solidFill>
                  <a:schemeClr val="tx1">
                    <a:lumMod val="95000"/>
                    <a:lumOff val="5000"/>
                  </a:schemeClr>
                </a:solidFill>
              </a:defRPr>
            </a:lvl1pPr>
          </a:lstStyle>
          <a:p>
            <a:r>
              <a:rPr lang="en-US"/>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591056"/>
            <a:ext cx="3441226" cy="4517136"/>
          </a:xfrm>
        </p:spPr>
        <p:txBody>
          <a:bodyPr/>
          <a:lstStyle>
            <a:lvl1pPr marL="0" indent="0">
              <a:lnSpc>
                <a:spcPct val="100000"/>
              </a:lnSpc>
              <a:spcBef>
                <a:spcPts val="0"/>
              </a:spcBef>
              <a:spcAft>
                <a:spcPts val="800"/>
              </a:spcAft>
              <a:buFont typeface="Arial" panose="020B0604020202020204" pitchFamily="34" charset="0"/>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effectLst/>
              <a:latin typeface="Helvetica" pitchFamily="2" charset="0"/>
            </a:endParaRPr>
          </a:p>
        </p:txBody>
      </p:sp>
      <p:sp>
        <p:nvSpPr>
          <p:cNvPr id="17" name="Content Placeholder 2">
            <a:extLst>
              <a:ext uri="{FF2B5EF4-FFF2-40B4-BE49-F238E27FC236}">
                <a16:creationId xmlns:a16="http://schemas.microsoft.com/office/drawing/2014/main" id="{9E7939EE-90DA-F744-AA9C-873317A84CE9}"/>
              </a:ext>
            </a:extLst>
          </p:cNvPr>
          <p:cNvSpPr>
            <a:spLocks noGrp="1"/>
          </p:cNvSpPr>
          <p:nvPr>
            <p:ph idx="13" hasCustomPrompt="1"/>
          </p:nvPr>
        </p:nvSpPr>
        <p:spPr>
          <a:xfrm>
            <a:off x="4191787" y="1591056"/>
            <a:ext cx="3699485" cy="4517136"/>
          </a:xfrm>
          <a:noFill/>
        </p:spPr>
        <p:txBody>
          <a:bodyPr/>
          <a:lstStyle>
            <a:lvl1pPr marL="180000" indent="-180000">
              <a:lnSpc>
                <a:spcPct val="100000"/>
              </a:lnSpc>
              <a:spcBef>
                <a:spcPts val="0"/>
              </a:spcBef>
              <a:spcAft>
                <a:spcPts val="1600"/>
              </a:spcAft>
              <a:buFont typeface="Arial" panose="020B0604020202020204" pitchFamily="34" charset="0"/>
              <a:buChar char="•"/>
              <a:defRPr lang="en-AU" sz="1500" smtClean="0">
                <a:effectLst/>
              </a:defRPr>
            </a:lvl1pPr>
            <a:lvl2pPr>
              <a:defRPr sz="1500"/>
            </a:lvl2pPr>
            <a:lvl3pPr>
              <a:defRPr sz="1500"/>
            </a:lvl3pPr>
            <a:lvl4pPr>
              <a:defRPr sz="1500"/>
            </a:lvl4pPr>
            <a:lvl5pPr>
              <a:defRPr sz="1500"/>
            </a:lvl5pPr>
          </a:lstStyle>
          <a:p>
            <a:r>
              <a:rPr lang="en-US"/>
              <a:t>Click to edit Master</a:t>
            </a:r>
            <a:endParaRPr lang="en-AU">
              <a:effectLst/>
              <a:latin typeface="Helvetica" pitchFamily="2" charset="0"/>
            </a:endParaRPr>
          </a:p>
        </p:txBody>
      </p:sp>
      <p:sp>
        <p:nvSpPr>
          <p:cNvPr id="18" name="Content Placeholder 2">
            <a:extLst>
              <a:ext uri="{FF2B5EF4-FFF2-40B4-BE49-F238E27FC236}">
                <a16:creationId xmlns:a16="http://schemas.microsoft.com/office/drawing/2014/main" id="{6DC36813-81EB-FF44-80A5-9DB5E58FE53A}"/>
              </a:ext>
            </a:extLst>
          </p:cNvPr>
          <p:cNvSpPr>
            <a:spLocks noGrp="1"/>
          </p:cNvSpPr>
          <p:nvPr>
            <p:ph sz="half" idx="1" hasCustomPrompt="1"/>
          </p:nvPr>
        </p:nvSpPr>
        <p:spPr>
          <a:xfrm>
            <a:off x="8110727" y="886968"/>
            <a:ext cx="3355849" cy="5047487"/>
          </a:xfrm>
        </p:spPr>
        <p:txBody>
          <a:bodyPr/>
          <a:lstStyle>
            <a:lvl1pPr>
              <a:defRPr sz="1500">
                <a:solidFill>
                  <a:schemeClr val="tx1">
                    <a:lumMod val="95000"/>
                    <a:lumOff val="5000"/>
                  </a:schemeClr>
                </a:solidFill>
              </a:defRPr>
            </a:lvl1pPr>
          </a:lstStyle>
          <a:p>
            <a:pPr lvl="0"/>
            <a:r>
              <a:rPr lang="en-US"/>
              <a:t>Click to edit Master</a:t>
            </a:r>
          </a:p>
        </p:txBody>
      </p:sp>
      <p:sp>
        <p:nvSpPr>
          <p:cNvPr id="10" name="Round Same Side Corner Rectangle 9">
            <a:extLst>
              <a:ext uri="{FF2B5EF4-FFF2-40B4-BE49-F238E27FC236}">
                <a16:creationId xmlns:a16="http://schemas.microsoft.com/office/drawing/2014/main" id="{2C11886D-89B2-504E-B4A9-DA5CC32B966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328C8C-815F-0F4E-A7EF-48E988A830D8}"/>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47EACF17-2650-D543-9001-515AC367621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24677350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EE050-3323-1242-B34C-E3F02BDAF2D3}"/>
              </a:ext>
            </a:extLst>
          </p:cNvPr>
          <p:cNvPicPr>
            <a:picLocks noChangeAspect="1"/>
          </p:cNvPicPr>
          <p:nvPr userDrawn="1"/>
        </p:nvPicPr>
        <p:blipFill>
          <a:blip r:embed="rId2"/>
          <a:stretch>
            <a:fillRect/>
          </a:stretch>
        </p:blipFill>
        <p:spPr>
          <a:xfrm>
            <a:off x="0" y="387"/>
            <a:ext cx="12192000" cy="6854637"/>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4190452" y="2470591"/>
            <a:ext cx="7007979" cy="1220142"/>
          </a:xfrm>
        </p:spPr>
        <p:txBody>
          <a:bodyPr anchor="t"/>
          <a:lstStyle>
            <a:lvl1pPr>
              <a:defRPr sz="3400">
                <a:solidFill>
                  <a:schemeClr val="bg1"/>
                </a:solidFill>
              </a:defRPr>
            </a:lvl1pPr>
          </a:lstStyle>
          <a:p>
            <a:r>
              <a:rPr lang="en-US"/>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4190452" y="3690731"/>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5" name="Picture 14">
            <a:extLst>
              <a:ext uri="{FF2B5EF4-FFF2-40B4-BE49-F238E27FC236}">
                <a16:creationId xmlns:a16="http://schemas.microsoft.com/office/drawing/2014/main" id="{0FEA474E-6B4A-A34F-8B82-43E38856870B}"/>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5D0D74A7-5BDD-6A4F-B249-910440AD9E9A}"/>
              </a:ext>
            </a:extLst>
          </p:cNvPr>
          <p:cNvSpPr txBox="1"/>
          <p:nvPr userDrawn="1"/>
        </p:nvSpPr>
        <p:spPr>
          <a:xfrm>
            <a:off x="619685" y="6420897"/>
            <a:ext cx="1748412" cy="246221"/>
          </a:xfrm>
          <a:prstGeom prst="rect">
            <a:avLst/>
          </a:prstGeom>
          <a:noFill/>
        </p:spPr>
        <p:txBody>
          <a:bodyPr wrap="square" rtlCol="0">
            <a:spAutoFit/>
          </a:bodyPr>
          <a:lstStyle/>
          <a:p>
            <a:pPr algn="l"/>
            <a:r>
              <a:rPr lang="en-US" sz="1000">
                <a:solidFill>
                  <a:schemeClr val="bg1"/>
                </a:solidFill>
              </a:rPr>
              <a:t>UTS CRICOS 00099F</a:t>
            </a:r>
          </a:p>
        </p:txBody>
      </p:sp>
    </p:spTree>
    <p:extLst>
      <p:ext uri="{BB962C8B-B14F-4D97-AF65-F5344CB8AC3E}">
        <p14:creationId xmlns:p14="http://schemas.microsoft.com/office/powerpoint/2010/main" val="5991237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11" name="Picture 10">
            <a:extLst>
              <a:ext uri="{FF2B5EF4-FFF2-40B4-BE49-F238E27FC236}">
                <a16:creationId xmlns:a16="http://schemas.microsoft.com/office/drawing/2014/main" id="{66F7672F-B535-3A4B-B6AA-0248282CE727}"/>
              </a:ext>
            </a:extLst>
          </p:cNvPr>
          <p:cNvPicPr>
            <a:picLocks noChangeAspect="1"/>
          </p:cNvPicPr>
          <p:nvPr userDrawn="1"/>
        </p:nvPicPr>
        <p:blipFill rotWithShape="1">
          <a:blip r:embed="rId3"/>
          <a:srcRect l="48142"/>
          <a:stretch/>
        </p:blipFill>
        <p:spPr>
          <a:xfrm>
            <a:off x="5869458" y="0"/>
            <a:ext cx="6322541" cy="6858000"/>
          </a:xfrm>
          <a:prstGeom prst="rect">
            <a:avLst/>
          </a:prstGeom>
        </p:spPr>
      </p:pic>
      <p:sp>
        <p:nvSpPr>
          <p:cNvPr id="6" name="TextBox 5">
            <a:extLst>
              <a:ext uri="{FF2B5EF4-FFF2-40B4-BE49-F238E27FC236}">
                <a16:creationId xmlns:a16="http://schemas.microsoft.com/office/drawing/2014/main" id="{02A1FD67-3299-CA49-B972-E63A734FFB5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399370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9B732-97F5-8142-946C-460DAD575E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D33B5CED-F544-F742-9789-3164A6A500D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258885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08152-A3CE-E74C-8704-ED0CA74E8B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A44100E-027F-E643-8E48-32B4F0C8FFE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398459" y="2122361"/>
            <a:ext cx="5592436" cy="1220142"/>
          </a:xfrm>
        </p:spPr>
        <p:txBody>
          <a:bodyPr anchor="t"/>
          <a:lstStyle>
            <a:lvl1pPr>
              <a:defRPr sz="3400">
                <a:solidFill>
                  <a:schemeClr val="bg1"/>
                </a:solidFill>
              </a:defRPr>
            </a:lvl1pPr>
          </a:lstStyle>
          <a:p>
            <a:r>
              <a:rPr lang="en-US"/>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398459" y="3360789"/>
            <a:ext cx="5592436"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AAB7304E-0E27-AF47-BD7A-0A8B3B31ACBF}"/>
              </a:ext>
            </a:extLst>
          </p:cNvPr>
          <p:cNvPicPr>
            <a:picLocks noChangeAspect="1"/>
          </p:cNvPicPr>
          <p:nvPr userDrawn="1"/>
        </p:nvPicPr>
        <p:blipFill>
          <a:blip r:embed="rId4"/>
          <a:stretch>
            <a:fillRect/>
          </a:stretch>
        </p:blipFill>
        <p:spPr>
          <a:xfrm>
            <a:off x="10742849" y="707332"/>
            <a:ext cx="748146" cy="709155"/>
          </a:xfrm>
          <a:prstGeom prst="rect">
            <a:avLst/>
          </a:prstGeom>
        </p:spPr>
      </p:pic>
      <p:sp>
        <p:nvSpPr>
          <p:cNvPr id="9" name="TextBox 8">
            <a:extLst>
              <a:ext uri="{FF2B5EF4-FFF2-40B4-BE49-F238E27FC236}">
                <a16:creationId xmlns:a16="http://schemas.microsoft.com/office/drawing/2014/main" id="{8CF341A3-F22A-8F43-98A2-33A1DF177A0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85000"/>
                    <a:lumOff val="15000"/>
                  </a:schemeClr>
                </a:solidFill>
              </a:rPr>
              <a:t>UTS CRICOS 00099F</a:t>
            </a:r>
          </a:p>
        </p:txBody>
      </p:sp>
    </p:spTree>
    <p:extLst>
      <p:ext uri="{BB962C8B-B14F-4D97-AF65-F5344CB8AC3E}">
        <p14:creationId xmlns:p14="http://schemas.microsoft.com/office/powerpoint/2010/main" val="3114284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7">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D1BC1-E025-444C-8AF7-7073AD63E49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AE7675C-6DEA-C64E-B08C-308DFE305862}"/>
              </a:ext>
            </a:extLst>
          </p:cNvPr>
          <p:cNvPicPr>
            <a:picLocks noChangeAspect="1"/>
          </p:cNvPicPr>
          <p:nvPr userDrawn="1"/>
        </p:nvPicPr>
        <p:blipFill rotWithShape="1">
          <a:blip r:embed="rId3">
            <a:alphaModFix amt="90000"/>
            <a:extLst>
              <a:ext uri="{BEBA8EAE-BF5A-486C-A8C5-ECC9F3942E4B}">
                <a14:imgProps xmlns:a14="http://schemas.microsoft.com/office/drawing/2010/main">
                  <a14:imgLayer>
                    <a14:imgEffect>
                      <a14:brightnessContrast contrast="40000"/>
                    </a14:imgEffect>
                  </a14:imgLayer>
                </a14:imgProps>
              </a:ext>
            </a:extLst>
          </a:blip>
          <a:srcRect l="42913"/>
          <a:stretch/>
        </p:blipFill>
        <p:spPr>
          <a:xfrm>
            <a:off x="5231876" y="0"/>
            <a:ext cx="6960124" cy="6858000"/>
          </a:xfrm>
          <a:prstGeom prst="rect">
            <a:avLst/>
          </a:prstGeom>
        </p:spPr>
      </p:pic>
      <p:pic>
        <p:nvPicPr>
          <p:cNvPr id="12" name="Picture 11">
            <a:extLst>
              <a:ext uri="{FF2B5EF4-FFF2-40B4-BE49-F238E27FC236}">
                <a16:creationId xmlns:a16="http://schemas.microsoft.com/office/drawing/2014/main" id="{225ACA62-DF63-8843-8E8F-B9AB1BB33903}"/>
              </a:ext>
            </a:extLst>
          </p:cNvPr>
          <p:cNvPicPr>
            <a:picLocks noChangeAspect="1"/>
          </p:cNvPicPr>
          <p:nvPr userDrawn="1"/>
        </p:nvPicPr>
        <p:blipFill rotWithShape="1">
          <a:blip r:embed="rId3">
            <a:alphaModFix amt="70000"/>
            <a:extLst>
              <a:ext uri="{BEBA8EAE-BF5A-486C-A8C5-ECC9F3942E4B}">
                <a14:imgProps xmlns:a14="http://schemas.microsoft.com/office/drawing/2010/main">
                  <a14:imgLayer>
                    <a14:imgEffect>
                      <a14:brightnessContrast contrast="40000"/>
                    </a14:imgEffect>
                  </a14:imgLayer>
                </a14:imgProps>
              </a:ext>
            </a:extLst>
          </a:blip>
          <a:srcRect l="2" t="16357" r="64276" b="14639"/>
          <a:stretch/>
        </p:blipFill>
        <p:spPr>
          <a:xfrm>
            <a:off x="0" y="1121790"/>
            <a:ext cx="4355184" cy="4732255"/>
          </a:xfrm>
          <a:prstGeom prst="rect">
            <a:avLst/>
          </a:prstGeom>
        </p:spPr>
      </p:pic>
      <p:sp>
        <p:nvSpPr>
          <p:cNvPr id="2" name="Title 1"/>
          <p:cNvSpPr>
            <a:spLocks noGrp="1"/>
          </p:cNvSpPr>
          <p:nvPr>
            <p:ph type="ctrTitle" hasCustomPrompt="1"/>
          </p:nvPr>
        </p:nvSpPr>
        <p:spPr>
          <a:xfrm>
            <a:off x="6781518" y="2498992"/>
            <a:ext cx="5001987" cy="1201854"/>
          </a:xfrm>
        </p:spPr>
        <p:txBody>
          <a:bodyPr anchor="t">
            <a:noAutofit/>
          </a:bodyPr>
          <a:lstStyle>
            <a:lvl1pPr algn="l">
              <a:defRPr lang="en-AU" sz="3400" smtClean="0">
                <a:solidFill>
                  <a:schemeClr val="bg1"/>
                </a:solidFill>
                <a:effectLst/>
              </a:defRPr>
            </a:lvl1pPr>
          </a:lstStyle>
          <a:p>
            <a:r>
              <a:rPr lang="en-US"/>
              <a:t>Title Heading</a:t>
            </a:r>
            <a:endParaRPr lang="en-AU">
              <a:solidFill>
                <a:srgbClr val="FFFFFF"/>
              </a:solidFill>
              <a:effectLst/>
              <a:latin typeface="Helvetica" pitchFamily="2" charset="0"/>
            </a:endParaRPr>
          </a:p>
        </p:txBody>
      </p:sp>
      <p:sp>
        <p:nvSpPr>
          <p:cNvPr id="3" name="Subtitle 2"/>
          <p:cNvSpPr>
            <a:spLocks noGrp="1"/>
          </p:cNvSpPr>
          <p:nvPr>
            <p:ph type="subTitle" idx="1" hasCustomPrompt="1"/>
          </p:nvPr>
        </p:nvSpPr>
        <p:spPr>
          <a:xfrm>
            <a:off x="6781518" y="3719134"/>
            <a:ext cx="5001987"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pic>
        <p:nvPicPr>
          <p:cNvPr id="15" name="Picture 14">
            <a:extLst>
              <a:ext uri="{FF2B5EF4-FFF2-40B4-BE49-F238E27FC236}">
                <a16:creationId xmlns:a16="http://schemas.microsoft.com/office/drawing/2014/main" id="{19FE1CD8-BE7B-7148-B92F-9AD3A3484290}"/>
              </a:ext>
            </a:extLst>
          </p:cNvPr>
          <p:cNvPicPr>
            <a:picLocks noChangeAspect="1"/>
          </p:cNvPicPr>
          <p:nvPr userDrawn="1"/>
        </p:nvPicPr>
        <p:blipFill>
          <a:blip r:embed="rId4"/>
          <a:stretch>
            <a:fillRect/>
          </a:stretch>
        </p:blipFill>
        <p:spPr>
          <a:xfrm>
            <a:off x="712729" y="3073460"/>
            <a:ext cx="748146" cy="709155"/>
          </a:xfrm>
          <a:prstGeom prst="rect">
            <a:avLst/>
          </a:prstGeom>
        </p:spPr>
      </p:pic>
      <p:sp>
        <p:nvSpPr>
          <p:cNvPr id="8" name="TextBox 7">
            <a:extLst>
              <a:ext uri="{FF2B5EF4-FFF2-40B4-BE49-F238E27FC236}">
                <a16:creationId xmlns:a16="http://schemas.microsoft.com/office/drawing/2014/main" id="{7FB9BCF3-1CEC-C54E-9F13-52C0CB0B91B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85000"/>
                    <a:lumOff val="15000"/>
                  </a:schemeClr>
                </a:solidFill>
              </a:rPr>
              <a:t>UTS CRICOS 00099F</a:t>
            </a:r>
          </a:p>
        </p:txBody>
      </p:sp>
    </p:spTree>
    <p:extLst>
      <p:ext uri="{BB962C8B-B14F-4D97-AF65-F5344CB8AC3E}">
        <p14:creationId xmlns:p14="http://schemas.microsoft.com/office/powerpoint/2010/main" val="358083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8">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EBFDD8-EC75-B848-849F-4A4FDCBEADD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68E9B96-EBE3-814D-974D-1590FC71147D}"/>
              </a:ext>
            </a:extLst>
          </p:cNvPr>
          <p:cNvPicPr>
            <a:picLocks noChangeAspect="1"/>
          </p:cNvPicPr>
          <p:nvPr userDrawn="1"/>
        </p:nvPicPr>
        <p:blipFill>
          <a:blip r:embed="rId3"/>
          <a:stretch>
            <a:fillRect/>
          </a:stretch>
        </p:blipFill>
        <p:spPr>
          <a:xfrm>
            <a:off x="6093031" y="1819374"/>
            <a:ext cx="5775315" cy="3714160"/>
          </a:xfrm>
          <a:prstGeom prst="rect">
            <a:avLst/>
          </a:prstGeom>
        </p:spPr>
      </p:pic>
      <p:pic>
        <p:nvPicPr>
          <p:cNvPr id="12" name="Picture 11">
            <a:extLst>
              <a:ext uri="{FF2B5EF4-FFF2-40B4-BE49-F238E27FC236}">
                <a16:creationId xmlns:a16="http://schemas.microsoft.com/office/drawing/2014/main" id="{C6F239D5-010D-1E4E-80AB-B1E4BBE78A0A}"/>
              </a:ext>
            </a:extLst>
          </p:cNvPr>
          <p:cNvPicPr>
            <a:picLocks noChangeAspect="1"/>
          </p:cNvPicPr>
          <p:nvPr userDrawn="1"/>
        </p:nvPicPr>
        <p:blipFill>
          <a:blip r:embed="rId4"/>
          <a:stretch>
            <a:fillRect/>
          </a:stretch>
        </p:blipFill>
        <p:spPr>
          <a:xfrm>
            <a:off x="712800" y="709435"/>
            <a:ext cx="1828800" cy="433137"/>
          </a:xfrm>
          <a:prstGeom prst="rect">
            <a:avLst/>
          </a:prstGeom>
        </p:spPr>
      </p:pic>
      <p:sp>
        <p:nvSpPr>
          <p:cNvPr id="2" name="Title 1"/>
          <p:cNvSpPr>
            <a:spLocks noGrp="1"/>
          </p:cNvSpPr>
          <p:nvPr>
            <p:ph type="ctrTitle" hasCustomPrompt="1"/>
          </p:nvPr>
        </p:nvSpPr>
        <p:spPr>
          <a:xfrm>
            <a:off x="627854" y="2684346"/>
            <a:ext cx="7234101" cy="1220142"/>
          </a:xfrm>
        </p:spPr>
        <p:txBody>
          <a:bodyPr anchor="t">
            <a:noAutofit/>
          </a:bodyPr>
          <a:lstStyle>
            <a:lvl1pPr algn="l">
              <a:defRPr lang="en-AU" sz="3400" smtClean="0">
                <a:solidFill>
                  <a:schemeClr val="bg1"/>
                </a:solidFill>
                <a:effectLst/>
              </a:defRPr>
            </a:lvl1pPr>
          </a:lstStyle>
          <a:p>
            <a:r>
              <a:rPr lang="en-US"/>
              <a:t>Title Heading</a:t>
            </a:r>
            <a:endParaRPr lang="en-AU">
              <a:solidFill>
                <a:srgbClr val="FFFFFF"/>
              </a:solidFill>
              <a:effectLst/>
              <a:latin typeface="Helvetica" pitchFamily="2" charset="0"/>
            </a:endParaRPr>
          </a:p>
        </p:txBody>
      </p:sp>
      <p:sp>
        <p:nvSpPr>
          <p:cNvPr id="3" name="Subtitle 2"/>
          <p:cNvSpPr>
            <a:spLocks noGrp="1"/>
          </p:cNvSpPr>
          <p:nvPr>
            <p:ph type="subTitle" idx="1"/>
          </p:nvPr>
        </p:nvSpPr>
        <p:spPr>
          <a:xfrm>
            <a:off x="627854" y="3904488"/>
            <a:ext cx="7234101"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solidFill>
                <a:srgbClr val="FFFFFF"/>
              </a:solidFill>
              <a:effectLst/>
              <a:latin typeface="Helvetica" pitchFamily="2" charset="0"/>
            </a:endParaRPr>
          </a:p>
        </p:txBody>
      </p:sp>
      <p:sp>
        <p:nvSpPr>
          <p:cNvPr id="8" name="TextBox 7">
            <a:extLst>
              <a:ext uri="{FF2B5EF4-FFF2-40B4-BE49-F238E27FC236}">
                <a16:creationId xmlns:a16="http://schemas.microsoft.com/office/drawing/2014/main" id="{F21A8120-416B-C447-8D5E-C8576FEACE1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173655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9">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95B59D-032C-CD4A-B177-5223D666C6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4417429" y="2495810"/>
            <a:ext cx="7318942"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3" name="Subtitle 2"/>
          <p:cNvSpPr>
            <a:spLocks noGrp="1"/>
          </p:cNvSpPr>
          <p:nvPr>
            <p:ph type="subTitle" idx="1" hasCustomPrompt="1"/>
          </p:nvPr>
        </p:nvSpPr>
        <p:spPr>
          <a:xfrm>
            <a:off x="4417429" y="3715952"/>
            <a:ext cx="7318942"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sp>
        <p:nvSpPr>
          <p:cNvPr id="6" name="TextBox 5">
            <a:extLst>
              <a:ext uri="{FF2B5EF4-FFF2-40B4-BE49-F238E27FC236}">
                <a16:creationId xmlns:a16="http://schemas.microsoft.com/office/drawing/2014/main" id="{4D6FE1C7-3397-A040-96F0-BC5CC70D1A6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187730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838200" y="71063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8E1AB-6A0A-AC44-83B9-9FAC961E3C28}" type="datetimeFigureOut">
              <a:rPr lang="en-US" smtClean="0"/>
              <a:t>7/25/2025</a:t>
            </a:fld>
            <a:endParaRPr lang="en-US"/>
          </a:p>
        </p:txBody>
      </p:sp>
      <p:sp>
        <p:nvSpPr>
          <p:cNvPr id="5" name="Footer Placeholder 4"/>
          <p:cNvSpPr>
            <a:spLocks noGrp="1"/>
          </p:cNvSpPr>
          <p:nvPr>
            <p:ph type="ftr" sz="quarter" idx="3"/>
          </p:nvPr>
        </p:nvSpPr>
        <p:spPr>
          <a:xfrm>
            <a:off x="4038600" y="7106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1FA37-3D95-DD4F-A79E-5508DFB6D29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6" r:id="rId3"/>
    <p:sldLayoutId id="2147483707" r:id="rId4"/>
    <p:sldLayoutId id="2147483708" r:id="rId5"/>
    <p:sldLayoutId id="2147483685" r:id="rId6"/>
    <p:sldLayoutId id="2147483687" r:id="rId7"/>
    <p:sldLayoutId id="2147483688" r:id="rId8"/>
    <p:sldLayoutId id="2147483709" r:id="rId9"/>
    <p:sldLayoutId id="2147483710" r:id="rId10"/>
    <p:sldLayoutId id="2147483711" r:id="rId11"/>
    <p:sldLayoutId id="2147483712" r:id="rId12"/>
    <p:sldLayoutId id="2147483713" r:id="rId13"/>
    <p:sldLayoutId id="2147483714" r:id="rId14"/>
    <p:sldLayoutId id="2147483693" r:id="rId15"/>
    <p:sldLayoutId id="2147483699" r:id="rId16"/>
    <p:sldLayoutId id="2147483700" r:id="rId17"/>
    <p:sldLayoutId id="2147483702" r:id="rId18"/>
    <p:sldLayoutId id="2147483703" r:id="rId19"/>
    <p:sldLayoutId id="2147483704" r:id="rId20"/>
    <p:sldLayoutId id="2147483705" r:id="rId21"/>
    <p:sldLayoutId id="2147483706" r:id="rId22"/>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hyperlink" Target="https://www.uts.edu.au/current-students/support/helps/self-help-resources/academic-skills/how-avoid-plagiarism" TargetMode="External"/><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uts.edu.au/current-students/support/helps/self-help-resources/academic-skills/how-paraphrase-effectively"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D4B3-CE38-1B49-B79C-2B7465F1329E}"/>
              </a:ext>
            </a:extLst>
          </p:cNvPr>
          <p:cNvSpPr>
            <a:spLocks noGrp="1"/>
          </p:cNvSpPr>
          <p:nvPr>
            <p:ph type="ctrTitle"/>
          </p:nvPr>
        </p:nvSpPr>
        <p:spPr>
          <a:xfrm>
            <a:off x="627853" y="1729838"/>
            <a:ext cx="7574314" cy="1201854"/>
          </a:xfrm>
        </p:spPr>
        <p:txBody>
          <a:bodyPr/>
          <a:lstStyle/>
          <a:p>
            <a:r>
              <a:rPr lang="en-US" sz="6000" dirty="0"/>
              <a:t>UTS HELPS</a:t>
            </a:r>
          </a:p>
        </p:txBody>
      </p:sp>
      <p:sp>
        <p:nvSpPr>
          <p:cNvPr id="3" name="Subtitle 2">
            <a:extLst>
              <a:ext uri="{FF2B5EF4-FFF2-40B4-BE49-F238E27FC236}">
                <a16:creationId xmlns:a16="http://schemas.microsoft.com/office/drawing/2014/main" id="{1ACB84C9-853A-184A-A987-D8327FBD1F14}"/>
              </a:ext>
            </a:extLst>
          </p:cNvPr>
          <p:cNvSpPr>
            <a:spLocks noGrp="1"/>
          </p:cNvSpPr>
          <p:nvPr>
            <p:ph type="subTitle" idx="1"/>
          </p:nvPr>
        </p:nvSpPr>
        <p:spPr>
          <a:xfrm>
            <a:off x="393937" y="3186873"/>
            <a:ext cx="9141789" cy="1848130"/>
          </a:xfrm>
        </p:spPr>
        <p:txBody>
          <a:bodyPr/>
          <a:lstStyle/>
          <a:p>
            <a:pPr>
              <a:lnSpc>
                <a:spcPct val="100000"/>
              </a:lnSpc>
            </a:pPr>
            <a:r>
              <a:rPr lang="en-AU" sz="5400" b="1" dirty="0"/>
              <a:t>How to Avoid Plagiarism</a:t>
            </a:r>
          </a:p>
        </p:txBody>
      </p:sp>
    </p:spTree>
    <p:extLst>
      <p:ext uri="{BB962C8B-B14F-4D97-AF65-F5344CB8AC3E}">
        <p14:creationId xmlns:p14="http://schemas.microsoft.com/office/powerpoint/2010/main" val="1801650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98" y="517300"/>
            <a:ext cx="10326658" cy="1000685"/>
          </a:xfrm>
        </p:spPr>
        <p:txBody>
          <a:bodyPr/>
          <a:lstStyle/>
          <a:p>
            <a:pPr algn="ctr"/>
            <a:r>
              <a:rPr lang="en-AU" sz="3600" b="1">
                <a:solidFill>
                  <a:schemeClr val="accent1">
                    <a:lumMod val="75000"/>
                  </a:schemeClr>
                </a:solidFill>
              </a:rPr>
              <a:t>What does plagiarism look like?</a:t>
            </a:r>
          </a:p>
        </p:txBody>
      </p:sp>
      <p:pic>
        <p:nvPicPr>
          <p:cNvPr id="7" name="Picture 6">
            <a:extLst>
              <a:ext uri="{FF2B5EF4-FFF2-40B4-BE49-F238E27FC236}">
                <a16:creationId xmlns:a16="http://schemas.microsoft.com/office/drawing/2014/main" id="{2BC2D995-158E-4B38-B9E9-0DC0F86F32E1}"/>
              </a:ext>
            </a:extLst>
          </p:cNvPr>
          <p:cNvPicPr>
            <a:picLocks noChangeAspect="1"/>
          </p:cNvPicPr>
          <p:nvPr/>
        </p:nvPicPr>
        <p:blipFill>
          <a:blip r:embed="rId3"/>
          <a:stretch>
            <a:fillRect/>
          </a:stretch>
        </p:blipFill>
        <p:spPr>
          <a:xfrm>
            <a:off x="1784861" y="1676343"/>
            <a:ext cx="8017131" cy="4309788"/>
          </a:xfrm>
          <a:prstGeom prst="rect">
            <a:avLst/>
          </a:prstGeom>
        </p:spPr>
      </p:pic>
      <p:sp>
        <p:nvSpPr>
          <p:cNvPr id="8" name="Footer Placeholder 3">
            <a:extLst>
              <a:ext uri="{FF2B5EF4-FFF2-40B4-BE49-F238E27FC236}">
                <a16:creationId xmlns:a16="http://schemas.microsoft.com/office/drawing/2014/main" id="{A38EDEB3-F4A4-4C30-92F5-2EF387BE31C9}"/>
              </a:ext>
            </a:extLst>
          </p:cNvPr>
          <p:cNvSpPr>
            <a:spLocks noGrp="1"/>
          </p:cNvSpPr>
          <p:nvPr>
            <p:ph type="ftr" sz="quarter" idx="11"/>
          </p:nvPr>
        </p:nvSpPr>
        <p:spPr>
          <a:xfrm>
            <a:off x="6363093" y="6255097"/>
            <a:ext cx="5402187" cy="365125"/>
          </a:xfrm>
        </p:spPr>
        <p:txBody>
          <a:bodyPr/>
          <a:lstStyle/>
          <a:p>
            <a:r>
              <a:rPr lang="en-US" sz="1800">
                <a:latin typeface="Calibri" panose="020F0502020204030204" pitchFamily="34" charset="0"/>
                <a:cs typeface="Calibri" panose="020F0502020204030204" pitchFamily="34" charset="0"/>
              </a:rPr>
              <a:t>UTS HELPS</a:t>
            </a:r>
          </a:p>
        </p:txBody>
      </p:sp>
      <p:sp>
        <p:nvSpPr>
          <p:cNvPr id="3" name="TextBox 2">
            <a:extLst>
              <a:ext uri="{FF2B5EF4-FFF2-40B4-BE49-F238E27FC236}">
                <a16:creationId xmlns:a16="http://schemas.microsoft.com/office/drawing/2014/main" id="{78F3846C-2740-16F6-3A31-4409562228D3}"/>
              </a:ext>
            </a:extLst>
          </p:cNvPr>
          <p:cNvSpPr txBox="1"/>
          <p:nvPr/>
        </p:nvSpPr>
        <p:spPr>
          <a:xfrm>
            <a:off x="304800" y="1051905"/>
            <a:ext cx="2085208" cy="584775"/>
          </a:xfrm>
          <a:prstGeom prst="rect">
            <a:avLst/>
          </a:prstGeom>
          <a:noFill/>
        </p:spPr>
        <p:txBody>
          <a:bodyPr wrap="square" rtlCol="0">
            <a:spAutoFit/>
          </a:bodyPr>
          <a:lstStyle/>
          <a:p>
            <a:r>
              <a:rPr lang="en-GB" sz="3200" b="1"/>
              <a:t>Turnitin</a:t>
            </a:r>
          </a:p>
        </p:txBody>
      </p:sp>
    </p:spTree>
    <p:extLst>
      <p:ext uri="{BB962C8B-B14F-4D97-AF65-F5344CB8AC3E}">
        <p14:creationId xmlns:p14="http://schemas.microsoft.com/office/powerpoint/2010/main" val="64801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63" y="502042"/>
            <a:ext cx="12059477" cy="1000685"/>
          </a:xfrm>
        </p:spPr>
        <p:txBody>
          <a:bodyPr/>
          <a:lstStyle/>
          <a:p>
            <a:pPr algn="ctr"/>
            <a:r>
              <a:rPr lang="en-AU" sz="4000" b="1">
                <a:solidFill>
                  <a:schemeClr val="accent1">
                    <a:lumMod val="75000"/>
                  </a:schemeClr>
                </a:solidFill>
                <a:cs typeface="Calibri" panose="020F0502020204030204" pitchFamily="34" charset="0"/>
              </a:rPr>
              <a:t>What should I do to avoid plagiarism?</a:t>
            </a:r>
            <a:endParaRPr lang="en-AU" sz="4000" b="1">
              <a:solidFill>
                <a:schemeClr val="tx1"/>
              </a:solidFill>
              <a:cs typeface="Calibri" panose="020F0502020204030204" pitchFamily="34" charset="0"/>
            </a:endParaRPr>
          </a:p>
        </p:txBody>
      </p:sp>
      <p:sp>
        <p:nvSpPr>
          <p:cNvPr id="3" name="Text Placeholder 2"/>
          <p:cNvSpPr>
            <a:spLocks noGrp="1"/>
          </p:cNvSpPr>
          <p:nvPr>
            <p:ph type="body" idx="12"/>
          </p:nvPr>
        </p:nvSpPr>
        <p:spPr>
          <a:xfrm>
            <a:off x="708989" y="1815547"/>
            <a:ext cx="11058941" cy="4220113"/>
          </a:xfrm>
        </p:spPr>
        <p:txBody>
          <a:bodyPr/>
          <a:lstStyle/>
          <a:p>
            <a:pPr marL="0" indent="0">
              <a:buNone/>
            </a:pPr>
            <a:endParaRPr lang="en-AU" sz="1200">
              <a:solidFill>
                <a:schemeClr val="accent1">
                  <a:lumMod val="75000"/>
                </a:schemeClr>
              </a:solidFill>
            </a:endParaRPr>
          </a:p>
          <a:p>
            <a:r>
              <a:rPr lang="en-AU" sz="2800">
                <a:solidFill>
                  <a:schemeClr val="accent1">
                    <a:lumMod val="75000"/>
                  </a:schemeClr>
                </a:solidFill>
              </a:rPr>
              <a:t>Learn when and how to quote, paraphrase and summarise.</a:t>
            </a:r>
          </a:p>
          <a:p>
            <a:pPr marL="0" indent="0">
              <a:buNone/>
            </a:pPr>
            <a:r>
              <a:rPr lang="en-AU" sz="2800">
                <a:solidFill>
                  <a:schemeClr val="accent1">
                    <a:lumMod val="75000"/>
                  </a:schemeClr>
                </a:solidFill>
              </a:rPr>
              <a:t> </a:t>
            </a:r>
          </a:p>
          <a:p>
            <a:r>
              <a:rPr lang="en-AU" sz="2800">
                <a:solidFill>
                  <a:schemeClr val="accent1">
                    <a:lumMod val="75000"/>
                  </a:schemeClr>
                </a:solidFill>
              </a:rPr>
              <a:t>Learn how to cite and reference your sources properly.</a:t>
            </a:r>
          </a:p>
          <a:p>
            <a:endParaRPr lang="en-AU" sz="2800">
              <a:solidFill>
                <a:schemeClr val="accent1">
                  <a:lumMod val="75000"/>
                </a:schemeClr>
              </a:solidFill>
            </a:endParaRPr>
          </a:p>
          <a:p>
            <a:r>
              <a:rPr lang="en-AU" sz="2800">
                <a:solidFill>
                  <a:schemeClr val="accent1">
                    <a:lumMod val="75000"/>
                  </a:schemeClr>
                </a:solidFill>
              </a:rPr>
              <a:t>Give yourself enough time to do your assignments properly.</a:t>
            </a:r>
            <a:endParaRPr lang="en-AU" sz="220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42434ADE-454A-4D88-AFB7-EC6ACDCEBE65}"/>
              </a:ext>
            </a:extLst>
          </p:cNvPr>
          <p:cNvSpPr>
            <a:spLocks noGrp="1"/>
          </p:cNvSpPr>
          <p:nvPr>
            <p:ph type="ftr" sz="quarter" idx="11"/>
          </p:nvPr>
        </p:nvSpPr>
        <p:spPr>
          <a:xfrm>
            <a:off x="6363093" y="6255097"/>
            <a:ext cx="5402187" cy="365125"/>
          </a:xfrm>
        </p:spPr>
        <p:txBody>
          <a:bodyPr/>
          <a:lstStyle/>
          <a:p>
            <a:r>
              <a:rPr lang="en-US" sz="1800">
                <a:latin typeface="Calibri" panose="020F0502020204030204" pitchFamily="34" charset="0"/>
                <a:cs typeface="Calibri" panose="020F0502020204030204" pitchFamily="34" charset="0"/>
              </a:rPr>
              <a:t>UTS HELPS</a:t>
            </a:r>
          </a:p>
        </p:txBody>
      </p:sp>
    </p:spTree>
    <p:extLst>
      <p:ext uri="{BB962C8B-B14F-4D97-AF65-F5344CB8AC3E}">
        <p14:creationId xmlns:p14="http://schemas.microsoft.com/office/powerpoint/2010/main" val="75796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63" y="502042"/>
            <a:ext cx="12059477" cy="1000685"/>
          </a:xfrm>
        </p:spPr>
        <p:txBody>
          <a:bodyPr/>
          <a:lstStyle/>
          <a:p>
            <a:pPr algn="ctr"/>
            <a:r>
              <a:rPr lang="en-AU" sz="4000" b="1">
                <a:solidFill>
                  <a:schemeClr val="accent1">
                    <a:lumMod val="75000"/>
                  </a:schemeClr>
                </a:solidFill>
                <a:cs typeface="Calibri" panose="020F0502020204030204" pitchFamily="34" charset="0"/>
              </a:rPr>
              <a:t>Which of the following are examples of plagiarism?</a:t>
            </a:r>
            <a:endParaRPr lang="en-AU" sz="4000" b="1">
              <a:solidFill>
                <a:schemeClr val="tx1"/>
              </a:solidFill>
              <a:cs typeface="Calibri" panose="020F0502020204030204" pitchFamily="34" charset="0"/>
            </a:endParaRPr>
          </a:p>
        </p:txBody>
      </p:sp>
      <p:sp>
        <p:nvSpPr>
          <p:cNvPr id="3" name="Text Placeholder 2"/>
          <p:cNvSpPr>
            <a:spLocks noGrp="1"/>
          </p:cNvSpPr>
          <p:nvPr>
            <p:ph type="body" idx="12"/>
          </p:nvPr>
        </p:nvSpPr>
        <p:spPr>
          <a:xfrm>
            <a:off x="708989" y="1815547"/>
            <a:ext cx="11058941" cy="4220113"/>
          </a:xfrm>
        </p:spPr>
        <p:txBody>
          <a:bodyPr/>
          <a:lstStyle/>
          <a:p>
            <a:pPr marL="0" indent="0">
              <a:buNone/>
            </a:pPr>
            <a:endParaRPr lang="en-AU" sz="1200">
              <a:solidFill>
                <a:schemeClr val="accent1">
                  <a:lumMod val="75000"/>
                </a:schemeClr>
              </a:solidFill>
            </a:endParaRPr>
          </a:p>
          <a:p>
            <a:pPr marL="514350" indent="-514350">
              <a:buAutoNum type="arabicPeriod"/>
            </a:pPr>
            <a:r>
              <a:rPr lang="en-AU" sz="2800">
                <a:solidFill>
                  <a:schemeClr val="accent1">
                    <a:lumMod val="75000"/>
                  </a:schemeClr>
                </a:solidFill>
                <a:latin typeface="Calibri" panose="020F0502020204030204" pitchFamily="34" charset="0"/>
                <a:cs typeface="Calibri" panose="020F0502020204030204" pitchFamily="34" charset="0"/>
              </a:rPr>
              <a:t>Buying an assignment written by someone else on your behalf.</a:t>
            </a:r>
          </a:p>
          <a:p>
            <a:pPr marL="514350" indent="-514350">
              <a:buAutoNum type="arabicPeriod"/>
            </a:pPr>
            <a:endParaRPr lang="en-AU" sz="600">
              <a:latin typeface="Calibri" panose="020F0502020204030204" pitchFamily="34" charset="0"/>
              <a:cs typeface="Calibri" panose="020F0502020204030204" pitchFamily="34" charset="0"/>
            </a:endParaRPr>
          </a:p>
          <a:p>
            <a:pPr marL="514350" indent="-514350">
              <a:buFont typeface="Arial" panose="020B0604020202020204" pitchFamily="34" charset="0"/>
              <a:buAutoNum type="arabicPeriod"/>
            </a:pPr>
            <a:r>
              <a:rPr lang="en-AU" sz="2800">
                <a:solidFill>
                  <a:schemeClr val="accent1">
                    <a:lumMod val="75000"/>
                  </a:schemeClr>
                </a:solidFill>
                <a:latin typeface="Calibri" panose="020F0502020204030204" pitchFamily="34" charset="0"/>
                <a:cs typeface="Calibri" panose="020F0502020204030204" pitchFamily="34" charset="0"/>
              </a:rPr>
              <a:t>Brainstorming ideas with classmates.</a:t>
            </a:r>
          </a:p>
          <a:p>
            <a:pPr marL="514350" indent="-514350">
              <a:buFont typeface="Arial" panose="020B0604020202020204" pitchFamily="34" charset="0"/>
              <a:buAutoNum type="arabicPeriod"/>
            </a:pPr>
            <a:endParaRPr lang="en-AU" sz="600">
              <a:solidFill>
                <a:schemeClr val="accent1">
                  <a:lumMod val="75000"/>
                </a:schemeClr>
              </a:solidFill>
              <a:latin typeface="Calibri" panose="020F0502020204030204" pitchFamily="34" charset="0"/>
              <a:cs typeface="Calibri" panose="020F0502020204030204" pitchFamily="34" charset="0"/>
            </a:endParaRPr>
          </a:p>
          <a:p>
            <a:pPr marL="514350" indent="-514350">
              <a:buFont typeface="Arial" panose="020B0604020202020204" pitchFamily="34" charset="0"/>
              <a:buAutoNum type="arabicPeriod"/>
            </a:pPr>
            <a:r>
              <a:rPr lang="en-AU" sz="2800">
                <a:solidFill>
                  <a:schemeClr val="accent1">
                    <a:lumMod val="75000"/>
                  </a:schemeClr>
                </a:solidFill>
                <a:latin typeface="Calibri" panose="020F0502020204030204" pitchFamily="34" charset="0"/>
                <a:cs typeface="Calibri" panose="020F0502020204030204" pitchFamily="34" charset="0"/>
              </a:rPr>
              <a:t>Working with another student on an assignment intended for individual submission, and then submitting work which is similar in content and language. </a:t>
            </a:r>
          </a:p>
          <a:p>
            <a:pPr marL="514350" indent="-514350">
              <a:buFont typeface="Arial" panose="020B0604020202020204" pitchFamily="34" charset="0"/>
              <a:buAutoNum type="arabicPeriod"/>
            </a:pPr>
            <a:endParaRPr lang="en-AU" sz="600">
              <a:solidFill>
                <a:schemeClr val="accent1">
                  <a:lumMod val="75000"/>
                </a:schemeClr>
              </a:solidFill>
              <a:latin typeface="Calibri" panose="020F0502020204030204" pitchFamily="34" charset="0"/>
              <a:cs typeface="Calibri" panose="020F0502020204030204" pitchFamily="34" charset="0"/>
            </a:endParaRPr>
          </a:p>
          <a:p>
            <a:pPr marL="514350" indent="-514350">
              <a:buFont typeface="Arial" panose="020B0604020202020204" pitchFamily="34" charset="0"/>
              <a:buAutoNum type="arabicPeriod"/>
            </a:pPr>
            <a:r>
              <a:rPr lang="en-AU" sz="2800">
                <a:solidFill>
                  <a:schemeClr val="accent1">
                    <a:lumMod val="75000"/>
                  </a:schemeClr>
                </a:solidFill>
                <a:latin typeface="Calibri" panose="020F0502020204030204" pitchFamily="34" charset="0"/>
                <a:cs typeface="Calibri" panose="020F0502020204030204" pitchFamily="34" charset="0"/>
              </a:rPr>
              <a:t>Asking a trusted classmate to read your assignment to see if it ‘makes sense’.</a:t>
            </a:r>
          </a:p>
          <a:p>
            <a:pPr marL="514350" indent="-514350">
              <a:buAutoNum type="arabicPeriod"/>
            </a:pPr>
            <a:endParaRPr lang="en-AU" sz="2800">
              <a:solidFill>
                <a:schemeClr val="accent1">
                  <a:lumMod val="75000"/>
                </a:schemeClr>
              </a:solidFill>
            </a:endParaRPr>
          </a:p>
        </p:txBody>
      </p:sp>
      <p:sp>
        <p:nvSpPr>
          <p:cNvPr id="4" name="Footer Placeholder 3">
            <a:extLst>
              <a:ext uri="{FF2B5EF4-FFF2-40B4-BE49-F238E27FC236}">
                <a16:creationId xmlns:a16="http://schemas.microsoft.com/office/drawing/2014/main" id="{14A30C30-FCE8-4A23-BAC3-EB4B0A818502}"/>
              </a:ext>
            </a:extLst>
          </p:cNvPr>
          <p:cNvSpPr>
            <a:spLocks noGrp="1"/>
          </p:cNvSpPr>
          <p:nvPr>
            <p:ph type="ftr" sz="quarter" idx="11"/>
          </p:nvPr>
        </p:nvSpPr>
        <p:spPr>
          <a:xfrm>
            <a:off x="6363093" y="6255097"/>
            <a:ext cx="5402187" cy="365125"/>
          </a:xfrm>
        </p:spPr>
        <p:txBody>
          <a:bodyPr/>
          <a:lstStyle/>
          <a:p>
            <a:r>
              <a:rPr lang="en-US" sz="1800">
                <a:latin typeface="Calibri" panose="020F0502020204030204" pitchFamily="34" charset="0"/>
                <a:cs typeface="Calibri" panose="020F0502020204030204" pitchFamily="34" charset="0"/>
              </a:rPr>
              <a:t>UTS HELPS</a:t>
            </a:r>
          </a:p>
        </p:txBody>
      </p:sp>
    </p:spTree>
    <p:extLst>
      <p:ext uri="{BB962C8B-B14F-4D97-AF65-F5344CB8AC3E}">
        <p14:creationId xmlns:p14="http://schemas.microsoft.com/office/powerpoint/2010/main" val="64384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63" y="502042"/>
            <a:ext cx="12059477" cy="1000685"/>
          </a:xfrm>
        </p:spPr>
        <p:txBody>
          <a:bodyPr/>
          <a:lstStyle/>
          <a:p>
            <a:pPr algn="ctr"/>
            <a:r>
              <a:rPr lang="en-AU" sz="4000" b="1">
                <a:solidFill>
                  <a:schemeClr val="accent1">
                    <a:lumMod val="75000"/>
                  </a:schemeClr>
                </a:solidFill>
                <a:cs typeface="Calibri" panose="020F0502020204030204" pitchFamily="34" charset="0"/>
              </a:rPr>
              <a:t>Which of the following are examples of plagiarism?</a:t>
            </a:r>
            <a:endParaRPr lang="en-AU" sz="4000" b="1">
              <a:solidFill>
                <a:schemeClr val="tx1"/>
              </a:solidFill>
              <a:cs typeface="Calibri" panose="020F0502020204030204" pitchFamily="34" charset="0"/>
            </a:endParaRPr>
          </a:p>
        </p:txBody>
      </p:sp>
      <p:sp>
        <p:nvSpPr>
          <p:cNvPr id="3" name="Text Placeholder 2"/>
          <p:cNvSpPr>
            <a:spLocks noGrp="1"/>
          </p:cNvSpPr>
          <p:nvPr>
            <p:ph type="body" idx="12"/>
          </p:nvPr>
        </p:nvSpPr>
        <p:spPr>
          <a:xfrm>
            <a:off x="708989" y="1815547"/>
            <a:ext cx="11058941" cy="4220113"/>
          </a:xfrm>
        </p:spPr>
        <p:txBody>
          <a:bodyPr/>
          <a:lstStyle/>
          <a:p>
            <a:pPr marL="0" indent="0">
              <a:buNone/>
            </a:pPr>
            <a:endParaRPr lang="en-AU" sz="1200">
              <a:solidFill>
                <a:schemeClr val="accent1">
                  <a:lumMod val="75000"/>
                </a:schemeClr>
              </a:solidFill>
            </a:endParaRPr>
          </a:p>
          <a:p>
            <a:pPr marL="514350" indent="-514350">
              <a:buAutoNum type="arabicPeriod"/>
            </a:pPr>
            <a:r>
              <a:rPr lang="en-AU" sz="2800" b="1">
                <a:solidFill>
                  <a:schemeClr val="accent1">
                    <a:lumMod val="75000"/>
                  </a:schemeClr>
                </a:solidFill>
                <a:latin typeface="Calibri" panose="020F0502020204030204" pitchFamily="34" charset="0"/>
                <a:cs typeface="Calibri" panose="020F0502020204030204" pitchFamily="34" charset="0"/>
              </a:rPr>
              <a:t>Buying an assignment written by someone else on your behalf.</a:t>
            </a:r>
          </a:p>
          <a:p>
            <a:pPr marL="514350" indent="-514350">
              <a:buAutoNum type="arabicPeriod"/>
            </a:pPr>
            <a:endParaRPr lang="en-AU" sz="600">
              <a:latin typeface="Calibri" panose="020F0502020204030204" pitchFamily="34" charset="0"/>
              <a:cs typeface="Calibri" panose="020F0502020204030204" pitchFamily="34" charset="0"/>
            </a:endParaRPr>
          </a:p>
          <a:p>
            <a:pPr marL="514350" indent="-514350">
              <a:buFont typeface="Arial" panose="020B0604020202020204" pitchFamily="34" charset="0"/>
              <a:buAutoNum type="arabicPeriod"/>
            </a:pPr>
            <a:r>
              <a:rPr lang="en-AU" sz="2800">
                <a:solidFill>
                  <a:schemeClr val="tx2">
                    <a:lumMod val="75000"/>
                    <a:lumOff val="25000"/>
                  </a:schemeClr>
                </a:solidFill>
                <a:latin typeface="Calibri" panose="020F0502020204030204" pitchFamily="34" charset="0"/>
                <a:cs typeface="Calibri" panose="020F0502020204030204" pitchFamily="34" charset="0"/>
              </a:rPr>
              <a:t>Brainstorming ideas with classmates.</a:t>
            </a:r>
          </a:p>
          <a:p>
            <a:pPr marL="514350" indent="-514350">
              <a:buFont typeface="Arial" panose="020B0604020202020204" pitchFamily="34" charset="0"/>
              <a:buAutoNum type="arabicPeriod"/>
            </a:pPr>
            <a:endParaRPr lang="en-AU" sz="600">
              <a:solidFill>
                <a:schemeClr val="accent1">
                  <a:lumMod val="75000"/>
                </a:schemeClr>
              </a:solidFill>
              <a:latin typeface="Calibri" panose="020F0502020204030204" pitchFamily="34" charset="0"/>
              <a:cs typeface="Calibri" panose="020F0502020204030204" pitchFamily="34" charset="0"/>
            </a:endParaRPr>
          </a:p>
          <a:p>
            <a:pPr marL="514350" indent="-514350">
              <a:buFont typeface="Arial" panose="020B0604020202020204" pitchFamily="34" charset="0"/>
              <a:buAutoNum type="arabicPeriod"/>
            </a:pPr>
            <a:r>
              <a:rPr lang="en-AU" sz="2800" b="1">
                <a:solidFill>
                  <a:schemeClr val="accent1">
                    <a:lumMod val="75000"/>
                  </a:schemeClr>
                </a:solidFill>
                <a:latin typeface="Calibri" panose="020F0502020204030204" pitchFamily="34" charset="0"/>
                <a:cs typeface="Calibri" panose="020F0502020204030204" pitchFamily="34" charset="0"/>
              </a:rPr>
              <a:t>Working with another student on an assignment intended for individual submission, and then submitting work which is similar in content and language. </a:t>
            </a:r>
          </a:p>
          <a:p>
            <a:pPr marL="514350" indent="-514350">
              <a:buFont typeface="Arial" panose="020B0604020202020204" pitchFamily="34" charset="0"/>
              <a:buAutoNum type="arabicPeriod"/>
            </a:pPr>
            <a:endParaRPr lang="en-AU" sz="600">
              <a:solidFill>
                <a:schemeClr val="accent1">
                  <a:lumMod val="75000"/>
                </a:schemeClr>
              </a:solidFill>
              <a:latin typeface="Calibri" panose="020F0502020204030204" pitchFamily="34" charset="0"/>
              <a:cs typeface="Calibri" panose="020F0502020204030204" pitchFamily="34" charset="0"/>
            </a:endParaRPr>
          </a:p>
          <a:p>
            <a:pPr marL="514350" indent="-514350">
              <a:buFont typeface="Arial" panose="020B0604020202020204" pitchFamily="34" charset="0"/>
              <a:buAutoNum type="arabicPeriod"/>
            </a:pPr>
            <a:r>
              <a:rPr lang="en-AU" sz="2800">
                <a:solidFill>
                  <a:schemeClr val="tx2">
                    <a:lumMod val="75000"/>
                    <a:lumOff val="25000"/>
                  </a:schemeClr>
                </a:solidFill>
                <a:latin typeface="Calibri" panose="020F0502020204030204" pitchFamily="34" charset="0"/>
                <a:cs typeface="Calibri" panose="020F0502020204030204" pitchFamily="34" charset="0"/>
              </a:rPr>
              <a:t>Asking a trusted classmate to read your assignment to see if it ‘makes sense’.</a:t>
            </a:r>
          </a:p>
          <a:p>
            <a:pPr marL="514350" indent="-514350">
              <a:buAutoNum type="arabicPeriod"/>
            </a:pPr>
            <a:endParaRPr lang="en-AU" sz="2800">
              <a:solidFill>
                <a:schemeClr val="accent1">
                  <a:lumMod val="75000"/>
                </a:schemeClr>
              </a:solidFill>
            </a:endParaRPr>
          </a:p>
        </p:txBody>
      </p:sp>
      <p:sp>
        <p:nvSpPr>
          <p:cNvPr id="4" name="Footer Placeholder 3">
            <a:extLst>
              <a:ext uri="{FF2B5EF4-FFF2-40B4-BE49-F238E27FC236}">
                <a16:creationId xmlns:a16="http://schemas.microsoft.com/office/drawing/2014/main" id="{F7E23FFE-E61B-4487-830E-836EC21C7713}"/>
              </a:ext>
            </a:extLst>
          </p:cNvPr>
          <p:cNvSpPr>
            <a:spLocks noGrp="1"/>
          </p:cNvSpPr>
          <p:nvPr>
            <p:ph type="ftr" sz="quarter" idx="11"/>
          </p:nvPr>
        </p:nvSpPr>
        <p:spPr>
          <a:xfrm>
            <a:off x="6363093" y="6255097"/>
            <a:ext cx="5402187" cy="365125"/>
          </a:xfrm>
        </p:spPr>
        <p:txBody>
          <a:bodyPr/>
          <a:lstStyle/>
          <a:p>
            <a:r>
              <a:rPr lang="en-US" sz="1800">
                <a:latin typeface="Calibri" panose="020F0502020204030204" pitchFamily="34" charset="0"/>
                <a:cs typeface="Calibri" panose="020F0502020204030204" pitchFamily="34" charset="0"/>
              </a:rPr>
              <a:t>UTS HELPS</a:t>
            </a:r>
          </a:p>
        </p:txBody>
      </p:sp>
    </p:spTree>
    <p:extLst>
      <p:ext uri="{BB962C8B-B14F-4D97-AF65-F5344CB8AC3E}">
        <p14:creationId xmlns:p14="http://schemas.microsoft.com/office/powerpoint/2010/main" val="4258873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155" y="479508"/>
            <a:ext cx="10326658" cy="1000685"/>
          </a:xfrm>
        </p:spPr>
        <p:txBody>
          <a:bodyPr/>
          <a:lstStyle/>
          <a:p>
            <a:pPr algn="ctr"/>
            <a:r>
              <a:rPr lang="en-AU" sz="4400" b="1">
                <a:solidFill>
                  <a:schemeClr val="accent1">
                    <a:lumMod val="75000"/>
                  </a:schemeClr>
                </a:solidFill>
                <a:cs typeface="Calibri" panose="020F0502020204030204" pitchFamily="34" charset="0"/>
              </a:rPr>
              <a:t>Quotations</a:t>
            </a:r>
            <a:endParaRPr lang="en-AU" sz="4400" b="1">
              <a:solidFill>
                <a:schemeClr val="tx1"/>
              </a:solidFill>
              <a:cs typeface="Calibri" panose="020F0502020204030204" pitchFamily="34" charset="0"/>
            </a:endParaRPr>
          </a:p>
        </p:txBody>
      </p:sp>
      <p:sp>
        <p:nvSpPr>
          <p:cNvPr id="3" name="Text Placeholder 2"/>
          <p:cNvSpPr>
            <a:spLocks noGrp="1"/>
          </p:cNvSpPr>
          <p:nvPr>
            <p:ph type="body" idx="12"/>
          </p:nvPr>
        </p:nvSpPr>
        <p:spPr>
          <a:xfrm>
            <a:off x="787187" y="1377055"/>
            <a:ext cx="10827297" cy="4878042"/>
          </a:xfrm>
        </p:spPr>
        <p:txBody>
          <a:bodyPr/>
          <a:lstStyle/>
          <a:p>
            <a:pPr marL="342900" lvl="0" indent="-342900" defTabSz="457200" fontAlgn="base">
              <a:spcBef>
                <a:spcPct val="20000"/>
              </a:spcBef>
              <a:spcAft>
                <a:spcPct val="0"/>
              </a:spcAft>
              <a:buFont typeface="Arial" charset="0"/>
              <a:buChar char="•"/>
            </a:pPr>
            <a:r>
              <a:rPr lang="en-US" sz="28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Should only be used occasionally </a:t>
            </a:r>
          </a:p>
          <a:p>
            <a:pPr marL="0" lvl="0" indent="0" defTabSz="457200" fontAlgn="base">
              <a:spcBef>
                <a:spcPct val="20000"/>
              </a:spcBef>
              <a:spcAft>
                <a:spcPct val="0"/>
              </a:spcAft>
              <a:buNone/>
            </a:pPr>
            <a:r>
              <a:rPr lang="en-US" sz="12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 </a:t>
            </a:r>
          </a:p>
          <a:p>
            <a:pPr marL="342900" lvl="0" indent="-342900" defTabSz="457200" fontAlgn="base">
              <a:spcBef>
                <a:spcPct val="20000"/>
              </a:spcBef>
              <a:spcAft>
                <a:spcPct val="0"/>
              </a:spcAft>
              <a:buFont typeface="Arial" charset="0"/>
              <a:buChar char="•"/>
            </a:pPr>
            <a:r>
              <a:rPr lang="en-US" sz="28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Always require quotation marks to indicate you’re using someone else’s words exactly</a:t>
            </a:r>
          </a:p>
          <a:p>
            <a:pPr marL="0" lvl="0" indent="0" defTabSz="457200" fontAlgn="base">
              <a:spcBef>
                <a:spcPct val="20000"/>
              </a:spcBef>
              <a:spcAft>
                <a:spcPct val="0"/>
              </a:spcAft>
              <a:buNone/>
            </a:pPr>
            <a:r>
              <a:rPr lang="en-US" sz="12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 </a:t>
            </a:r>
          </a:p>
          <a:p>
            <a:pPr marL="342900" lvl="0" indent="-342900" defTabSz="457200" fontAlgn="base">
              <a:spcBef>
                <a:spcPct val="20000"/>
              </a:spcBef>
              <a:spcAft>
                <a:spcPct val="0"/>
              </a:spcAft>
              <a:buFont typeface="Arial" charset="0"/>
              <a:buChar char="•"/>
            </a:pPr>
            <a:r>
              <a:rPr lang="en-US" sz="28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Include the page number in the citation (where relevant)</a:t>
            </a:r>
          </a:p>
          <a:p>
            <a:pPr marL="342900" lvl="0" indent="-342900" defTabSz="457200" fontAlgn="base">
              <a:spcBef>
                <a:spcPct val="20000"/>
              </a:spcBef>
              <a:spcAft>
                <a:spcPct val="0"/>
              </a:spcAft>
              <a:buFont typeface="Arial" charset="0"/>
              <a:buChar char="•"/>
            </a:pPr>
            <a:endParaRPr lang="en-US" sz="28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endParaRPr>
          </a:p>
          <a:p>
            <a:pPr marL="0" lvl="0" indent="0" defTabSz="457200" fontAlgn="base">
              <a:spcBef>
                <a:spcPct val="20000"/>
              </a:spcBef>
              <a:spcAft>
                <a:spcPct val="0"/>
              </a:spcAft>
              <a:buNone/>
            </a:pPr>
            <a:r>
              <a:rPr lang="en-US" sz="2800" b="1">
                <a:solidFill>
                  <a:schemeClr val="accent6"/>
                </a:solidFill>
                <a:latin typeface="Calibri" panose="020F0502020204030204" pitchFamily="34" charset="0"/>
                <a:ea typeface="ＭＳ Ｐゴシック" pitchFamily="-109" charset="-128"/>
                <a:cs typeface="Calibri" panose="020F0502020204030204" pitchFamily="34" charset="0"/>
              </a:rPr>
              <a:t>e.g.</a:t>
            </a:r>
          </a:p>
          <a:p>
            <a:pPr marL="0" lvl="0" indent="0" defTabSz="457200" fontAlgn="base">
              <a:spcBef>
                <a:spcPct val="20000"/>
              </a:spcBef>
              <a:spcAft>
                <a:spcPct val="0"/>
              </a:spcAft>
              <a:buNone/>
            </a:pPr>
            <a:r>
              <a:rPr lang="en-AU" sz="2800" b="1" i="1">
                <a:solidFill>
                  <a:schemeClr val="accent6"/>
                </a:solidFill>
                <a:latin typeface="Calibri" panose="020F0502020204030204" pitchFamily="34" charset="0"/>
                <a:cs typeface="Calibri" panose="020F0502020204030204" pitchFamily="34" charset="0"/>
              </a:rPr>
              <a:t>Globalisation is defined as “a process of global interconnectedness through trade, migration and cultural exchange” (Smith, 2019, p. 187).</a:t>
            </a:r>
            <a:endParaRPr lang="en-US" sz="2800" b="1" i="1">
              <a:solidFill>
                <a:schemeClr val="accent6"/>
              </a:solidFill>
              <a:latin typeface="Calibri" panose="020F0502020204030204" pitchFamily="34" charset="0"/>
              <a:ea typeface="ＭＳ Ｐゴシック" pitchFamily="-109" charset="-128"/>
              <a:cs typeface="Calibri" panose="020F0502020204030204" pitchFamily="34" charset="0"/>
            </a:endParaRPr>
          </a:p>
          <a:p>
            <a:pPr marL="342900" lvl="0" indent="-342900" defTabSz="457200" fontAlgn="base">
              <a:spcBef>
                <a:spcPct val="20000"/>
              </a:spcBef>
              <a:spcAft>
                <a:spcPct val="0"/>
              </a:spcAft>
              <a:buFont typeface="Arial" charset="0"/>
              <a:buChar char="•"/>
            </a:pPr>
            <a:endParaRPr lang="en-US" sz="28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endParaRPr>
          </a:p>
          <a:p>
            <a:pPr marL="320040" lvl="1" defTabSz="457200" fontAlgn="base">
              <a:lnSpc>
                <a:spcPct val="100000"/>
              </a:lnSpc>
              <a:spcBef>
                <a:spcPct val="20000"/>
              </a:spcBef>
              <a:spcAft>
                <a:spcPct val="0"/>
              </a:spcAft>
            </a:pPr>
            <a:endParaRPr lang="en-US" sz="25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endParaRPr>
          </a:p>
        </p:txBody>
      </p:sp>
      <p:sp>
        <p:nvSpPr>
          <p:cNvPr id="4" name="Footer Placeholder 3">
            <a:extLst>
              <a:ext uri="{FF2B5EF4-FFF2-40B4-BE49-F238E27FC236}">
                <a16:creationId xmlns:a16="http://schemas.microsoft.com/office/drawing/2014/main" id="{CB3872EC-0ECE-48C8-BBA6-385C92BA5869}"/>
              </a:ext>
            </a:extLst>
          </p:cNvPr>
          <p:cNvSpPr>
            <a:spLocks noGrp="1"/>
          </p:cNvSpPr>
          <p:nvPr>
            <p:ph type="ftr" sz="quarter" idx="11"/>
          </p:nvPr>
        </p:nvSpPr>
        <p:spPr>
          <a:xfrm>
            <a:off x="6363093" y="6255097"/>
            <a:ext cx="5402187" cy="365125"/>
          </a:xfrm>
        </p:spPr>
        <p:txBody>
          <a:bodyPr/>
          <a:lstStyle/>
          <a:p>
            <a:r>
              <a:rPr lang="en-US" sz="1800">
                <a:latin typeface="Calibri" panose="020F0502020204030204" pitchFamily="34" charset="0"/>
                <a:cs typeface="Calibri" panose="020F0502020204030204" pitchFamily="34" charset="0"/>
              </a:rPr>
              <a:t>UTS HELPS</a:t>
            </a:r>
          </a:p>
        </p:txBody>
      </p:sp>
    </p:spTree>
    <p:extLst>
      <p:ext uri="{BB962C8B-B14F-4D97-AF65-F5344CB8AC3E}">
        <p14:creationId xmlns:p14="http://schemas.microsoft.com/office/powerpoint/2010/main" val="360111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649" y="501861"/>
            <a:ext cx="10326658" cy="1000685"/>
          </a:xfrm>
        </p:spPr>
        <p:txBody>
          <a:bodyPr/>
          <a:lstStyle/>
          <a:p>
            <a:pPr algn="ctr"/>
            <a:r>
              <a:rPr lang="en-AU" sz="4400" b="1">
                <a:solidFill>
                  <a:schemeClr val="accent1">
                    <a:lumMod val="75000"/>
                  </a:schemeClr>
                </a:solidFill>
                <a:cs typeface="Calibri" panose="020F0502020204030204" pitchFamily="34" charset="0"/>
              </a:rPr>
              <a:t>How to Quote</a:t>
            </a:r>
            <a:endParaRPr lang="en-AU" sz="4400" b="1">
              <a:solidFill>
                <a:schemeClr val="tx1"/>
              </a:solidFill>
              <a:cs typeface="Calibri" panose="020F0502020204030204" pitchFamily="34" charset="0"/>
            </a:endParaRPr>
          </a:p>
        </p:txBody>
      </p:sp>
      <p:sp>
        <p:nvSpPr>
          <p:cNvPr id="3" name="Text Placeholder 2"/>
          <p:cNvSpPr>
            <a:spLocks noGrp="1"/>
          </p:cNvSpPr>
          <p:nvPr>
            <p:ph type="body" idx="12"/>
          </p:nvPr>
        </p:nvSpPr>
        <p:spPr>
          <a:xfrm>
            <a:off x="819389" y="1502545"/>
            <a:ext cx="10996374" cy="4513245"/>
          </a:xfrm>
        </p:spPr>
        <p:txBody>
          <a:bodyPr/>
          <a:lstStyle/>
          <a:p>
            <a:r>
              <a:rPr lang="en-AU" sz="2800">
                <a:solidFill>
                  <a:schemeClr val="accent1">
                    <a:lumMod val="75000"/>
                  </a:schemeClr>
                </a:solidFill>
                <a:latin typeface="Calibri" panose="020F0502020204030204" pitchFamily="34" charset="0"/>
                <a:cs typeface="Calibri" panose="020F0502020204030204" pitchFamily="34" charset="0"/>
              </a:rPr>
              <a:t>Quotes are used when the author:</a:t>
            </a:r>
          </a:p>
          <a:p>
            <a:pPr marL="0" indent="0">
              <a:buNone/>
            </a:pPr>
            <a:r>
              <a:rPr lang="en-AU" sz="400">
                <a:solidFill>
                  <a:schemeClr val="accent1">
                    <a:lumMod val="75000"/>
                  </a:schemeClr>
                </a:solidFill>
                <a:latin typeface="Calibri" panose="020F0502020204030204" pitchFamily="34" charset="0"/>
                <a:cs typeface="Calibri" panose="020F0502020204030204" pitchFamily="34" charset="0"/>
              </a:rPr>
              <a:t> </a:t>
            </a:r>
          </a:p>
          <a:p>
            <a:pPr marL="914400" lvl="1" indent="-457200">
              <a:buFontTx/>
              <a:buChar char="-"/>
            </a:pPr>
            <a:r>
              <a:rPr lang="en-AU" sz="2700">
                <a:solidFill>
                  <a:schemeClr val="accent1">
                    <a:lumMod val="75000"/>
                  </a:schemeClr>
                </a:solidFill>
                <a:latin typeface="Calibri" panose="020F0502020204030204" pitchFamily="34" charset="0"/>
                <a:cs typeface="Calibri" panose="020F0502020204030204" pitchFamily="34" charset="0"/>
              </a:rPr>
              <a:t>expresses the idea in an original way, or </a:t>
            </a:r>
          </a:p>
          <a:p>
            <a:pPr lvl="1"/>
            <a:r>
              <a:rPr lang="en-AU" sz="1200">
                <a:solidFill>
                  <a:schemeClr val="accent1">
                    <a:lumMod val="75000"/>
                  </a:schemeClr>
                </a:solidFill>
                <a:latin typeface="Calibri" panose="020F0502020204030204" pitchFamily="34" charset="0"/>
                <a:cs typeface="Calibri" panose="020F0502020204030204" pitchFamily="34" charset="0"/>
              </a:rPr>
              <a:t> </a:t>
            </a:r>
          </a:p>
          <a:p>
            <a:pPr marL="914400" lvl="1" indent="-457200">
              <a:buFontTx/>
              <a:buChar char="-"/>
            </a:pPr>
            <a:r>
              <a:rPr lang="en-AU" sz="2700">
                <a:solidFill>
                  <a:schemeClr val="accent1">
                    <a:lumMod val="75000"/>
                  </a:schemeClr>
                </a:solidFill>
                <a:latin typeface="Calibri" panose="020F0502020204030204" pitchFamily="34" charset="0"/>
                <a:cs typeface="Calibri" panose="020F0502020204030204" pitchFamily="34" charset="0"/>
              </a:rPr>
              <a:t>gives a definition of a key term.</a:t>
            </a:r>
          </a:p>
          <a:p>
            <a:pPr marL="0" indent="0">
              <a:buNone/>
            </a:pPr>
            <a:r>
              <a:rPr lang="en-AU" sz="1200">
                <a:solidFill>
                  <a:schemeClr val="accent1">
                    <a:lumMod val="75000"/>
                  </a:schemeClr>
                </a:solidFill>
                <a:latin typeface="Calibri" panose="020F0502020204030204" pitchFamily="34" charset="0"/>
                <a:cs typeface="Calibri" panose="020F0502020204030204" pitchFamily="34" charset="0"/>
              </a:rPr>
              <a:t> </a:t>
            </a:r>
          </a:p>
          <a:p>
            <a:r>
              <a:rPr lang="en-AU" sz="2800">
                <a:solidFill>
                  <a:schemeClr val="accent1">
                    <a:lumMod val="75000"/>
                  </a:schemeClr>
                </a:solidFill>
                <a:latin typeface="Calibri" panose="020F0502020204030204" pitchFamily="34" charset="0"/>
                <a:cs typeface="Calibri" panose="020F0502020204030204" pitchFamily="34" charset="0"/>
              </a:rPr>
              <a:t>They should be introduced or explained.</a:t>
            </a:r>
          </a:p>
          <a:p>
            <a:pPr marL="0" indent="0">
              <a:buNone/>
            </a:pPr>
            <a:r>
              <a:rPr lang="en-AU" sz="1200">
                <a:solidFill>
                  <a:schemeClr val="accent1">
                    <a:lumMod val="75000"/>
                  </a:schemeClr>
                </a:solidFill>
                <a:latin typeface="Calibri" panose="020F0502020204030204" pitchFamily="34" charset="0"/>
                <a:cs typeface="Calibri" panose="020F0502020204030204" pitchFamily="34" charset="0"/>
              </a:rPr>
              <a:t> </a:t>
            </a:r>
          </a:p>
          <a:p>
            <a:pPr marL="0" indent="0">
              <a:buNone/>
            </a:pPr>
            <a:r>
              <a:rPr lang="en-AU" sz="2800" b="1">
                <a:solidFill>
                  <a:schemeClr val="accent6"/>
                </a:solidFill>
                <a:latin typeface="Calibri" panose="020F0502020204030204" pitchFamily="34" charset="0"/>
                <a:cs typeface="Calibri" panose="020F0502020204030204" pitchFamily="34" charset="0"/>
              </a:rPr>
              <a:t>e.g.</a:t>
            </a:r>
          </a:p>
          <a:p>
            <a:pPr marL="0" indent="0">
              <a:buNone/>
            </a:pPr>
            <a:r>
              <a:rPr lang="en-AU" sz="2600" b="1" i="1">
                <a:solidFill>
                  <a:schemeClr val="accent6"/>
                </a:solidFill>
                <a:latin typeface="Calibri" panose="020F0502020204030204" pitchFamily="34" charset="0"/>
                <a:cs typeface="Calibri" panose="020F0502020204030204" pitchFamily="34" charset="0"/>
              </a:rPr>
              <a:t>Although Wong (2019, p. 87) describes globalisation as “the biggest contributor to the recent reduction in global poverty rates”, there are many who disagree.</a:t>
            </a:r>
            <a:endParaRPr lang="en-AU" sz="2600" b="1" i="1">
              <a:solidFill>
                <a:schemeClr val="accent6"/>
              </a:solidFill>
            </a:endParaRPr>
          </a:p>
          <a:p>
            <a:pPr marL="914400" lvl="1" indent="-457200">
              <a:buFont typeface="Arial" panose="020B0604020202020204" pitchFamily="34" charset="0"/>
              <a:buChar char="•"/>
            </a:pPr>
            <a:endParaRPr lang="en-AU" sz="2700">
              <a:solidFill>
                <a:schemeClr val="accent1">
                  <a:lumMod val="75000"/>
                </a:schemeClr>
              </a:solidFill>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BFB1D807-BC1F-4786-A930-ED31C87298B6}"/>
              </a:ext>
            </a:extLst>
          </p:cNvPr>
          <p:cNvSpPr>
            <a:spLocks noGrp="1"/>
          </p:cNvSpPr>
          <p:nvPr>
            <p:ph type="ftr" sz="quarter" idx="11"/>
          </p:nvPr>
        </p:nvSpPr>
        <p:spPr>
          <a:xfrm>
            <a:off x="6363093" y="6255097"/>
            <a:ext cx="5402187" cy="365125"/>
          </a:xfrm>
        </p:spPr>
        <p:txBody>
          <a:bodyPr/>
          <a:lstStyle/>
          <a:p>
            <a:r>
              <a:rPr lang="en-US" sz="1800">
                <a:latin typeface="Calibri" panose="020F0502020204030204" pitchFamily="34" charset="0"/>
                <a:cs typeface="Calibri" panose="020F0502020204030204" pitchFamily="34" charset="0"/>
              </a:rPr>
              <a:t>UTS HELPS</a:t>
            </a:r>
          </a:p>
        </p:txBody>
      </p:sp>
    </p:spTree>
    <p:extLst>
      <p:ext uri="{BB962C8B-B14F-4D97-AF65-F5344CB8AC3E}">
        <p14:creationId xmlns:p14="http://schemas.microsoft.com/office/powerpoint/2010/main" val="52225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649" y="501861"/>
            <a:ext cx="10326658" cy="1000685"/>
          </a:xfrm>
        </p:spPr>
        <p:txBody>
          <a:bodyPr/>
          <a:lstStyle/>
          <a:p>
            <a:pPr algn="ctr"/>
            <a:r>
              <a:rPr lang="en-AU" b="1">
                <a:solidFill>
                  <a:schemeClr val="accent6"/>
                </a:solidFill>
                <a:latin typeface="Calibri" panose="020F0502020204030204" pitchFamily="34" charset="0"/>
                <a:cs typeface="Calibri" panose="020F0502020204030204" pitchFamily="34" charset="0"/>
              </a:rPr>
              <a:t>ACTIVITY</a:t>
            </a:r>
          </a:p>
        </p:txBody>
      </p:sp>
      <p:sp>
        <p:nvSpPr>
          <p:cNvPr id="3" name="Text Placeholder 2"/>
          <p:cNvSpPr>
            <a:spLocks noGrp="1"/>
          </p:cNvSpPr>
          <p:nvPr>
            <p:ph type="body" idx="12"/>
          </p:nvPr>
        </p:nvSpPr>
        <p:spPr>
          <a:xfrm>
            <a:off x="885650" y="1280805"/>
            <a:ext cx="10889256" cy="4837978"/>
          </a:xfrm>
        </p:spPr>
        <p:txBody>
          <a:bodyPr/>
          <a:lstStyle/>
          <a:p>
            <a:pPr marL="0" lvl="0" indent="0" defTabSz="457200" fontAlgn="base">
              <a:spcBef>
                <a:spcPct val="20000"/>
              </a:spcBef>
              <a:spcAft>
                <a:spcPct val="0"/>
              </a:spcAft>
              <a:buNone/>
            </a:pPr>
            <a:r>
              <a:rPr lang="en-AU" sz="2800" b="1">
                <a:solidFill>
                  <a:schemeClr val="accent6"/>
                </a:solidFill>
                <a:latin typeface="Calibri" panose="020F0502020204030204" pitchFamily="34" charset="0"/>
                <a:ea typeface="ＭＳ Ｐゴシック" pitchFamily="-109" charset="-128"/>
                <a:cs typeface="Calibri" pitchFamily="34" charset="0"/>
              </a:rPr>
              <a:t>Which of the following quotes is most appropriate and why?</a:t>
            </a:r>
          </a:p>
          <a:p>
            <a:pPr marL="0" lvl="0" indent="0" defTabSz="457200" fontAlgn="base">
              <a:spcBef>
                <a:spcPct val="20000"/>
              </a:spcBef>
              <a:spcAft>
                <a:spcPct val="0"/>
              </a:spcAft>
              <a:buNone/>
            </a:pPr>
            <a:endParaRPr lang="en-AU" sz="2200">
              <a:solidFill>
                <a:schemeClr val="accent1">
                  <a:lumMod val="75000"/>
                </a:schemeClr>
              </a:solidFill>
              <a:latin typeface="Calibri" panose="020F0502020204030204" pitchFamily="34" charset="0"/>
              <a:ea typeface="ＭＳ Ｐゴシック" pitchFamily="-109" charset="-128"/>
              <a:cs typeface="Calibri" pitchFamily="34" charset="0"/>
            </a:endParaRPr>
          </a:p>
          <a:p>
            <a:pPr marL="0" lvl="0" indent="0" defTabSz="457200" fontAlgn="base">
              <a:spcBef>
                <a:spcPct val="20000"/>
              </a:spcBef>
              <a:spcAft>
                <a:spcPct val="0"/>
              </a:spcAft>
              <a:buNone/>
            </a:pPr>
            <a:r>
              <a:rPr lang="en-AU" sz="2800" b="1">
                <a:solidFill>
                  <a:schemeClr val="accent1">
                    <a:lumMod val="75000"/>
                  </a:schemeClr>
                </a:solidFill>
                <a:latin typeface="Calibri" panose="020F0502020204030204" pitchFamily="34" charset="0"/>
                <a:ea typeface="ＭＳ Ｐゴシック" pitchFamily="-109" charset="-128"/>
                <a:cs typeface="Calibri" pitchFamily="34" charset="0"/>
              </a:rPr>
              <a:t>1. </a:t>
            </a:r>
            <a:r>
              <a:rPr lang="en-AU" sz="2800" i="1">
                <a:solidFill>
                  <a:schemeClr val="accent1">
                    <a:lumMod val="75000"/>
                  </a:schemeClr>
                </a:solidFill>
                <a:latin typeface="Calibri" panose="020F0502020204030204" pitchFamily="34" charset="0"/>
                <a:ea typeface="ＭＳ Ｐゴシック" pitchFamily="-109" charset="-128"/>
                <a:cs typeface="Calibri" pitchFamily="34" charset="0"/>
              </a:rPr>
              <a:t>A variable cost can be defined as “one which varies directly with changes in the level of activity over a defined period of time” (Peirson &amp; Ramsay, 2016, p. 693). </a:t>
            </a:r>
          </a:p>
          <a:p>
            <a:pPr marL="0" indent="0" defTabSz="457200" fontAlgn="base">
              <a:spcBef>
                <a:spcPct val="20000"/>
              </a:spcBef>
              <a:spcAft>
                <a:spcPct val="0"/>
              </a:spcAft>
              <a:buNone/>
            </a:pPr>
            <a:r>
              <a:rPr lang="en-AU" sz="2000">
                <a:solidFill>
                  <a:schemeClr val="accent1">
                    <a:lumMod val="75000"/>
                  </a:schemeClr>
                </a:solidFill>
                <a:latin typeface="Calibri" panose="020F0502020204030204" pitchFamily="34" charset="0"/>
                <a:ea typeface="ＭＳ Ｐゴシック" pitchFamily="-109" charset="-128"/>
                <a:cs typeface="Calibri" pitchFamily="34" charset="0"/>
              </a:rPr>
              <a:t>   </a:t>
            </a:r>
          </a:p>
          <a:p>
            <a:pPr marL="0" lvl="0" indent="0" defTabSz="457200" fontAlgn="base">
              <a:spcBef>
                <a:spcPct val="20000"/>
              </a:spcBef>
              <a:spcAft>
                <a:spcPct val="0"/>
              </a:spcAft>
              <a:buNone/>
            </a:pPr>
            <a:r>
              <a:rPr lang="en-AU" sz="2800" b="1">
                <a:solidFill>
                  <a:schemeClr val="accent1">
                    <a:lumMod val="75000"/>
                  </a:schemeClr>
                </a:solidFill>
                <a:latin typeface="Calibri" panose="020F0502020204030204" pitchFamily="34" charset="0"/>
                <a:ea typeface="ＭＳ Ｐゴシック" pitchFamily="-109" charset="-128"/>
                <a:cs typeface="Calibri" pitchFamily="34" charset="0"/>
              </a:rPr>
              <a:t>2. </a:t>
            </a:r>
            <a:r>
              <a:rPr lang="en-AU" sz="2800" i="1">
                <a:solidFill>
                  <a:schemeClr val="accent1">
                    <a:lumMod val="75000"/>
                  </a:schemeClr>
                </a:solidFill>
                <a:latin typeface="Calibri" pitchFamily="34" charset="0"/>
                <a:cs typeface="Calibri" pitchFamily="34" charset="0"/>
              </a:rPr>
              <a:t>“Empowerment is a process which allows for ethical decision making by all members of an organisation” (Haskin, 2020, p. 29). </a:t>
            </a:r>
          </a:p>
          <a:p>
            <a:pPr marL="0" lvl="0" indent="0" defTabSz="457200" fontAlgn="base">
              <a:spcBef>
                <a:spcPct val="20000"/>
              </a:spcBef>
              <a:spcAft>
                <a:spcPct val="0"/>
              </a:spcAft>
              <a:buNone/>
            </a:pPr>
            <a:r>
              <a:rPr lang="en-AU" sz="2000">
                <a:solidFill>
                  <a:schemeClr val="accent1">
                    <a:lumMod val="75000"/>
                  </a:schemeClr>
                </a:solidFill>
                <a:latin typeface="Calibri" pitchFamily="34" charset="0"/>
                <a:cs typeface="Calibri" pitchFamily="34" charset="0"/>
              </a:rPr>
              <a:t>  </a:t>
            </a:r>
          </a:p>
          <a:p>
            <a:pPr marL="0" lvl="0" indent="0" defTabSz="457200" fontAlgn="base">
              <a:spcBef>
                <a:spcPct val="20000"/>
              </a:spcBef>
              <a:spcAft>
                <a:spcPct val="0"/>
              </a:spcAft>
              <a:buNone/>
            </a:pPr>
            <a:r>
              <a:rPr lang="en-AU" sz="2800" b="1">
                <a:solidFill>
                  <a:schemeClr val="accent1">
                    <a:lumMod val="75000"/>
                  </a:schemeClr>
                </a:solidFill>
                <a:latin typeface="Calibri" pitchFamily="34" charset="0"/>
                <a:cs typeface="Calibri" pitchFamily="34" charset="0"/>
              </a:rPr>
              <a:t>3. </a:t>
            </a:r>
            <a:r>
              <a:rPr lang="en-AU" sz="2800" i="1">
                <a:solidFill>
                  <a:schemeClr val="accent1">
                    <a:lumMod val="75000"/>
                  </a:schemeClr>
                </a:solidFill>
                <a:latin typeface="Calibri" pitchFamily="34" charset="0"/>
                <a:cs typeface="Calibri" pitchFamily="34" charset="0"/>
              </a:rPr>
              <a:t>Rodrigues argues that “governments around the globe have been too slow to respond to COVID-19”.</a:t>
            </a:r>
          </a:p>
          <a:p>
            <a:pPr marL="0" indent="0">
              <a:lnSpc>
                <a:spcPct val="150000"/>
              </a:lnSpc>
              <a:buNone/>
            </a:pPr>
            <a:endParaRPr lang="en-AU" sz="220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2E8158CE-6A66-438C-8D38-0263EB837285}"/>
              </a:ext>
            </a:extLst>
          </p:cNvPr>
          <p:cNvSpPr>
            <a:spLocks noGrp="1"/>
          </p:cNvSpPr>
          <p:nvPr>
            <p:ph type="ftr" sz="quarter" idx="11"/>
          </p:nvPr>
        </p:nvSpPr>
        <p:spPr>
          <a:xfrm>
            <a:off x="6363093" y="6255097"/>
            <a:ext cx="5402187" cy="365125"/>
          </a:xfrm>
        </p:spPr>
        <p:txBody>
          <a:bodyPr/>
          <a:lstStyle/>
          <a:p>
            <a:r>
              <a:rPr lang="en-US" sz="1800">
                <a:latin typeface="Calibri" panose="020F0502020204030204" pitchFamily="34" charset="0"/>
                <a:cs typeface="Calibri" panose="020F0502020204030204" pitchFamily="34" charset="0"/>
              </a:rPr>
              <a:t>UTS HELPS</a:t>
            </a:r>
          </a:p>
        </p:txBody>
      </p:sp>
    </p:spTree>
    <p:extLst>
      <p:ext uri="{BB962C8B-B14F-4D97-AF65-F5344CB8AC3E}">
        <p14:creationId xmlns:p14="http://schemas.microsoft.com/office/powerpoint/2010/main" val="267473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649" y="501861"/>
            <a:ext cx="10326658" cy="1000685"/>
          </a:xfrm>
        </p:spPr>
        <p:txBody>
          <a:bodyPr/>
          <a:lstStyle/>
          <a:p>
            <a:pPr algn="ctr"/>
            <a:r>
              <a:rPr lang="en-AU" b="1">
                <a:solidFill>
                  <a:schemeClr val="accent6"/>
                </a:solidFill>
                <a:latin typeface="Calibri" panose="020F0502020204030204" pitchFamily="34" charset="0"/>
                <a:cs typeface="Calibri" panose="020F0502020204030204" pitchFamily="34" charset="0"/>
              </a:rPr>
              <a:t>ACTIVITY</a:t>
            </a:r>
          </a:p>
        </p:txBody>
      </p:sp>
      <p:sp>
        <p:nvSpPr>
          <p:cNvPr id="3" name="Text Placeholder 2"/>
          <p:cNvSpPr>
            <a:spLocks noGrp="1"/>
          </p:cNvSpPr>
          <p:nvPr>
            <p:ph type="body" idx="12"/>
          </p:nvPr>
        </p:nvSpPr>
        <p:spPr>
          <a:xfrm>
            <a:off x="885649" y="1280805"/>
            <a:ext cx="11067811" cy="4837978"/>
          </a:xfrm>
        </p:spPr>
        <p:txBody>
          <a:bodyPr/>
          <a:lstStyle/>
          <a:p>
            <a:pPr marL="0" lvl="0" indent="0" defTabSz="457200" fontAlgn="base">
              <a:spcBef>
                <a:spcPct val="20000"/>
              </a:spcBef>
              <a:spcAft>
                <a:spcPct val="0"/>
              </a:spcAft>
              <a:buNone/>
            </a:pPr>
            <a:endParaRPr lang="en-AU" sz="2800" b="1">
              <a:solidFill>
                <a:schemeClr val="accent1">
                  <a:lumMod val="75000"/>
                </a:schemeClr>
              </a:solidFill>
              <a:latin typeface="Calibri" panose="020F0502020204030204" pitchFamily="34" charset="0"/>
              <a:ea typeface="ＭＳ Ｐゴシック" pitchFamily="-109" charset="-128"/>
              <a:cs typeface="Calibri" pitchFamily="34" charset="0"/>
            </a:endParaRPr>
          </a:p>
          <a:p>
            <a:pPr marL="0" lvl="0" indent="0" defTabSz="457200" fontAlgn="base">
              <a:spcBef>
                <a:spcPct val="20000"/>
              </a:spcBef>
              <a:spcAft>
                <a:spcPct val="0"/>
              </a:spcAft>
              <a:buNone/>
            </a:pPr>
            <a:endParaRPr lang="en-AU" sz="2200">
              <a:solidFill>
                <a:schemeClr val="accent1">
                  <a:lumMod val="75000"/>
                </a:schemeClr>
              </a:solidFill>
              <a:latin typeface="Calibri" panose="020F0502020204030204" pitchFamily="34" charset="0"/>
              <a:ea typeface="ＭＳ Ｐゴシック" pitchFamily="-109" charset="-128"/>
              <a:cs typeface="Calibri" pitchFamily="34" charset="0"/>
            </a:endParaRPr>
          </a:p>
          <a:p>
            <a:pPr marL="0" lvl="0" indent="0" defTabSz="457200" fontAlgn="base">
              <a:spcBef>
                <a:spcPct val="20000"/>
              </a:spcBef>
              <a:spcAft>
                <a:spcPct val="0"/>
              </a:spcAft>
              <a:buNone/>
            </a:pPr>
            <a:r>
              <a:rPr lang="en-AU" sz="2800" b="1">
                <a:solidFill>
                  <a:schemeClr val="accent1">
                    <a:lumMod val="75000"/>
                  </a:schemeClr>
                </a:solidFill>
                <a:latin typeface="Calibri" panose="020F0502020204030204" pitchFamily="34" charset="0"/>
                <a:ea typeface="ＭＳ Ｐゴシック" pitchFamily="-109" charset="-128"/>
                <a:cs typeface="Calibri" pitchFamily="34" charset="0"/>
              </a:rPr>
              <a:t>1</a:t>
            </a:r>
            <a:r>
              <a:rPr lang="en-AU" sz="2800" b="1" i="1">
                <a:solidFill>
                  <a:schemeClr val="accent1">
                    <a:lumMod val="75000"/>
                  </a:schemeClr>
                </a:solidFill>
                <a:latin typeface="Calibri" panose="020F0502020204030204" pitchFamily="34" charset="0"/>
                <a:ea typeface="ＭＳ Ｐゴシック" pitchFamily="-109" charset="-128"/>
                <a:cs typeface="Calibri" pitchFamily="34" charset="0"/>
              </a:rPr>
              <a:t>. A variable cost can be defined as “one which varies directly with changes in the level of activity over a defined period of time” (Peirson &amp; Ramsay, 2016, p. 693). </a:t>
            </a:r>
          </a:p>
          <a:p>
            <a:pPr marL="0" indent="0" defTabSz="457200" fontAlgn="base">
              <a:spcBef>
                <a:spcPct val="20000"/>
              </a:spcBef>
              <a:spcAft>
                <a:spcPct val="0"/>
              </a:spcAft>
              <a:buNone/>
            </a:pPr>
            <a:r>
              <a:rPr lang="en-AU" sz="2000">
                <a:solidFill>
                  <a:schemeClr val="accent1">
                    <a:lumMod val="75000"/>
                  </a:schemeClr>
                </a:solidFill>
                <a:latin typeface="Calibri" panose="020F0502020204030204" pitchFamily="34" charset="0"/>
                <a:ea typeface="ＭＳ Ｐゴシック" pitchFamily="-109" charset="-128"/>
                <a:cs typeface="Calibri" pitchFamily="34" charset="0"/>
              </a:rPr>
              <a:t>  </a:t>
            </a:r>
          </a:p>
          <a:p>
            <a:pPr marL="0" lvl="0" indent="0" defTabSz="457200" fontAlgn="base">
              <a:spcBef>
                <a:spcPct val="20000"/>
              </a:spcBef>
              <a:spcAft>
                <a:spcPct val="0"/>
              </a:spcAft>
              <a:buNone/>
            </a:pPr>
            <a:r>
              <a:rPr lang="en-AU" sz="2800" b="1">
                <a:solidFill>
                  <a:schemeClr val="bg2">
                    <a:lumMod val="75000"/>
                  </a:schemeClr>
                </a:solidFill>
                <a:latin typeface="Calibri" panose="020F0502020204030204" pitchFamily="34" charset="0"/>
                <a:ea typeface="ＭＳ Ｐゴシック" pitchFamily="-109" charset="-128"/>
                <a:cs typeface="Calibri" pitchFamily="34" charset="0"/>
              </a:rPr>
              <a:t>2. </a:t>
            </a:r>
            <a:r>
              <a:rPr lang="en-AU" sz="2800" i="1">
                <a:solidFill>
                  <a:schemeClr val="bg2">
                    <a:lumMod val="75000"/>
                  </a:schemeClr>
                </a:solidFill>
                <a:latin typeface="Calibri" pitchFamily="34" charset="0"/>
                <a:cs typeface="Calibri" pitchFamily="34" charset="0"/>
              </a:rPr>
              <a:t>“Empowerment allows for ethical decision making by all members of an organisation” (Haskin, 2020, p. 29). </a:t>
            </a:r>
          </a:p>
          <a:p>
            <a:pPr marL="0" lvl="0" indent="0" defTabSz="457200" fontAlgn="base">
              <a:spcBef>
                <a:spcPct val="20000"/>
              </a:spcBef>
              <a:spcAft>
                <a:spcPct val="0"/>
              </a:spcAft>
              <a:buNone/>
            </a:pPr>
            <a:r>
              <a:rPr lang="en-AU" sz="2000">
                <a:solidFill>
                  <a:schemeClr val="accent1">
                    <a:lumMod val="75000"/>
                  </a:schemeClr>
                </a:solidFill>
                <a:latin typeface="Calibri" pitchFamily="34" charset="0"/>
                <a:cs typeface="Calibri" pitchFamily="34" charset="0"/>
              </a:rPr>
              <a:t>  </a:t>
            </a:r>
          </a:p>
          <a:p>
            <a:pPr marL="0" lvl="0" indent="0" defTabSz="457200" fontAlgn="base">
              <a:spcBef>
                <a:spcPct val="20000"/>
              </a:spcBef>
              <a:spcAft>
                <a:spcPct val="0"/>
              </a:spcAft>
              <a:buNone/>
            </a:pPr>
            <a:r>
              <a:rPr lang="en-AU" sz="2800" b="1">
                <a:solidFill>
                  <a:schemeClr val="bg2">
                    <a:lumMod val="75000"/>
                  </a:schemeClr>
                </a:solidFill>
                <a:latin typeface="Calibri" pitchFamily="34" charset="0"/>
                <a:cs typeface="Calibri" pitchFamily="34" charset="0"/>
              </a:rPr>
              <a:t>3. </a:t>
            </a:r>
            <a:r>
              <a:rPr lang="en-AU" sz="2800" i="1">
                <a:solidFill>
                  <a:schemeClr val="bg2">
                    <a:lumMod val="75000"/>
                  </a:schemeClr>
                </a:solidFill>
                <a:latin typeface="Calibri" pitchFamily="34" charset="0"/>
                <a:cs typeface="Calibri" pitchFamily="34" charset="0"/>
              </a:rPr>
              <a:t>Rodrigues argues that “governments around the globe have been to slow to respond to COVID-19”.</a:t>
            </a:r>
          </a:p>
          <a:p>
            <a:pPr marL="0" indent="0">
              <a:lnSpc>
                <a:spcPct val="150000"/>
              </a:lnSpc>
              <a:buNone/>
            </a:pPr>
            <a:endParaRPr lang="en-AU" sz="220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50C3914F-D389-45A3-8622-94CD50AAA67C}"/>
              </a:ext>
            </a:extLst>
          </p:cNvPr>
          <p:cNvSpPr>
            <a:spLocks noGrp="1"/>
          </p:cNvSpPr>
          <p:nvPr>
            <p:ph type="ftr" sz="quarter" idx="11"/>
          </p:nvPr>
        </p:nvSpPr>
        <p:spPr>
          <a:xfrm>
            <a:off x="6363093" y="6255097"/>
            <a:ext cx="5402187" cy="365125"/>
          </a:xfrm>
        </p:spPr>
        <p:txBody>
          <a:bodyPr/>
          <a:lstStyle/>
          <a:p>
            <a:r>
              <a:rPr lang="en-US" sz="1800">
                <a:latin typeface="Calibri" panose="020F0502020204030204" pitchFamily="34" charset="0"/>
                <a:cs typeface="Calibri" panose="020F0502020204030204" pitchFamily="34" charset="0"/>
              </a:rPr>
              <a:t>UTS HELPS</a:t>
            </a:r>
          </a:p>
        </p:txBody>
      </p:sp>
    </p:spTree>
    <p:extLst>
      <p:ext uri="{BB962C8B-B14F-4D97-AF65-F5344CB8AC3E}">
        <p14:creationId xmlns:p14="http://schemas.microsoft.com/office/powerpoint/2010/main" val="2001591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649" y="501861"/>
            <a:ext cx="10326658" cy="1000685"/>
          </a:xfrm>
        </p:spPr>
        <p:txBody>
          <a:bodyPr/>
          <a:lstStyle/>
          <a:p>
            <a:pPr algn="ctr"/>
            <a:r>
              <a:rPr lang="en-AU" b="1">
                <a:solidFill>
                  <a:schemeClr val="accent6"/>
                </a:solidFill>
                <a:latin typeface="Calibri" panose="020F0502020204030204" pitchFamily="34" charset="0"/>
                <a:cs typeface="Calibri" panose="020F0502020204030204" pitchFamily="34" charset="0"/>
              </a:rPr>
              <a:t>ACTIVITY</a:t>
            </a:r>
          </a:p>
        </p:txBody>
      </p:sp>
      <p:sp>
        <p:nvSpPr>
          <p:cNvPr id="3" name="Text Placeholder 2"/>
          <p:cNvSpPr>
            <a:spLocks noGrp="1"/>
          </p:cNvSpPr>
          <p:nvPr>
            <p:ph type="body" idx="12"/>
          </p:nvPr>
        </p:nvSpPr>
        <p:spPr>
          <a:xfrm>
            <a:off x="885649" y="1280805"/>
            <a:ext cx="11067811" cy="4837978"/>
          </a:xfrm>
        </p:spPr>
        <p:txBody>
          <a:bodyPr/>
          <a:lstStyle/>
          <a:p>
            <a:pPr marL="0" lvl="0" indent="0" defTabSz="457200" fontAlgn="base">
              <a:spcBef>
                <a:spcPct val="20000"/>
              </a:spcBef>
              <a:spcAft>
                <a:spcPct val="0"/>
              </a:spcAft>
              <a:buNone/>
            </a:pPr>
            <a:endParaRPr lang="en-AU" sz="2800" b="1">
              <a:solidFill>
                <a:schemeClr val="accent1">
                  <a:lumMod val="75000"/>
                </a:schemeClr>
              </a:solidFill>
              <a:latin typeface="Calibri" panose="020F0502020204030204" pitchFamily="34" charset="0"/>
              <a:ea typeface="ＭＳ Ｐゴシック" pitchFamily="-109" charset="-128"/>
              <a:cs typeface="Calibri" pitchFamily="34" charset="0"/>
            </a:endParaRPr>
          </a:p>
          <a:p>
            <a:pPr marL="0" lvl="0" indent="0" defTabSz="457200" fontAlgn="base">
              <a:spcBef>
                <a:spcPct val="20000"/>
              </a:spcBef>
              <a:spcAft>
                <a:spcPct val="0"/>
              </a:spcAft>
              <a:buNone/>
            </a:pPr>
            <a:endParaRPr lang="en-AU" sz="2200">
              <a:solidFill>
                <a:schemeClr val="accent1">
                  <a:lumMod val="75000"/>
                </a:schemeClr>
              </a:solidFill>
              <a:latin typeface="Calibri" panose="020F0502020204030204" pitchFamily="34" charset="0"/>
              <a:ea typeface="ＭＳ Ｐゴシック" pitchFamily="-109" charset="-128"/>
              <a:cs typeface="Calibri" pitchFamily="34" charset="0"/>
            </a:endParaRPr>
          </a:p>
          <a:p>
            <a:pPr marL="0" lvl="0" indent="0" defTabSz="457200" fontAlgn="base">
              <a:spcBef>
                <a:spcPct val="20000"/>
              </a:spcBef>
              <a:spcAft>
                <a:spcPct val="0"/>
              </a:spcAft>
              <a:buNone/>
            </a:pPr>
            <a:r>
              <a:rPr lang="en-AU" sz="2800" b="1">
                <a:solidFill>
                  <a:schemeClr val="accent1">
                    <a:lumMod val="75000"/>
                  </a:schemeClr>
                </a:solidFill>
                <a:latin typeface="Calibri" panose="020F0502020204030204" pitchFamily="34" charset="0"/>
                <a:ea typeface="ＭＳ Ｐゴシック" pitchFamily="-109" charset="-128"/>
                <a:cs typeface="Calibri" pitchFamily="34" charset="0"/>
              </a:rPr>
              <a:t>1</a:t>
            </a:r>
            <a:r>
              <a:rPr lang="en-AU" sz="2800" b="1" i="1">
                <a:solidFill>
                  <a:schemeClr val="accent1">
                    <a:lumMod val="75000"/>
                  </a:schemeClr>
                </a:solidFill>
                <a:latin typeface="Calibri" panose="020F0502020204030204" pitchFamily="34" charset="0"/>
                <a:ea typeface="ＭＳ Ｐゴシック" pitchFamily="-109" charset="-128"/>
                <a:cs typeface="Calibri" pitchFamily="34" charset="0"/>
              </a:rPr>
              <a:t>. A variable cost can be defined as “one which varies directly with changes in the level of activity over a defined period of time” (Peirson &amp; Ramsay, 2016, para. 693). </a:t>
            </a:r>
          </a:p>
          <a:p>
            <a:pPr marL="0" indent="0" defTabSz="457200" fontAlgn="base">
              <a:spcBef>
                <a:spcPct val="20000"/>
              </a:spcBef>
              <a:spcAft>
                <a:spcPct val="0"/>
              </a:spcAft>
              <a:buNone/>
            </a:pPr>
            <a:r>
              <a:rPr lang="en-AU" sz="2000">
                <a:solidFill>
                  <a:schemeClr val="accent1">
                    <a:lumMod val="75000"/>
                  </a:schemeClr>
                </a:solidFill>
                <a:latin typeface="Calibri" panose="020F0502020204030204" pitchFamily="34" charset="0"/>
                <a:ea typeface="ＭＳ Ｐゴシック" pitchFamily="-109" charset="-128"/>
                <a:cs typeface="Calibri" pitchFamily="34" charset="0"/>
              </a:rPr>
              <a:t>  </a:t>
            </a:r>
          </a:p>
          <a:p>
            <a:pPr marL="0" lvl="0" indent="0" defTabSz="457200" fontAlgn="base">
              <a:spcBef>
                <a:spcPct val="20000"/>
              </a:spcBef>
              <a:spcAft>
                <a:spcPct val="0"/>
              </a:spcAft>
              <a:buNone/>
            </a:pPr>
            <a:r>
              <a:rPr lang="en-AU" sz="2800" b="1">
                <a:solidFill>
                  <a:schemeClr val="bg2">
                    <a:lumMod val="75000"/>
                  </a:schemeClr>
                </a:solidFill>
                <a:latin typeface="Calibri" panose="020F0502020204030204" pitchFamily="34" charset="0"/>
                <a:ea typeface="ＭＳ Ｐゴシック" pitchFamily="-109" charset="-128"/>
                <a:cs typeface="Calibri" pitchFamily="34" charset="0"/>
              </a:rPr>
              <a:t>2. </a:t>
            </a:r>
            <a:r>
              <a:rPr lang="en-AU" sz="2800" i="1">
                <a:solidFill>
                  <a:schemeClr val="bg2">
                    <a:lumMod val="75000"/>
                  </a:schemeClr>
                </a:solidFill>
                <a:latin typeface="Calibri" pitchFamily="34" charset="0"/>
                <a:cs typeface="Calibri" pitchFamily="34" charset="0"/>
              </a:rPr>
              <a:t>“Empowerment allows for ethical decision making by all members of an organisation” (Haskin, 2020, p. 29). </a:t>
            </a:r>
          </a:p>
          <a:p>
            <a:pPr marL="0" lvl="0" indent="0" defTabSz="457200" fontAlgn="base">
              <a:spcBef>
                <a:spcPct val="20000"/>
              </a:spcBef>
              <a:spcAft>
                <a:spcPct val="0"/>
              </a:spcAft>
              <a:buNone/>
            </a:pPr>
            <a:r>
              <a:rPr lang="en-AU" sz="2000">
                <a:solidFill>
                  <a:schemeClr val="accent1">
                    <a:lumMod val="75000"/>
                  </a:schemeClr>
                </a:solidFill>
                <a:latin typeface="Calibri" pitchFamily="34" charset="0"/>
                <a:cs typeface="Calibri" pitchFamily="34" charset="0"/>
              </a:rPr>
              <a:t>  </a:t>
            </a:r>
          </a:p>
          <a:p>
            <a:pPr marL="0" lvl="0" indent="0" defTabSz="457200" fontAlgn="base">
              <a:spcBef>
                <a:spcPct val="20000"/>
              </a:spcBef>
              <a:spcAft>
                <a:spcPct val="0"/>
              </a:spcAft>
              <a:buNone/>
            </a:pPr>
            <a:r>
              <a:rPr lang="en-AU" sz="2800" b="1">
                <a:solidFill>
                  <a:schemeClr val="bg2">
                    <a:lumMod val="75000"/>
                  </a:schemeClr>
                </a:solidFill>
                <a:latin typeface="Calibri" pitchFamily="34" charset="0"/>
                <a:cs typeface="Calibri" pitchFamily="34" charset="0"/>
              </a:rPr>
              <a:t>3. </a:t>
            </a:r>
            <a:r>
              <a:rPr lang="en-AU" sz="2800" i="1">
                <a:solidFill>
                  <a:schemeClr val="bg2">
                    <a:lumMod val="75000"/>
                  </a:schemeClr>
                </a:solidFill>
                <a:latin typeface="Calibri" pitchFamily="34" charset="0"/>
                <a:cs typeface="Calibri" pitchFamily="34" charset="0"/>
              </a:rPr>
              <a:t>Rodrigues argues that “governments around the globe have been to slow to respond to COVID-19”.</a:t>
            </a:r>
          </a:p>
          <a:p>
            <a:pPr marL="0" indent="0">
              <a:lnSpc>
                <a:spcPct val="150000"/>
              </a:lnSpc>
              <a:buNone/>
            </a:pPr>
            <a:endParaRPr lang="en-AU" sz="220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50C3914F-D389-45A3-8622-94CD50AAA67C}"/>
              </a:ext>
            </a:extLst>
          </p:cNvPr>
          <p:cNvSpPr>
            <a:spLocks noGrp="1"/>
          </p:cNvSpPr>
          <p:nvPr>
            <p:ph type="ftr" sz="quarter" idx="11"/>
          </p:nvPr>
        </p:nvSpPr>
        <p:spPr>
          <a:xfrm>
            <a:off x="6363093" y="6255097"/>
            <a:ext cx="5402187" cy="365125"/>
          </a:xfrm>
        </p:spPr>
        <p:txBody>
          <a:bodyPr/>
          <a:lstStyle/>
          <a:p>
            <a:r>
              <a:rPr lang="en-US" sz="1800">
                <a:latin typeface="Calibri" panose="020F0502020204030204" pitchFamily="34" charset="0"/>
                <a:cs typeface="Calibri" panose="020F0502020204030204" pitchFamily="34" charset="0"/>
              </a:rPr>
              <a:t>UTS HELPS</a:t>
            </a:r>
          </a:p>
        </p:txBody>
      </p:sp>
    </p:spTree>
    <p:extLst>
      <p:ext uri="{BB962C8B-B14F-4D97-AF65-F5344CB8AC3E}">
        <p14:creationId xmlns:p14="http://schemas.microsoft.com/office/powerpoint/2010/main" val="1519675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649" y="501861"/>
            <a:ext cx="10326658" cy="1000685"/>
          </a:xfrm>
        </p:spPr>
        <p:txBody>
          <a:bodyPr/>
          <a:lstStyle/>
          <a:p>
            <a:pPr algn="ctr"/>
            <a:r>
              <a:rPr lang="en-AU" b="1">
                <a:solidFill>
                  <a:schemeClr val="accent6"/>
                </a:solidFill>
                <a:latin typeface="Calibri" panose="020F0502020204030204" pitchFamily="34" charset="0"/>
                <a:cs typeface="Calibri" panose="020F0502020204030204" pitchFamily="34" charset="0"/>
              </a:rPr>
              <a:t>ACTIVITY</a:t>
            </a:r>
          </a:p>
        </p:txBody>
      </p:sp>
      <p:sp>
        <p:nvSpPr>
          <p:cNvPr id="3" name="Text Placeholder 2"/>
          <p:cNvSpPr>
            <a:spLocks noGrp="1"/>
          </p:cNvSpPr>
          <p:nvPr>
            <p:ph type="body" idx="12"/>
          </p:nvPr>
        </p:nvSpPr>
        <p:spPr>
          <a:xfrm>
            <a:off x="885649" y="1280805"/>
            <a:ext cx="11067811" cy="4837978"/>
          </a:xfrm>
        </p:spPr>
        <p:txBody>
          <a:bodyPr/>
          <a:lstStyle/>
          <a:p>
            <a:pPr marL="0" lvl="0" indent="0" defTabSz="457200" fontAlgn="base">
              <a:spcBef>
                <a:spcPct val="20000"/>
              </a:spcBef>
              <a:spcAft>
                <a:spcPct val="0"/>
              </a:spcAft>
              <a:buNone/>
            </a:pPr>
            <a:endParaRPr lang="en-AU" sz="2800" b="1">
              <a:solidFill>
                <a:schemeClr val="accent1">
                  <a:lumMod val="75000"/>
                </a:schemeClr>
              </a:solidFill>
              <a:latin typeface="Calibri" panose="020F0502020204030204" pitchFamily="34" charset="0"/>
              <a:ea typeface="ＭＳ Ｐゴシック" pitchFamily="-109" charset="-128"/>
              <a:cs typeface="Calibri" pitchFamily="34" charset="0"/>
            </a:endParaRPr>
          </a:p>
          <a:p>
            <a:pPr marL="0" lvl="0" indent="0" defTabSz="457200" fontAlgn="base">
              <a:spcBef>
                <a:spcPct val="20000"/>
              </a:spcBef>
              <a:spcAft>
                <a:spcPct val="0"/>
              </a:spcAft>
              <a:buNone/>
            </a:pPr>
            <a:endParaRPr lang="en-AU" sz="2200">
              <a:solidFill>
                <a:schemeClr val="accent1">
                  <a:lumMod val="75000"/>
                </a:schemeClr>
              </a:solidFill>
              <a:latin typeface="Calibri" panose="020F0502020204030204" pitchFamily="34" charset="0"/>
              <a:ea typeface="ＭＳ Ｐゴシック" pitchFamily="-109" charset="-128"/>
              <a:cs typeface="Calibri" pitchFamily="34" charset="0"/>
            </a:endParaRPr>
          </a:p>
          <a:p>
            <a:pPr marL="0" lvl="0" indent="0" defTabSz="457200" fontAlgn="base">
              <a:spcBef>
                <a:spcPct val="20000"/>
              </a:spcBef>
              <a:spcAft>
                <a:spcPct val="0"/>
              </a:spcAft>
              <a:buNone/>
            </a:pPr>
            <a:r>
              <a:rPr lang="en-AU" sz="2800" b="1">
                <a:solidFill>
                  <a:schemeClr val="accent1">
                    <a:lumMod val="75000"/>
                  </a:schemeClr>
                </a:solidFill>
                <a:latin typeface="Calibri" panose="020F0502020204030204" pitchFamily="34" charset="0"/>
                <a:ea typeface="ＭＳ Ｐゴシック" pitchFamily="-109" charset="-128"/>
                <a:cs typeface="Calibri" pitchFamily="34" charset="0"/>
              </a:rPr>
              <a:t>1</a:t>
            </a:r>
            <a:r>
              <a:rPr lang="en-AU" sz="2800" b="1" i="1">
                <a:solidFill>
                  <a:schemeClr val="accent1">
                    <a:lumMod val="75000"/>
                  </a:schemeClr>
                </a:solidFill>
                <a:latin typeface="Calibri" panose="020F0502020204030204" pitchFamily="34" charset="0"/>
                <a:ea typeface="ＭＳ Ｐゴシック" pitchFamily="-109" charset="-128"/>
                <a:cs typeface="Calibri" pitchFamily="34" charset="0"/>
              </a:rPr>
              <a:t>. A variable cost can be defined as “one which varies directly with changes in the level of activity over a defined period of time” (Peirson &amp; Ramsay, 2016, 5:36). </a:t>
            </a:r>
          </a:p>
          <a:p>
            <a:pPr marL="0" indent="0" defTabSz="457200" fontAlgn="base">
              <a:spcBef>
                <a:spcPct val="20000"/>
              </a:spcBef>
              <a:spcAft>
                <a:spcPct val="0"/>
              </a:spcAft>
              <a:buNone/>
            </a:pPr>
            <a:r>
              <a:rPr lang="en-AU" sz="2000">
                <a:solidFill>
                  <a:schemeClr val="accent1">
                    <a:lumMod val="75000"/>
                  </a:schemeClr>
                </a:solidFill>
                <a:latin typeface="Calibri" panose="020F0502020204030204" pitchFamily="34" charset="0"/>
                <a:ea typeface="ＭＳ Ｐゴシック" pitchFamily="-109" charset="-128"/>
                <a:cs typeface="Calibri" pitchFamily="34" charset="0"/>
              </a:rPr>
              <a:t>  </a:t>
            </a:r>
          </a:p>
          <a:p>
            <a:pPr marL="0" lvl="0" indent="0" defTabSz="457200" fontAlgn="base">
              <a:spcBef>
                <a:spcPct val="20000"/>
              </a:spcBef>
              <a:spcAft>
                <a:spcPct val="0"/>
              </a:spcAft>
              <a:buNone/>
            </a:pPr>
            <a:r>
              <a:rPr lang="en-AU" sz="2800" b="1">
                <a:solidFill>
                  <a:schemeClr val="bg2">
                    <a:lumMod val="75000"/>
                  </a:schemeClr>
                </a:solidFill>
                <a:latin typeface="Calibri" panose="020F0502020204030204" pitchFamily="34" charset="0"/>
                <a:ea typeface="ＭＳ Ｐゴシック" pitchFamily="-109" charset="-128"/>
                <a:cs typeface="Calibri" pitchFamily="34" charset="0"/>
              </a:rPr>
              <a:t>2. </a:t>
            </a:r>
            <a:r>
              <a:rPr lang="en-AU" sz="2800" i="1">
                <a:solidFill>
                  <a:schemeClr val="bg2">
                    <a:lumMod val="75000"/>
                  </a:schemeClr>
                </a:solidFill>
                <a:latin typeface="Calibri" pitchFamily="34" charset="0"/>
                <a:cs typeface="Calibri" pitchFamily="34" charset="0"/>
              </a:rPr>
              <a:t>“Empowerment allows for ethical decision making by all members of an organisation” (Haskin, 2020, p. 29). </a:t>
            </a:r>
          </a:p>
          <a:p>
            <a:pPr marL="0" lvl="0" indent="0" defTabSz="457200" fontAlgn="base">
              <a:spcBef>
                <a:spcPct val="20000"/>
              </a:spcBef>
              <a:spcAft>
                <a:spcPct val="0"/>
              </a:spcAft>
              <a:buNone/>
            </a:pPr>
            <a:r>
              <a:rPr lang="en-AU" sz="2000">
                <a:solidFill>
                  <a:schemeClr val="accent1">
                    <a:lumMod val="75000"/>
                  </a:schemeClr>
                </a:solidFill>
                <a:latin typeface="Calibri" pitchFamily="34" charset="0"/>
                <a:cs typeface="Calibri" pitchFamily="34" charset="0"/>
              </a:rPr>
              <a:t>  </a:t>
            </a:r>
          </a:p>
          <a:p>
            <a:pPr marL="0" lvl="0" indent="0" defTabSz="457200" fontAlgn="base">
              <a:spcBef>
                <a:spcPct val="20000"/>
              </a:spcBef>
              <a:spcAft>
                <a:spcPct val="0"/>
              </a:spcAft>
              <a:buNone/>
            </a:pPr>
            <a:r>
              <a:rPr lang="en-AU" sz="2800" b="1">
                <a:solidFill>
                  <a:schemeClr val="bg2">
                    <a:lumMod val="75000"/>
                  </a:schemeClr>
                </a:solidFill>
                <a:latin typeface="Calibri" pitchFamily="34" charset="0"/>
                <a:cs typeface="Calibri" pitchFamily="34" charset="0"/>
              </a:rPr>
              <a:t>3. </a:t>
            </a:r>
            <a:r>
              <a:rPr lang="en-AU" sz="2800" i="1">
                <a:solidFill>
                  <a:schemeClr val="bg2">
                    <a:lumMod val="75000"/>
                  </a:schemeClr>
                </a:solidFill>
                <a:latin typeface="Calibri" pitchFamily="34" charset="0"/>
                <a:cs typeface="Calibri" pitchFamily="34" charset="0"/>
              </a:rPr>
              <a:t>Rodrigues argues that “governments around the globe have been to slow to respond to COVID-19”.</a:t>
            </a:r>
          </a:p>
          <a:p>
            <a:pPr marL="0" indent="0">
              <a:lnSpc>
                <a:spcPct val="150000"/>
              </a:lnSpc>
              <a:buNone/>
            </a:pPr>
            <a:endParaRPr lang="en-AU" sz="220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50C3914F-D389-45A3-8622-94CD50AAA67C}"/>
              </a:ext>
            </a:extLst>
          </p:cNvPr>
          <p:cNvSpPr>
            <a:spLocks noGrp="1"/>
          </p:cNvSpPr>
          <p:nvPr>
            <p:ph type="ftr" sz="quarter" idx="11"/>
          </p:nvPr>
        </p:nvSpPr>
        <p:spPr>
          <a:xfrm>
            <a:off x="6363093" y="6255097"/>
            <a:ext cx="5402187" cy="365125"/>
          </a:xfrm>
        </p:spPr>
        <p:txBody>
          <a:bodyPr/>
          <a:lstStyle/>
          <a:p>
            <a:r>
              <a:rPr lang="en-US" sz="1800">
                <a:latin typeface="Calibri" panose="020F0502020204030204" pitchFamily="34" charset="0"/>
                <a:cs typeface="Calibri" panose="020F0502020204030204" pitchFamily="34" charset="0"/>
              </a:rPr>
              <a:t>UTS HELPS</a:t>
            </a:r>
          </a:p>
        </p:txBody>
      </p:sp>
    </p:spTree>
    <p:extLst>
      <p:ext uri="{BB962C8B-B14F-4D97-AF65-F5344CB8AC3E}">
        <p14:creationId xmlns:p14="http://schemas.microsoft.com/office/powerpoint/2010/main" val="2127410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A11B-14BF-6548-992A-91D5A345FF42}"/>
              </a:ext>
            </a:extLst>
          </p:cNvPr>
          <p:cNvSpPr>
            <a:spLocks noGrp="1"/>
          </p:cNvSpPr>
          <p:nvPr>
            <p:ph type="ctrTitle"/>
          </p:nvPr>
        </p:nvSpPr>
        <p:spPr>
          <a:xfrm>
            <a:off x="627854" y="1219200"/>
            <a:ext cx="7574314" cy="1524000"/>
          </a:xfrm>
        </p:spPr>
        <p:txBody>
          <a:bodyPr/>
          <a:lstStyle/>
          <a:p>
            <a:pPr>
              <a:lnSpc>
                <a:spcPct val="150000"/>
              </a:lnSpc>
            </a:pPr>
            <a:r>
              <a:rPr lang="en-US" sz="4400" b="1">
                <a:latin typeface="Calibri" panose="020F0502020204030204" pitchFamily="34" charset="0"/>
                <a:cs typeface="Calibri" panose="020F0502020204030204" pitchFamily="34" charset="0"/>
              </a:rPr>
              <a:t>Workshop Objectives </a:t>
            </a:r>
            <a:br>
              <a:rPr lang="en-US" sz="4400" b="1">
                <a:latin typeface="Calibri" panose="020F0502020204030204" pitchFamily="34" charset="0"/>
                <a:cs typeface="Calibri" panose="020F0502020204030204" pitchFamily="34" charset="0"/>
              </a:rPr>
            </a:br>
            <a:endParaRPr lang="en-US" sz="2000">
              <a:solidFill>
                <a:schemeClr val="bg1"/>
              </a:solidFill>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F94E1A75-FE14-6846-BE5B-20C4B6B4FC6A}"/>
              </a:ext>
            </a:extLst>
          </p:cNvPr>
          <p:cNvSpPr>
            <a:spLocks noGrp="1"/>
          </p:cNvSpPr>
          <p:nvPr>
            <p:ph type="subTitle" idx="1"/>
          </p:nvPr>
        </p:nvSpPr>
        <p:spPr>
          <a:xfrm>
            <a:off x="627854" y="2743200"/>
            <a:ext cx="5468146" cy="3612401"/>
          </a:xfrm>
        </p:spPr>
        <p:txBody>
          <a:bodyPr/>
          <a:lstStyle/>
          <a:p>
            <a:pPr marL="457200" indent="-457200">
              <a:lnSpc>
                <a:spcPct val="100000"/>
              </a:lnSpc>
              <a:buFont typeface="Arial" panose="020B0604020202020204" pitchFamily="34" charset="0"/>
              <a:buChar char="•"/>
            </a:pPr>
            <a:r>
              <a:rPr lang="en-AU" sz="3200">
                <a:latin typeface="Calibri" panose="020F0502020204030204" pitchFamily="34" charset="0"/>
                <a:cs typeface="Calibri" panose="020F0502020204030204" pitchFamily="34" charset="0"/>
              </a:rPr>
              <a:t>To distinguish the difference between plagiarism and acceptable academic practices.</a:t>
            </a:r>
          </a:p>
          <a:p>
            <a:pPr marL="457200" indent="-457200">
              <a:lnSpc>
                <a:spcPct val="100000"/>
              </a:lnSpc>
              <a:buFont typeface="Arial" panose="020B0604020202020204" pitchFamily="34" charset="0"/>
              <a:buChar char="•"/>
            </a:pPr>
            <a:endParaRPr lang="en-AU" sz="2400">
              <a:latin typeface="Calibri" panose="020F0502020204030204" pitchFamily="34" charset="0"/>
              <a:cs typeface="Calibri" panose="020F0502020204030204" pitchFamily="34" charset="0"/>
            </a:endParaRPr>
          </a:p>
          <a:p>
            <a:pPr marL="457200" indent="-457200">
              <a:lnSpc>
                <a:spcPct val="100000"/>
              </a:lnSpc>
              <a:buFont typeface="Arial" panose="020B0604020202020204" pitchFamily="34" charset="0"/>
              <a:buChar char="•"/>
            </a:pPr>
            <a:r>
              <a:rPr lang="en-AU" sz="3200">
                <a:latin typeface="Calibri" panose="020F0502020204030204" pitchFamily="34" charset="0"/>
                <a:cs typeface="Calibri" panose="020F0502020204030204" pitchFamily="34" charset="0"/>
              </a:rPr>
              <a:t>To examine when and how to quote, paraphrase and summarise.</a:t>
            </a:r>
          </a:p>
        </p:txBody>
      </p:sp>
    </p:spTree>
    <p:extLst>
      <p:ext uri="{BB962C8B-B14F-4D97-AF65-F5344CB8AC3E}">
        <p14:creationId xmlns:p14="http://schemas.microsoft.com/office/powerpoint/2010/main" val="23060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671" y="467702"/>
            <a:ext cx="10326658" cy="1000685"/>
          </a:xfrm>
        </p:spPr>
        <p:txBody>
          <a:bodyPr/>
          <a:lstStyle/>
          <a:p>
            <a:pPr algn="ctr"/>
            <a:r>
              <a:rPr lang="en-AU" sz="4400" b="1">
                <a:solidFill>
                  <a:schemeClr val="accent1">
                    <a:lumMod val="75000"/>
                  </a:schemeClr>
                </a:solidFill>
                <a:cs typeface="Calibri" panose="020F0502020204030204" pitchFamily="34" charset="0"/>
              </a:rPr>
              <a:t>Paraphrasing</a:t>
            </a:r>
          </a:p>
        </p:txBody>
      </p:sp>
      <p:sp>
        <p:nvSpPr>
          <p:cNvPr id="3" name="Text Placeholder 2"/>
          <p:cNvSpPr>
            <a:spLocks noGrp="1"/>
          </p:cNvSpPr>
          <p:nvPr>
            <p:ph type="body" idx="12"/>
          </p:nvPr>
        </p:nvSpPr>
        <p:spPr>
          <a:xfrm>
            <a:off x="933776" y="1951987"/>
            <a:ext cx="11125701" cy="2954026"/>
          </a:xfrm>
        </p:spPr>
        <p:txBody>
          <a:bodyPr/>
          <a:lstStyle/>
          <a:p>
            <a:pPr defTabSz="457200" fontAlgn="base">
              <a:spcBef>
                <a:spcPct val="20000"/>
              </a:spcBef>
              <a:spcAft>
                <a:spcPct val="0"/>
              </a:spcAft>
            </a:pPr>
            <a:r>
              <a:rPr lang="en-US" sz="28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Is much more common than quoting</a:t>
            </a:r>
          </a:p>
          <a:p>
            <a:pPr marL="0" indent="0" defTabSz="457200" fontAlgn="base">
              <a:spcBef>
                <a:spcPct val="20000"/>
              </a:spcBef>
              <a:spcAft>
                <a:spcPct val="0"/>
              </a:spcAft>
              <a:buNone/>
            </a:pPr>
            <a:endParaRPr lang="en-US" sz="28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endParaRPr>
          </a:p>
          <a:p>
            <a:pPr defTabSz="457200" fontAlgn="base">
              <a:spcBef>
                <a:spcPct val="20000"/>
              </a:spcBef>
              <a:spcAft>
                <a:spcPct val="0"/>
              </a:spcAft>
            </a:pPr>
            <a:r>
              <a:rPr lang="en-US" sz="28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Uses </a:t>
            </a:r>
            <a:r>
              <a:rPr lang="en-US" sz="2800" b="1">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your own words </a:t>
            </a:r>
            <a:r>
              <a:rPr lang="en-US" sz="28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to express information from another source</a:t>
            </a:r>
          </a:p>
          <a:p>
            <a:pPr defTabSz="457200" fontAlgn="base">
              <a:spcBef>
                <a:spcPct val="20000"/>
              </a:spcBef>
              <a:spcAft>
                <a:spcPct val="0"/>
              </a:spcAft>
            </a:pPr>
            <a:endParaRPr lang="en-US" sz="28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endParaRPr>
          </a:p>
          <a:p>
            <a:pPr defTabSz="457200" fontAlgn="base">
              <a:spcBef>
                <a:spcPct val="20000"/>
              </a:spcBef>
              <a:spcAft>
                <a:spcPct val="0"/>
              </a:spcAft>
            </a:pPr>
            <a:r>
              <a:rPr lang="en-US" sz="28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Uses the same citation and referencing style as quoting</a:t>
            </a:r>
          </a:p>
        </p:txBody>
      </p:sp>
      <p:sp>
        <p:nvSpPr>
          <p:cNvPr id="4" name="Footer Placeholder 3">
            <a:extLst>
              <a:ext uri="{FF2B5EF4-FFF2-40B4-BE49-F238E27FC236}">
                <a16:creationId xmlns:a16="http://schemas.microsoft.com/office/drawing/2014/main" id="{EE69B1A3-6D4D-428B-85B8-27CA1AE44CC2}"/>
              </a:ext>
            </a:extLst>
          </p:cNvPr>
          <p:cNvSpPr>
            <a:spLocks noGrp="1"/>
          </p:cNvSpPr>
          <p:nvPr>
            <p:ph type="ftr" sz="quarter" idx="11"/>
          </p:nvPr>
        </p:nvSpPr>
        <p:spPr>
          <a:xfrm>
            <a:off x="6363093" y="6255097"/>
            <a:ext cx="5402187" cy="365125"/>
          </a:xfrm>
        </p:spPr>
        <p:txBody>
          <a:bodyPr/>
          <a:lstStyle/>
          <a:p>
            <a:r>
              <a:rPr lang="en-US" sz="1800">
                <a:latin typeface="Calibri" panose="020F0502020204030204" pitchFamily="34" charset="0"/>
                <a:cs typeface="Calibri" panose="020F0502020204030204" pitchFamily="34" charset="0"/>
              </a:rPr>
              <a:t>UTS HELPS</a:t>
            </a:r>
          </a:p>
        </p:txBody>
      </p:sp>
    </p:spTree>
    <p:extLst>
      <p:ext uri="{BB962C8B-B14F-4D97-AF65-F5344CB8AC3E}">
        <p14:creationId xmlns:p14="http://schemas.microsoft.com/office/powerpoint/2010/main" val="328278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76" y="541613"/>
            <a:ext cx="10326658" cy="1000685"/>
          </a:xfrm>
        </p:spPr>
        <p:txBody>
          <a:bodyPr/>
          <a:lstStyle/>
          <a:p>
            <a:pPr algn="ctr"/>
            <a:r>
              <a:rPr lang="en-AU" b="1">
                <a:solidFill>
                  <a:schemeClr val="accent1">
                    <a:lumMod val="75000"/>
                  </a:schemeClr>
                </a:solidFill>
              </a:rPr>
              <a:t>5 Steps to Effective Paraphrasing</a:t>
            </a:r>
          </a:p>
        </p:txBody>
      </p:sp>
      <p:sp>
        <p:nvSpPr>
          <p:cNvPr id="3" name="Text Placeholder 2"/>
          <p:cNvSpPr>
            <a:spLocks noGrp="1"/>
          </p:cNvSpPr>
          <p:nvPr>
            <p:ph type="body" idx="12"/>
          </p:nvPr>
        </p:nvSpPr>
        <p:spPr>
          <a:xfrm>
            <a:off x="331304" y="1440464"/>
            <a:ext cx="11569148" cy="4403891"/>
          </a:xfrm>
        </p:spPr>
        <p:txBody>
          <a:bodyPr/>
          <a:lstStyle/>
          <a:p>
            <a:pPr marL="0" lvl="0" indent="0" defTabSz="457200" fontAlgn="base">
              <a:spcBef>
                <a:spcPct val="20000"/>
              </a:spcBef>
              <a:spcAft>
                <a:spcPct val="0"/>
              </a:spcAft>
              <a:buNone/>
            </a:pPr>
            <a:r>
              <a:rPr lang="en-US" sz="100">
                <a:solidFill>
                  <a:schemeClr val="accent1">
                    <a:lumMod val="75000"/>
                  </a:schemeClr>
                </a:solidFill>
                <a:latin typeface="Calibri"/>
                <a:ea typeface="ＭＳ Ｐゴシック" pitchFamily="-109" charset="-128"/>
                <a:cs typeface="Calibri"/>
              </a:rPr>
              <a:t> </a:t>
            </a:r>
          </a:p>
          <a:p>
            <a:pPr marL="800100" lvl="1" indent="-342900" defTabSz="457200" fontAlgn="base">
              <a:lnSpc>
                <a:spcPct val="100000"/>
              </a:lnSpc>
              <a:spcBef>
                <a:spcPct val="20000"/>
              </a:spcBef>
              <a:spcAft>
                <a:spcPct val="0"/>
              </a:spcAft>
              <a:buFont typeface="+mj-lt"/>
              <a:buAutoNum type="arabicPeriod"/>
            </a:pPr>
            <a:r>
              <a:rPr lang="en-US" sz="2400" b="1">
                <a:solidFill>
                  <a:schemeClr val="accent1">
                    <a:lumMod val="75000"/>
                  </a:schemeClr>
                </a:solidFill>
                <a:latin typeface="Calibri"/>
                <a:ea typeface="ＭＳ Ｐゴシック" pitchFamily="-109" charset="-128"/>
                <a:cs typeface="Calibri"/>
              </a:rPr>
              <a:t>Read </a:t>
            </a:r>
            <a:r>
              <a:rPr lang="en-US" sz="2400">
                <a:solidFill>
                  <a:schemeClr val="accent1">
                    <a:lumMod val="75000"/>
                  </a:schemeClr>
                </a:solidFill>
                <a:latin typeface="Calibri"/>
                <a:ea typeface="ＭＳ Ｐゴシック" pitchFamily="-109" charset="-128"/>
                <a:cs typeface="Calibri"/>
              </a:rPr>
              <a:t>the original information several times to be sure you understand it clearly.</a:t>
            </a:r>
          </a:p>
          <a:p>
            <a:pPr marL="800100" lvl="1" indent="-342900" defTabSz="457200" fontAlgn="base">
              <a:lnSpc>
                <a:spcPct val="100000"/>
              </a:lnSpc>
              <a:spcBef>
                <a:spcPct val="20000"/>
              </a:spcBef>
              <a:spcAft>
                <a:spcPct val="0"/>
              </a:spcAft>
              <a:buFont typeface="+mj-lt"/>
              <a:buAutoNum type="arabicPeriod"/>
            </a:pPr>
            <a:endParaRPr lang="en-US" sz="1800">
              <a:solidFill>
                <a:schemeClr val="accent1">
                  <a:lumMod val="75000"/>
                </a:schemeClr>
              </a:solidFill>
              <a:latin typeface="Calibri"/>
              <a:ea typeface="ＭＳ Ｐゴシック" pitchFamily="-109" charset="-128"/>
              <a:cs typeface="Calibri"/>
            </a:endParaRPr>
          </a:p>
          <a:p>
            <a:pPr marL="800100" lvl="1" indent="-342900" defTabSz="457200" fontAlgn="base">
              <a:lnSpc>
                <a:spcPct val="100000"/>
              </a:lnSpc>
              <a:spcBef>
                <a:spcPct val="20000"/>
              </a:spcBef>
              <a:spcAft>
                <a:spcPct val="0"/>
              </a:spcAft>
              <a:buFont typeface="+mj-lt"/>
              <a:buAutoNum type="arabicPeriod"/>
            </a:pPr>
            <a:r>
              <a:rPr lang="en-US" sz="2400" b="1">
                <a:solidFill>
                  <a:schemeClr val="accent1">
                    <a:lumMod val="75000"/>
                  </a:schemeClr>
                </a:solidFill>
                <a:latin typeface="Calibri"/>
                <a:ea typeface="ＭＳ Ｐゴシック" pitchFamily="-109" charset="-128"/>
                <a:cs typeface="Calibri"/>
              </a:rPr>
              <a:t>Underline</a:t>
            </a:r>
            <a:r>
              <a:rPr lang="en-US" sz="2400">
                <a:solidFill>
                  <a:schemeClr val="accent1">
                    <a:lumMod val="75000"/>
                  </a:schemeClr>
                </a:solidFill>
                <a:latin typeface="Calibri"/>
                <a:ea typeface="ＭＳ Ｐゴシック" pitchFamily="-109" charset="-128"/>
                <a:cs typeface="Calibri"/>
              </a:rPr>
              <a:t> any words that must be kept in order to keep the meaning.</a:t>
            </a:r>
          </a:p>
          <a:p>
            <a:pPr marL="800100" lvl="1" indent="-342900" defTabSz="457200" fontAlgn="base">
              <a:lnSpc>
                <a:spcPct val="100000"/>
              </a:lnSpc>
              <a:spcBef>
                <a:spcPct val="20000"/>
              </a:spcBef>
              <a:spcAft>
                <a:spcPct val="0"/>
              </a:spcAft>
              <a:buFont typeface="+mj-lt"/>
              <a:buAutoNum type="arabicPeriod"/>
            </a:pPr>
            <a:endParaRPr lang="en-US" sz="1800">
              <a:solidFill>
                <a:schemeClr val="accent1">
                  <a:lumMod val="75000"/>
                </a:schemeClr>
              </a:solidFill>
              <a:latin typeface="Calibri"/>
              <a:ea typeface="ＭＳ Ｐゴシック" pitchFamily="-109" charset="-128"/>
              <a:cs typeface="Calibri"/>
            </a:endParaRPr>
          </a:p>
          <a:p>
            <a:pPr marL="800100" lvl="1" indent="-342900" defTabSz="457200" fontAlgn="base">
              <a:lnSpc>
                <a:spcPct val="100000"/>
              </a:lnSpc>
              <a:spcBef>
                <a:spcPct val="20000"/>
              </a:spcBef>
              <a:spcAft>
                <a:spcPct val="0"/>
              </a:spcAft>
              <a:buFont typeface="+mj-lt"/>
              <a:buAutoNum type="arabicPeriod"/>
            </a:pPr>
            <a:r>
              <a:rPr lang="en-US" sz="2400" b="1">
                <a:solidFill>
                  <a:schemeClr val="accent1">
                    <a:lumMod val="75000"/>
                  </a:schemeClr>
                </a:solidFill>
                <a:latin typeface="Calibri"/>
                <a:ea typeface="ＭＳ Ｐゴシック" pitchFamily="-109" charset="-128"/>
                <a:cs typeface="Calibri"/>
              </a:rPr>
              <a:t>Write</a:t>
            </a:r>
            <a:r>
              <a:rPr lang="en-US" sz="2400">
                <a:solidFill>
                  <a:schemeClr val="accent1">
                    <a:lumMod val="75000"/>
                  </a:schemeClr>
                </a:solidFill>
                <a:latin typeface="Calibri"/>
                <a:ea typeface="ＭＳ Ｐゴシック" pitchFamily="-109" charset="-128"/>
                <a:cs typeface="Calibri"/>
              </a:rPr>
              <a:t> your paraphrase without looking at the original text, trying to change the sentence structure and most of the words.</a:t>
            </a:r>
          </a:p>
          <a:p>
            <a:pPr marL="800100" lvl="1" indent="-342900" defTabSz="457200" fontAlgn="base">
              <a:lnSpc>
                <a:spcPct val="100000"/>
              </a:lnSpc>
              <a:spcBef>
                <a:spcPct val="20000"/>
              </a:spcBef>
              <a:spcAft>
                <a:spcPct val="0"/>
              </a:spcAft>
              <a:buFont typeface="+mj-lt"/>
              <a:buAutoNum type="arabicPeriod"/>
            </a:pPr>
            <a:endParaRPr lang="en-US" sz="1800">
              <a:solidFill>
                <a:schemeClr val="accent1">
                  <a:lumMod val="75000"/>
                </a:schemeClr>
              </a:solidFill>
              <a:latin typeface="Calibri"/>
              <a:ea typeface="ＭＳ Ｐゴシック" pitchFamily="-109" charset="-128"/>
              <a:cs typeface="Calibri"/>
            </a:endParaRPr>
          </a:p>
          <a:p>
            <a:pPr marL="800100" lvl="1" indent="-342900" defTabSz="457200" fontAlgn="base">
              <a:lnSpc>
                <a:spcPct val="100000"/>
              </a:lnSpc>
              <a:spcBef>
                <a:spcPct val="20000"/>
              </a:spcBef>
              <a:spcAft>
                <a:spcPct val="0"/>
              </a:spcAft>
              <a:buFont typeface="+mj-lt"/>
              <a:buAutoNum type="arabicPeriod"/>
            </a:pPr>
            <a:r>
              <a:rPr lang="en-US" sz="2400" b="1">
                <a:solidFill>
                  <a:schemeClr val="accent1">
                    <a:lumMod val="75000"/>
                  </a:schemeClr>
                </a:solidFill>
                <a:latin typeface="Calibri"/>
                <a:ea typeface="ＭＳ Ｐゴシック" pitchFamily="-109" charset="-128"/>
                <a:cs typeface="Calibri"/>
              </a:rPr>
              <a:t>Compare</a:t>
            </a:r>
            <a:r>
              <a:rPr lang="en-US" sz="2400">
                <a:solidFill>
                  <a:schemeClr val="accent1">
                    <a:lumMod val="75000"/>
                  </a:schemeClr>
                </a:solidFill>
                <a:latin typeface="Calibri"/>
                <a:ea typeface="ＭＳ Ｐゴシック" pitchFamily="-109" charset="-128"/>
                <a:cs typeface="Calibri"/>
              </a:rPr>
              <a:t> your version with the original to see if you have captured the meaning of the writer as closely as you can, while significantly changing the words.</a:t>
            </a:r>
          </a:p>
          <a:p>
            <a:pPr marL="800100" lvl="1" indent="-342900" defTabSz="457200" fontAlgn="base">
              <a:lnSpc>
                <a:spcPct val="100000"/>
              </a:lnSpc>
              <a:spcBef>
                <a:spcPct val="20000"/>
              </a:spcBef>
              <a:spcAft>
                <a:spcPct val="0"/>
              </a:spcAft>
              <a:buFont typeface="+mj-lt"/>
              <a:buAutoNum type="arabicPeriod"/>
            </a:pPr>
            <a:endParaRPr lang="en-US" sz="1800">
              <a:solidFill>
                <a:schemeClr val="accent1">
                  <a:lumMod val="75000"/>
                </a:schemeClr>
              </a:solidFill>
              <a:latin typeface="Calibri"/>
              <a:ea typeface="ＭＳ Ｐゴシック" pitchFamily="-109" charset="-128"/>
              <a:cs typeface="Calibri"/>
            </a:endParaRPr>
          </a:p>
          <a:p>
            <a:pPr marL="800100" lvl="1" indent="-342900" defTabSz="457200" fontAlgn="base">
              <a:lnSpc>
                <a:spcPct val="100000"/>
              </a:lnSpc>
              <a:spcBef>
                <a:spcPct val="20000"/>
              </a:spcBef>
              <a:spcAft>
                <a:spcPct val="0"/>
              </a:spcAft>
              <a:buFont typeface="+mj-lt"/>
              <a:buAutoNum type="arabicPeriod"/>
            </a:pPr>
            <a:r>
              <a:rPr lang="en-US" sz="2400" b="1">
                <a:solidFill>
                  <a:schemeClr val="accent1">
                    <a:lumMod val="75000"/>
                  </a:schemeClr>
                </a:solidFill>
                <a:latin typeface="Calibri"/>
                <a:ea typeface="ＭＳ Ｐゴシック" pitchFamily="-109" charset="-128"/>
                <a:cs typeface="Calibri"/>
              </a:rPr>
              <a:t>Add</a:t>
            </a:r>
            <a:r>
              <a:rPr lang="en-US" sz="2400">
                <a:solidFill>
                  <a:schemeClr val="accent1">
                    <a:lumMod val="75000"/>
                  </a:schemeClr>
                </a:solidFill>
                <a:latin typeface="Calibri"/>
                <a:ea typeface="ＭＳ Ｐゴシック" pitchFamily="-109" charset="-128"/>
                <a:cs typeface="Calibri"/>
              </a:rPr>
              <a:t> the citation and reference list entry.</a:t>
            </a:r>
          </a:p>
          <a:p>
            <a:pPr>
              <a:lnSpc>
                <a:spcPct val="150000"/>
              </a:lnSpc>
              <a:spcAft>
                <a:spcPts val="0"/>
              </a:spcAft>
            </a:pPr>
            <a:endParaRPr lang="en-AU" sz="220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21504944-E712-4CF9-B97B-81ABAF77683C}"/>
              </a:ext>
            </a:extLst>
          </p:cNvPr>
          <p:cNvSpPr>
            <a:spLocks noGrp="1"/>
          </p:cNvSpPr>
          <p:nvPr>
            <p:ph type="ftr" sz="quarter" idx="11"/>
          </p:nvPr>
        </p:nvSpPr>
        <p:spPr>
          <a:xfrm>
            <a:off x="6363093" y="6255097"/>
            <a:ext cx="5402187" cy="365125"/>
          </a:xfrm>
        </p:spPr>
        <p:txBody>
          <a:bodyPr/>
          <a:lstStyle/>
          <a:p>
            <a:r>
              <a:rPr lang="en-US" sz="1800">
                <a:latin typeface="Calibri" panose="020F0502020204030204" pitchFamily="34" charset="0"/>
                <a:cs typeface="Calibri" panose="020F0502020204030204" pitchFamily="34" charset="0"/>
              </a:rPr>
              <a:t>UTS HELPS</a:t>
            </a:r>
          </a:p>
        </p:txBody>
      </p:sp>
    </p:spTree>
    <p:extLst>
      <p:ext uri="{BB962C8B-B14F-4D97-AF65-F5344CB8AC3E}">
        <p14:creationId xmlns:p14="http://schemas.microsoft.com/office/powerpoint/2010/main" val="62755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76" y="384640"/>
            <a:ext cx="10326658" cy="1000685"/>
          </a:xfrm>
        </p:spPr>
        <p:txBody>
          <a:bodyPr/>
          <a:lstStyle/>
          <a:p>
            <a:pPr algn="ctr"/>
            <a:r>
              <a:rPr lang="en-AU" sz="4400" b="1">
                <a:solidFill>
                  <a:schemeClr val="accent1">
                    <a:lumMod val="75000"/>
                  </a:schemeClr>
                </a:solidFill>
                <a:latin typeface="+mn-lt"/>
                <a:cs typeface="Calibri" panose="020F0502020204030204" pitchFamily="34" charset="0"/>
              </a:rPr>
              <a:t>Paraphrasing Example</a:t>
            </a:r>
          </a:p>
        </p:txBody>
      </p:sp>
      <p:sp>
        <p:nvSpPr>
          <p:cNvPr id="7" name="TextBox 6"/>
          <p:cNvSpPr txBox="1"/>
          <p:nvPr/>
        </p:nvSpPr>
        <p:spPr>
          <a:xfrm>
            <a:off x="1219199" y="1751566"/>
            <a:ext cx="10170695" cy="2554545"/>
          </a:xfrm>
          <a:prstGeom prst="rect">
            <a:avLst/>
          </a:prstGeom>
          <a:noFill/>
        </p:spPr>
        <p:txBody>
          <a:bodyPr wrap="square" rtlCol="0">
            <a:spAutoFit/>
          </a:bodyPr>
          <a:lstStyle/>
          <a:p>
            <a:r>
              <a:rPr lang="en-AU" sz="4000" b="1">
                <a:latin typeface="Calibri" panose="020F0502020204030204" pitchFamily="34" charset="0"/>
                <a:cs typeface="Calibri" panose="020F0502020204030204" pitchFamily="34" charset="0"/>
              </a:rPr>
              <a:t> </a:t>
            </a:r>
          </a:p>
          <a:p>
            <a:r>
              <a:rPr lang="en-AU" sz="3000" i="1">
                <a:solidFill>
                  <a:schemeClr val="accent1">
                    <a:lumMod val="75000"/>
                  </a:schemeClr>
                </a:solidFill>
                <a:latin typeface="Calibri" panose="020F0502020204030204" pitchFamily="34" charset="0"/>
                <a:cs typeface="Calibri" panose="020F0502020204030204" pitchFamily="34" charset="0"/>
              </a:rPr>
              <a:t>The United States, Germany, Japan and other industrial powers are being transformed from industrial economies to knowledge and information based service economies, whilst manufacturing has been moving to low wage countries.</a:t>
            </a:r>
            <a:endParaRPr lang="en-AU" sz="3000" b="1" i="1">
              <a:solidFill>
                <a:schemeClr val="accent1">
                  <a:lumMod val="75000"/>
                </a:schemeClr>
              </a:solidFill>
              <a:latin typeface="Calibri" panose="020F0502020204030204" pitchFamily="34" charset="0"/>
              <a:cs typeface="Calibri" panose="020F0502020204030204" pitchFamily="34" charset="0"/>
            </a:endParaRPr>
          </a:p>
        </p:txBody>
      </p:sp>
      <p:sp>
        <p:nvSpPr>
          <p:cNvPr id="8" name="TextBox 7"/>
          <p:cNvSpPr txBox="1"/>
          <p:nvPr/>
        </p:nvSpPr>
        <p:spPr>
          <a:xfrm>
            <a:off x="3561347" y="6320590"/>
            <a:ext cx="8470232" cy="276999"/>
          </a:xfrm>
          <a:prstGeom prst="rect">
            <a:avLst/>
          </a:prstGeom>
          <a:noFill/>
        </p:spPr>
        <p:txBody>
          <a:bodyPr wrap="square" rtlCol="0">
            <a:spAutoFit/>
          </a:bodyPr>
          <a:lstStyle/>
          <a:p>
            <a:r>
              <a:rPr lang="en-AU" sz="1200">
                <a:solidFill>
                  <a:schemeClr val="bg1"/>
                </a:solidFill>
                <a:latin typeface="Calibri" panose="020F0502020204030204" pitchFamily="34" charset="0"/>
                <a:cs typeface="Calibri" panose="020F0502020204030204" pitchFamily="34" charset="0"/>
              </a:rPr>
              <a:t>(Source: Laudon &amp; Laudon 2002, </a:t>
            </a:r>
            <a:r>
              <a:rPr lang="en-AU" sz="1200" i="1">
                <a:solidFill>
                  <a:schemeClr val="bg1"/>
                </a:solidFill>
                <a:latin typeface="Calibri" panose="020F0502020204030204" pitchFamily="34" charset="0"/>
                <a:cs typeface="Calibri" panose="020F0502020204030204" pitchFamily="34" charset="0"/>
              </a:rPr>
              <a:t>Management information systems: managing the digital firm</a:t>
            </a:r>
            <a:r>
              <a:rPr lang="en-AU" sz="1200">
                <a:solidFill>
                  <a:schemeClr val="bg1"/>
                </a:solidFill>
                <a:latin typeface="Calibri" panose="020F0502020204030204" pitchFamily="34" charset="0"/>
                <a:cs typeface="Calibri" panose="020F0502020204030204" pitchFamily="34" charset="0"/>
              </a:rPr>
              <a:t>, Prentice Hall, New Jersey.)</a:t>
            </a:r>
          </a:p>
        </p:txBody>
      </p:sp>
    </p:spTree>
    <p:extLst>
      <p:ext uri="{BB962C8B-B14F-4D97-AF65-F5344CB8AC3E}">
        <p14:creationId xmlns:p14="http://schemas.microsoft.com/office/powerpoint/2010/main" val="110685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76" y="384640"/>
            <a:ext cx="10326658" cy="1000685"/>
          </a:xfrm>
        </p:spPr>
        <p:txBody>
          <a:bodyPr/>
          <a:lstStyle/>
          <a:p>
            <a:pPr algn="ctr"/>
            <a:r>
              <a:rPr lang="en-AU" sz="4400" b="1">
                <a:solidFill>
                  <a:schemeClr val="accent1">
                    <a:lumMod val="75000"/>
                  </a:schemeClr>
                </a:solidFill>
                <a:latin typeface="+mn-lt"/>
                <a:cs typeface="Calibri" panose="020F0502020204030204" pitchFamily="34" charset="0"/>
              </a:rPr>
              <a:t>Paraphrasing Example</a:t>
            </a:r>
          </a:p>
        </p:txBody>
      </p:sp>
      <p:sp>
        <p:nvSpPr>
          <p:cNvPr id="7" name="TextBox 6"/>
          <p:cNvSpPr txBox="1"/>
          <p:nvPr/>
        </p:nvSpPr>
        <p:spPr>
          <a:xfrm>
            <a:off x="1219199" y="1723856"/>
            <a:ext cx="10170695" cy="2554545"/>
          </a:xfrm>
          <a:prstGeom prst="rect">
            <a:avLst/>
          </a:prstGeom>
          <a:noFill/>
        </p:spPr>
        <p:txBody>
          <a:bodyPr wrap="square" rtlCol="0">
            <a:spAutoFit/>
          </a:bodyPr>
          <a:lstStyle/>
          <a:p>
            <a:r>
              <a:rPr lang="en-AU" sz="4000" b="1">
                <a:latin typeface="Calibri" panose="020F0502020204030204" pitchFamily="34" charset="0"/>
                <a:cs typeface="Calibri" panose="020F0502020204030204" pitchFamily="34" charset="0"/>
              </a:rPr>
              <a:t> </a:t>
            </a:r>
          </a:p>
          <a:p>
            <a:r>
              <a:rPr lang="en-AU" sz="3000" b="1" i="1">
                <a:solidFill>
                  <a:schemeClr val="accent2"/>
                </a:solidFill>
                <a:latin typeface="Calibri" panose="020F0502020204030204" pitchFamily="34" charset="0"/>
                <a:cs typeface="Calibri" panose="020F0502020204030204" pitchFamily="34" charset="0"/>
              </a:rPr>
              <a:t>The United States, Germany, Japan </a:t>
            </a:r>
            <a:r>
              <a:rPr lang="en-AU" sz="3000" i="1">
                <a:solidFill>
                  <a:schemeClr val="accent1">
                    <a:lumMod val="75000"/>
                  </a:schemeClr>
                </a:solidFill>
                <a:latin typeface="Calibri" panose="020F0502020204030204" pitchFamily="34" charset="0"/>
                <a:cs typeface="Calibri" panose="020F0502020204030204" pitchFamily="34" charset="0"/>
              </a:rPr>
              <a:t>and other industrial powers are being transformed from </a:t>
            </a:r>
            <a:r>
              <a:rPr lang="en-AU" sz="3000" b="1" i="1">
                <a:solidFill>
                  <a:schemeClr val="accent2"/>
                </a:solidFill>
                <a:latin typeface="Calibri" panose="020F0502020204030204" pitchFamily="34" charset="0"/>
                <a:cs typeface="Calibri" panose="020F0502020204030204" pitchFamily="34" charset="0"/>
              </a:rPr>
              <a:t>industrial economies </a:t>
            </a:r>
            <a:r>
              <a:rPr lang="en-AU" sz="3000" i="1">
                <a:solidFill>
                  <a:schemeClr val="accent1">
                    <a:lumMod val="75000"/>
                  </a:schemeClr>
                </a:solidFill>
                <a:latin typeface="Calibri" panose="020F0502020204030204" pitchFamily="34" charset="0"/>
                <a:cs typeface="Calibri" panose="020F0502020204030204" pitchFamily="34" charset="0"/>
              </a:rPr>
              <a:t>to knowledge and information based </a:t>
            </a:r>
            <a:r>
              <a:rPr lang="en-AU" sz="3000" b="1" i="1">
                <a:solidFill>
                  <a:schemeClr val="accent2"/>
                </a:solidFill>
                <a:latin typeface="Calibri" panose="020F0502020204030204" pitchFamily="34" charset="0"/>
                <a:cs typeface="Calibri" panose="020F0502020204030204" pitchFamily="34" charset="0"/>
              </a:rPr>
              <a:t>service economies</a:t>
            </a:r>
            <a:r>
              <a:rPr lang="en-AU" sz="3000" i="1">
                <a:solidFill>
                  <a:schemeClr val="accent1">
                    <a:lumMod val="75000"/>
                  </a:schemeClr>
                </a:solidFill>
                <a:latin typeface="Calibri" panose="020F0502020204030204" pitchFamily="34" charset="0"/>
                <a:cs typeface="Calibri" panose="020F0502020204030204" pitchFamily="34" charset="0"/>
              </a:rPr>
              <a:t>, whilst</a:t>
            </a:r>
            <a:r>
              <a:rPr lang="en-AU" sz="3000" i="1">
                <a:solidFill>
                  <a:schemeClr val="accent2"/>
                </a:solidFill>
                <a:latin typeface="Calibri" panose="020F0502020204030204" pitchFamily="34" charset="0"/>
                <a:cs typeface="Calibri" panose="020F0502020204030204" pitchFamily="34" charset="0"/>
              </a:rPr>
              <a:t> </a:t>
            </a:r>
            <a:r>
              <a:rPr lang="en-AU" sz="3000" b="1" i="1">
                <a:solidFill>
                  <a:schemeClr val="accent2"/>
                </a:solidFill>
                <a:latin typeface="Calibri" panose="020F0502020204030204" pitchFamily="34" charset="0"/>
                <a:cs typeface="Calibri" panose="020F0502020204030204" pitchFamily="34" charset="0"/>
              </a:rPr>
              <a:t>manufacturing</a:t>
            </a:r>
            <a:r>
              <a:rPr lang="en-AU" sz="3000" i="1">
                <a:solidFill>
                  <a:schemeClr val="accent2"/>
                </a:solidFill>
                <a:latin typeface="Calibri" panose="020F0502020204030204" pitchFamily="34" charset="0"/>
                <a:cs typeface="Calibri" panose="020F0502020204030204" pitchFamily="34" charset="0"/>
              </a:rPr>
              <a:t> </a:t>
            </a:r>
            <a:r>
              <a:rPr lang="en-AU" sz="3000" i="1">
                <a:solidFill>
                  <a:schemeClr val="accent1">
                    <a:lumMod val="75000"/>
                  </a:schemeClr>
                </a:solidFill>
                <a:latin typeface="Calibri" panose="020F0502020204030204" pitchFamily="34" charset="0"/>
                <a:cs typeface="Calibri" panose="020F0502020204030204" pitchFamily="34" charset="0"/>
              </a:rPr>
              <a:t>has been moving to low wage countries.</a:t>
            </a:r>
            <a:endParaRPr lang="en-AU" sz="3000" b="1" i="1">
              <a:solidFill>
                <a:schemeClr val="accent1">
                  <a:lumMod val="75000"/>
                </a:schemeClr>
              </a:solidFill>
              <a:latin typeface="Calibri" panose="020F0502020204030204" pitchFamily="34" charset="0"/>
              <a:cs typeface="Calibri" panose="020F0502020204030204" pitchFamily="34" charset="0"/>
            </a:endParaRPr>
          </a:p>
        </p:txBody>
      </p:sp>
      <p:sp>
        <p:nvSpPr>
          <p:cNvPr id="8" name="TextBox 7"/>
          <p:cNvSpPr txBox="1"/>
          <p:nvPr/>
        </p:nvSpPr>
        <p:spPr>
          <a:xfrm>
            <a:off x="3561347" y="6320590"/>
            <a:ext cx="8470232" cy="276999"/>
          </a:xfrm>
          <a:prstGeom prst="rect">
            <a:avLst/>
          </a:prstGeom>
          <a:noFill/>
        </p:spPr>
        <p:txBody>
          <a:bodyPr wrap="square" rtlCol="0">
            <a:spAutoFit/>
          </a:bodyPr>
          <a:lstStyle/>
          <a:p>
            <a:r>
              <a:rPr lang="en-AU" sz="1200">
                <a:solidFill>
                  <a:schemeClr val="bg1"/>
                </a:solidFill>
                <a:latin typeface="Calibri" panose="020F0502020204030204" pitchFamily="34" charset="0"/>
                <a:cs typeface="Calibri" panose="020F0502020204030204" pitchFamily="34" charset="0"/>
              </a:rPr>
              <a:t>(Source: Laudon &amp; Laudon 2002, </a:t>
            </a:r>
            <a:r>
              <a:rPr lang="en-AU" sz="1200" i="1">
                <a:solidFill>
                  <a:schemeClr val="bg1"/>
                </a:solidFill>
                <a:latin typeface="Calibri" panose="020F0502020204030204" pitchFamily="34" charset="0"/>
                <a:cs typeface="Calibri" panose="020F0502020204030204" pitchFamily="34" charset="0"/>
              </a:rPr>
              <a:t>Management information systems: managing the digital firm</a:t>
            </a:r>
            <a:r>
              <a:rPr lang="en-AU" sz="1200">
                <a:solidFill>
                  <a:schemeClr val="bg1"/>
                </a:solidFill>
                <a:latin typeface="Calibri" panose="020F0502020204030204" pitchFamily="34" charset="0"/>
                <a:cs typeface="Calibri" panose="020F0502020204030204" pitchFamily="34" charset="0"/>
              </a:rPr>
              <a:t>, Prentice Hall, New Jersey.)</a:t>
            </a:r>
          </a:p>
        </p:txBody>
      </p:sp>
    </p:spTree>
    <p:extLst>
      <p:ext uri="{BB962C8B-B14F-4D97-AF65-F5344CB8AC3E}">
        <p14:creationId xmlns:p14="http://schemas.microsoft.com/office/powerpoint/2010/main" val="2102796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76" y="412539"/>
            <a:ext cx="10326658" cy="1000685"/>
          </a:xfrm>
        </p:spPr>
        <p:txBody>
          <a:bodyPr/>
          <a:lstStyle/>
          <a:p>
            <a:pPr algn="ctr"/>
            <a:r>
              <a:rPr lang="en-AU" sz="4000" b="1">
                <a:solidFill>
                  <a:schemeClr val="accent6"/>
                </a:solidFill>
                <a:latin typeface="Calibri" panose="020F0502020204030204" pitchFamily="34" charset="0"/>
                <a:cs typeface="Calibri" panose="020F0502020204030204" pitchFamily="34" charset="0"/>
              </a:rPr>
              <a:t>Activity</a:t>
            </a:r>
          </a:p>
        </p:txBody>
      </p:sp>
      <p:sp>
        <p:nvSpPr>
          <p:cNvPr id="7" name="TextBox 6"/>
          <p:cNvSpPr txBox="1"/>
          <p:nvPr/>
        </p:nvSpPr>
        <p:spPr>
          <a:xfrm>
            <a:off x="1219199" y="1310446"/>
            <a:ext cx="10170695" cy="4585871"/>
          </a:xfrm>
          <a:prstGeom prst="rect">
            <a:avLst/>
          </a:prstGeom>
          <a:noFill/>
        </p:spPr>
        <p:txBody>
          <a:bodyPr wrap="square" rtlCol="0">
            <a:spAutoFit/>
          </a:bodyPr>
          <a:lstStyle/>
          <a:p>
            <a:r>
              <a:rPr lang="en-AU" sz="2800" b="1" i="1">
                <a:solidFill>
                  <a:schemeClr val="accent6"/>
                </a:solidFill>
                <a:latin typeface="Calibri" panose="020F0502020204030204" pitchFamily="34" charset="0"/>
                <a:cs typeface="Calibri" panose="020F0502020204030204" pitchFamily="34" charset="0"/>
              </a:rPr>
              <a:t>Which of these two paraphrases is the most appropriate? </a:t>
            </a:r>
          </a:p>
          <a:p>
            <a:endParaRPr lang="en-AU" sz="2200" b="1">
              <a:latin typeface="Calibri" panose="020F0502020204030204" pitchFamily="34" charset="0"/>
              <a:cs typeface="Calibri" panose="020F0502020204030204" pitchFamily="34" charset="0"/>
            </a:endParaRPr>
          </a:p>
          <a:p>
            <a:r>
              <a:rPr lang="en-AU" sz="2200" b="1">
                <a:solidFill>
                  <a:schemeClr val="accent1">
                    <a:lumMod val="75000"/>
                  </a:schemeClr>
                </a:solidFill>
                <a:latin typeface="Calibri" panose="020F0502020204030204" pitchFamily="34" charset="0"/>
                <a:cs typeface="Calibri" panose="020F0502020204030204" pitchFamily="34" charset="0"/>
              </a:rPr>
              <a:t>Paraphrase 1</a:t>
            </a:r>
          </a:p>
          <a:p>
            <a:r>
              <a:rPr lang="en-AU" sz="2200" b="1">
                <a:latin typeface="Calibri" panose="020F0502020204030204" pitchFamily="34" charset="0"/>
                <a:cs typeface="Calibri" panose="020F0502020204030204" pitchFamily="34" charset="0"/>
              </a:rPr>
              <a:t>	</a:t>
            </a:r>
            <a:r>
              <a:rPr lang="en-AU" sz="2200">
                <a:solidFill>
                  <a:schemeClr val="accent1">
                    <a:lumMod val="75000"/>
                  </a:schemeClr>
                </a:solidFill>
                <a:latin typeface="Calibri" panose="020F0502020204030204" pitchFamily="34" charset="0"/>
                <a:cs typeface="Calibri" panose="020F0502020204030204" pitchFamily="34" charset="0"/>
              </a:rPr>
              <a:t>The United States, Germany, Japan and other economies are being dramatically 	changed from industrial economies to knowledge and information based 	service economies as manufacturing shifts to countries where the wages are 	low cost (Laudon &amp; Laudon, 2002). </a:t>
            </a:r>
          </a:p>
          <a:p>
            <a:endParaRPr lang="en-AU" sz="2200">
              <a:latin typeface="Calibri" panose="020F0502020204030204" pitchFamily="34" charset="0"/>
              <a:cs typeface="Calibri" panose="020F0502020204030204" pitchFamily="34" charset="0"/>
            </a:endParaRPr>
          </a:p>
          <a:p>
            <a:r>
              <a:rPr lang="en-AU" sz="2200" b="1">
                <a:solidFill>
                  <a:schemeClr val="accent1">
                    <a:lumMod val="75000"/>
                  </a:schemeClr>
                </a:solidFill>
                <a:latin typeface="Calibri" panose="020F0502020204030204" pitchFamily="34" charset="0"/>
                <a:cs typeface="Calibri" panose="020F0502020204030204" pitchFamily="34" charset="0"/>
              </a:rPr>
              <a:t>Paraphrase 2</a:t>
            </a:r>
          </a:p>
          <a:p>
            <a:r>
              <a:rPr lang="en-AU" sz="2200" b="1">
                <a:solidFill>
                  <a:srgbClr val="0070C0"/>
                </a:solidFill>
                <a:latin typeface="Calibri" panose="020F0502020204030204" pitchFamily="34" charset="0"/>
                <a:cs typeface="Calibri" panose="020F0502020204030204" pitchFamily="34" charset="0"/>
              </a:rPr>
              <a:t>	</a:t>
            </a:r>
            <a:r>
              <a:rPr lang="en-AU" sz="2200">
                <a:solidFill>
                  <a:schemeClr val="accent1">
                    <a:lumMod val="75000"/>
                  </a:schemeClr>
                </a:solidFill>
                <a:latin typeface="Calibri" panose="020F0502020204030204" pitchFamily="34" charset="0"/>
                <a:cs typeface="Calibri" panose="020F0502020204030204" pitchFamily="34" charset="0"/>
              </a:rPr>
              <a:t>As manufacturing has moved to countries where labour is cheaper, former 	industrial economies such as the United States, Japan and Germany have based 	their economies on service industries in which information is more valuable 	than labour (Laudon &amp; Laudon, 2002). </a:t>
            </a:r>
            <a:endParaRPr lang="en-AU" sz="2200" b="1">
              <a:solidFill>
                <a:schemeClr val="accent1">
                  <a:lumMod val="75000"/>
                </a:schemeClr>
              </a:solidFill>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8C7CB9A0-5B7A-4FE5-B5D0-22C3FF7632C0}"/>
              </a:ext>
            </a:extLst>
          </p:cNvPr>
          <p:cNvSpPr>
            <a:spLocks noGrp="1"/>
          </p:cNvSpPr>
          <p:nvPr>
            <p:ph type="ftr" sz="quarter" idx="11"/>
          </p:nvPr>
        </p:nvSpPr>
        <p:spPr>
          <a:xfrm>
            <a:off x="6363093" y="6255097"/>
            <a:ext cx="5402187" cy="365125"/>
          </a:xfrm>
        </p:spPr>
        <p:txBody>
          <a:bodyPr/>
          <a:lstStyle/>
          <a:p>
            <a:r>
              <a:rPr lang="en-US" sz="1800">
                <a:latin typeface="Calibri" panose="020F0502020204030204" pitchFamily="34" charset="0"/>
                <a:cs typeface="Calibri" panose="020F0502020204030204" pitchFamily="34" charset="0"/>
              </a:rPr>
              <a:t>UTS HELPS</a:t>
            </a:r>
          </a:p>
        </p:txBody>
      </p:sp>
    </p:spTree>
    <p:extLst>
      <p:ext uri="{BB962C8B-B14F-4D97-AF65-F5344CB8AC3E}">
        <p14:creationId xmlns:p14="http://schemas.microsoft.com/office/powerpoint/2010/main" val="786382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7" name="TextBox 6"/>
          <p:cNvSpPr txBox="1"/>
          <p:nvPr/>
        </p:nvSpPr>
        <p:spPr>
          <a:xfrm>
            <a:off x="786819" y="462098"/>
            <a:ext cx="10818394" cy="5933804"/>
          </a:xfrm>
          <a:prstGeom prst="rect">
            <a:avLst/>
          </a:prstGeom>
          <a:solidFill>
            <a:schemeClr val="accent1">
              <a:lumMod val="75000"/>
            </a:schemeClr>
          </a:solidFill>
        </p:spPr>
        <p:txBody>
          <a:bodyPr wrap="square" rtlCol="0">
            <a:spAutoFit/>
          </a:bodyPr>
          <a:lstStyle/>
          <a:p>
            <a:pPr marL="457200" indent="-457200">
              <a:lnSpc>
                <a:spcPct val="150000"/>
              </a:lnSpc>
              <a:buAutoNum type="alphaLcParenBoth"/>
            </a:pPr>
            <a:endParaRPr lang="en-AU" sz="2400" b="1">
              <a:solidFill>
                <a:schemeClr val="bg1"/>
              </a:solidFill>
              <a:latin typeface="Calibri" panose="020F0502020204030204" pitchFamily="34" charset="0"/>
              <a:cs typeface="Calibri" panose="020F0502020204030204" pitchFamily="34" charset="0"/>
            </a:endParaRPr>
          </a:p>
          <a:p>
            <a:pPr marL="457200" indent="-457200">
              <a:buAutoNum type="alphaLcParenBoth"/>
            </a:pPr>
            <a:r>
              <a:rPr lang="en-AU" sz="2800" b="1">
                <a:solidFill>
                  <a:schemeClr val="bg1"/>
                </a:solidFill>
                <a:latin typeface="Calibri" panose="020F0502020204030204" pitchFamily="34" charset="0"/>
                <a:cs typeface="Calibri" panose="020F0502020204030204" pitchFamily="34" charset="0"/>
              </a:rPr>
              <a:t>Paraphrase 1 is acceptable because it closely follows the sentence structure of the original.</a:t>
            </a:r>
          </a:p>
          <a:p>
            <a:pPr marL="457200" indent="-457200">
              <a:lnSpc>
                <a:spcPct val="150000"/>
              </a:lnSpc>
              <a:buAutoNum type="alphaLcParenBoth"/>
            </a:pPr>
            <a:endParaRPr lang="en-AU" sz="2000" b="1">
              <a:solidFill>
                <a:schemeClr val="bg1"/>
              </a:solidFill>
              <a:latin typeface="Calibri" panose="020F0502020204030204" pitchFamily="34" charset="0"/>
              <a:cs typeface="Calibri" panose="020F0502020204030204" pitchFamily="34" charset="0"/>
            </a:endParaRPr>
          </a:p>
          <a:p>
            <a:pPr marL="457200" indent="-457200">
              <a:buAutoNum type="alphaLcParenBoth"/>
            </a:pPr>
            <a:r>
              <a:rPr lang="en-AU" sz="2800" b="1">
                <a:solidFill>
                  <a:schemeClr val="bg1"/>
                </a:solidFill>
                <a:latin typeface="Calibri" panose="020F0502020204030204" pitchFamily="34" charset="0"/>
                <a:cs typeface="Calibri" panose="020F0502020204030204" pitchFamily="34" charset="0"/>
              </a:rPr>
              <a:t>Both paraphrases are acceptable because some of the keywords have been changed. </a:t>
            </a:r>
          </a:p>
          <a:p>
            <a:pPr marL="457200" indent="-457200">
              <a:lnSpc>
                <a:spcPct val="150000"/>
              </a:lnSpc>
              <a:buAutoNum type="alphaLcParenBoth"/>
            </a:pPr>
            <a:endParaRPr lang="en-AU" sz="2000" b="1">
              <a:solidFill>
                <a:schemeClr val="bg1"/>
              </a:solidFill>
              <a:latin typeface="Calibri" panose="020F0502020204030204" pitchFamily="34" charset="0"/>
              <a:cs typeface="Calibri" panose="020F0502020204030204" pitchFamily="34" charset="0"/>
            </a:endParaRPr>
          </a:p>
          <a:p>
            <a:pPr marL="457200" indent="-457200">
              <a:buFontTx/>
              <a:buAutoNum type="alphaLcParenBoth"/>
            </a:pPr>
            <a:r>
              <a:rPr lang="en-AU" sz="2800" b="1">
                <a:solidFill>
                  <a:schemeClr val="bg1"/>
                </a:solidFill>
                <a:latin typeface="Calibri" panose="020F0502020204030204" pitchFamily="34" charset="0"/>
                <a:cs typeface="Calibri" panose="020F0502020204030204" pitchFamily="34" charset="0"/>
              </a:rPr>
              <a:t>Paraphrase 2 is acceptable because the sentence structure has been changed significantly but the meaning is the same.</a:t>
            </a:r>
          </a:p>
          <a:p>
            <a:pPr marL="457200" indent="-457200">
              <a:lnSpc>
                <a:spcPct val="150000"/>
              </a:lnSpc>
              <a:buAutoNum type="alphaLcParenBoth"/>
            </a:pPr>
            <a:endParaRPr lang="en-AU" sz="2000" b="1">
              <a:solidFill>
                <a:schemeClr val="bg1"/>
              </a:solidFill>
              <a:latin typeface="Calibri" panose="020F0502020204030204" pitchFamily="34" charset="0"/>
              <a:cs typeface="Calibri" panose="020F0502020204030204" pitchFamily="34" charset="0"/>
            </a:endParaRPr>
          </a:p>
          <a:p>
            <a:pPr marL="457200" indent="-457200">
              <a:buAutoNum type="alphaLcParenBoth"/>
            </a:pPr>
            <a:r>
              <a:rPr lang="en-AU" sz="2800" b="1">
                <a:solidFill>
                  <a:schemeClr val="bg1"/>
                </a:solidFill>
                <a:latin typeface="Calibri" panose="020F0502020204030204" pitchFamily="34" charset="0"/>
                <a:cs typeface="Calibri" panose="020F0502020204030204" pitchFamily="34" charset="0"/>
              </a:rPr>
              <a:t>Paraphrase 2 is not acceptable because the sentence structure has been changed. </a:t>
            </a:r>
          </a:p>
          <a:p>
            <a:pPr>
              <a:lnSpc>
                <a:spcPct val="150000"/>
              </a:lnSpc>
            </a:pPr>
            <a:endParaRPr lang="en-AU" sz="2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3411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7" name="TextBox 6"/>
          <p:cNvSpPr txBox="1"/>
          <p:nvPr/>
        </p:nvSpPr>
        <p:spPr>
          <a:xfrm>
            <a:off x="786819" y="462098"/>
            <a:ext cx="10818394" cy="5933804"/>
          </a:xfrm>
          <a:prstGeom prst="rect">
            <a:avLst/>
          </a:prstGeom>
          <a:solidFill>
            <a:schemeClr val="accent1">
              <a:lumMod val="75000"/>
            </a:schemeClr>
          </a:solidFill>
        </p:spPr>
        <p:txBody>
          <a:bodyPr wrap="square" rtlCol="0">
            <a:spAutoFit/>
          </a:bodyPr>
          <a:lstStyle/>
          <a:p>
            <a:pPr marL="457200" indent="-457200">
              <a:lnSpc>
                <a:spcPct val="150000"/>
              </a:lnSpc>
              <a:buAutoNum type="alphaLcParenBoth"/>
            </a:pPr>
            <a:endParaRPr lang="en-AU" sz="2400" b="1">
              <a:solidFill>
                <a:schemeClr val="bg1"/>
              </a:solidFill>
              <a:latin typeface="Calibri" panose="020F0502020204030204" pitchFamily="34" charset="0"/>
              <a:cs typeface="Calibri" panose="020F0502020204030204" pitchFamily="34" charset="0"/>
            </a:endParaRPr>
          </a:p>
          <a:p>
            <a:pPr marL="457200" indent="-457200">
              <a:buAutoNum type="alphaLcParenBoth"/>
            </a:pPr>
            <a:r>
              <a:rPr lang="en-AU" sz="2800" b="1">
                <a:solidFill>
                  <a:schemeClr val="accent1">
                    <a:lumMod val="75000"/>
                  </a:schemeClr>
                </a:solidFill>
                <a:latin typeface="Calibri" panose="020F0502020204030204" pitchFamily="34" charset="0"/>
                <a:cs typeface="Calibri" panose="020F0502020204030204" pitchFamily="34" charset="0"/>
              </a:rPr>
              <a:t>Paraphrase 1 is acceptable because it closely follows the sentence structure of the original.</a:t>
            </a:r>
          </a:p>
          <a:p>
            <a:pPr marL="457200" indent="-457200">
              <a:lnSpc>
                <a:spcPct val="150000"/>
              </a:lnSpc>
              <a:buAutoNum type="alphaLcParenBoth"/>
            </a:pPr>
            <a:endParaRPr lang="en-AU" sz="2000" b="1">
              <a:solidFill>
                <a:schemeClr val="accent1">
                  <a:lumMod val="75000"/>
                </a:schemeClr>
              </a:solidFill>
              <a:latin typeface="Calibri" panose="020F0502020204030204" pitchFamily="34" charset="0"/>
              <a:cs typeface="Calibri" panose="020F0502020204030204" pitchFamily="34" charset="0"/>
            </a:endParaRPr>
          </a:p>
          <a:p>
            <a:pPr marL="457200" indent="-457200">
              <a:buAutoNum type="alphaLcParenBoth"/>
            </a:pPr>
            <a:r>
              <a:rPr lang="en-AU" sz="2800" b="1">
                <a:solidFill>
                  <a:schemeClr val="accent1">
                    <a:lumMod val="75000"/>
                  </a:schemeClr>
                </a:solidFill>
                <a:latin typeface="Calibri" panose="020F0502020204030204" pitchFamily="34" charset="0"/>
                <a:cs typeface="Calibri" panose="020F0502020204030204" pitchFamily="34" charset="0"/>
              </a:rPr>
              <a:t>Both paraphrases are acceptable because some of the keywords have been changed. </a:t>
            </a:r>
          </a:p>
          <a:p>
            <a:pPr marL="457200" indent="-457200">
              <a:lnSpc>
                <a:spcPct val="150000"/>
              </a:lnSpc>
              <a:buAutoNum type="alphaLcParenBoth"/>
            </a:pPr>
            <a:endParaRPr lang="en-AU" sz="2000" b="1">
              <a:solidFill>
                <a:schemeClr val="bg1"/>
              </a:solidFill>
              <a:latin typeface="Calibri" panose="020F0502020204030204" pitchFamily="34" charset="0"/>
              <a:cs typeface="Calibri" panose="020F0502020204030204" pitchFamily="34" charset="0"/>
            </a:endParaRPr>
          </a:p>
          <a:p>
            <a:pPr marL="457200" indent="-457200">
              <a:buFontTx/>
              <a:buAutoNum type="alphaLcParenBoth"/>
            </a:pPr>
            <a:r>
              <a:rPr lang="en-AU" sz="2800" b="1">
                <a:solidFill>
                  <a:schemeClr val="bg1"/>
                </a:solidFill>
                <a:latin typeface="Calibri" panose="020F0502020204030204" pitchFamily="34" charset="0"/>
                <a:cs typeface="Calibri" panose="020F0502020204030204" pitchFamily="34" charset="0"/>
              </a:rPr>
              <a:t>Paraphrase 2 is acceptable because the sentence structure has been changed significantly but the meaning is the same.</a:t>
            </a:r>
          </a:p>
          <a:p>
            <a:pPr marL="457200" indent="-457200">
              <a:lnSpc>
                <a:spcPct val="150000"/>
              </a:lnSpc>
              <a:buAutoNum type="alphaLcParenBoth"/>
            </a:pPr>
            <a:endParaRPr lang="en-AU" sz="2000" b="1">
              <a:solidFill>
                <a:schemeClr val="bg1"/>
              </a:solidFill>
              <a:latin typeface="Calibri" panose="020F0502020204030204" pitchFamily="34" charset="0"/>
              <a:cs typeface="Calibri" panose="020F0502020204030204" pitchFamily="34" charset="0"/>
            </a:endParaRPr>
          </a:p>
          <a:p>
            <a:pPr marL="457200" indent="-457200">
              <a:buAutoNum type="alphaLcParenBoth"/>
            </a:pPr>
            <a:r>
              <a:rPr lang="en-AU" sz="2800" b="1">
                <a:solidFill>
                  <a:schemeClr val="accent1">
                    <a:lumMod val="75000"/>
                  </a:schemeClr>
                </a:solidFill>
                <a:latin typeface="Calibri" panose="020F0502020204030204" pitchFamily="34" charset="0"/>
                <a:cs typeface="Calibri" panose="020F0502020204030204" pitchFamily="34" charset="0"/>
              </a:rPr>
              <a:t>Paraphrase 2 is not acceptable because the sentence structure has been changed. </a:t>
            </a:r>
          </a:p>
          <a:p>
            <a:pPr>
              <a:lnSpc>
                <a:spcPct val="150000"/>
              </a:lnSpc>
            </a:pPr>
            <a:endParaRPr lang="en-AU" sz="2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960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891" y="528243"/>
            <a:ext cx="10326658" cy="1000685"/>
          </a:xfrm>
        </p:spPr>
        <p:txBody>
          <a:bodyPr/>
          <a:lstStyle/>
          <a:p>
            <a:pPr algn="ctr"/>
            <a:r>
              <a:rPr lang="en-AU" sz="4400" b="1">
                <a:solidFill>
                  <a:schemeClr val="accent1">
                    <a:lumMod val="75000"/>
                  </a:schemeClr>
                </a:solidFill>
                <a:cs typeface="Calibri" panose="020F0502020204030204" pitchFamily="34" charset="0"/>
              </a:rPr>
              <a:t>Summarising </a:t>
            </a:r>
            <a:endParaRPr lang="en-AU" sz="4400" b="1">
              <a:solidFill>
                <a:schemeClr val="tx1"/>
              </a:solidFill>
              <a:cs typeface="Calibri" panose="020F0502020204030204" pitchFamily="34" charset="0"/>
            </a:endParaRPr>
          </a:p>
        </p:txBody>
      </p:sp>
      <p:sp>
        <p:nvSpPr>
          <p:cNvPr id="3" name="TextBox 2"/>
          <p:cNvSpPr txBox="1"/>
          <p:nvPr/>
        </p:nvSpPr>
        <p:spPr>
          <a:xfrm>
            <a:off x="1078155" y="1748589"/>
            <a:ext cx="10022982" cy="3773341"/>
          </a:xfrm>
          <a:prstGeom prst="rect">
            <a:avLst/>
          </a:prstGeom>
          <a:noFill/>
        </p:spPr>
        <p:txBody>
          <a:bodyPr wrap="square" rtlCol="0">
            <a:spAutoFit/>
          </a:bodyPr>
          <a:lstStyle/>
          <a:p>
            <a:pPr marL="342900" lvl="0" indent="-342900" defTabSz="457200" fontAlgn="base">
              <a:spcBef>
                <a:spcPct val="20000"/>
              </a:spcBef>
              <a:spcAft>
                <a:spcPct val="0"/>
              </a:spcAft>
              <a:buFont typeface="Arial" charset="0"/>
              <a:buChar char="•"/>
            </a:pPr>
            <a:r>
              <a:rPr lang="en-AU" sz="2800">
                <a:solidFill>
                  <a:schemeClr val="accent1">
                    <a:lumMod val="75000"/>
                  </a:schemeClr>
                </a:solidFill>
                <a:latin typeface="Calibri" pitchFamily="34" charset="0"/>
                <a:ea typeface="ＭＳ Ｐゴシック" pitchFamily="-109" charset="-128"/>
                <a:cs typeface="Calibri" pitchFamily="34" charset="0"/>
              </a:rPr>
              <a:t>Provides a brief description of a long text</a:t>
            </a:r>
          </a:p>
          <a:p>
            <a:pPr marL="342900" lvl="0" indent="-342900" defTabSz="457200" fontAlgn="base">
              <a:spcBef>
                <a:spcPct val="20000"/>
              </a:spcBef>
              <a:spcAft>
                <a:spcPct val="0"/>
              </a:spcAft>
              <a:buFont typeface="Arial" charset="0"/>
              <a:buChar char="•"/>
            </a:pPr>
            <a:endParaRPr lang="en-US" sz="28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endParaRPr>
          </a:p>
          <a:p>
            <a:pPr marL="342900" lvl="0" indent="-342900" defTabSz="457200" fontAlgn="base">
              <a:spcBef>
                <a:spcPct val="20000"/>
              </a:spcBef>
              <a:spcAft>
                <a:spcPct val="0"/>
              </a:spcAft>
              <a:buFont typeface="Arial" charset="0"/>
              <a:buChar char="•"/>
            </a:pPr>
            <a:r>
              <a:rPr lang="en-US" sz="28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Can be useful for giving a brief overview of:</a:t>
            </a:r>
          </a:p>
          <a:p>
            <a:pPr marL="342900" lvl="0" indent="-342900" defTabSz="457200" fontAlgn="base">
              <a:spcBef>
                <a:spcPct val="20000"/>
              </a:spcBef>
              <a:spcAft>
                <a:spcPct val="0"/>
              </a:spcAft>
              <a:buFont typeface="Arial" charset="0"/>
              <a:buChar char="•"/>
            </a:pPr>
            <a:endParaRPr lang="en-US" sz="12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endParaRPr>
          </a:p>
          <a:p>
            <a:pPr marL="914400" lvl="1" indent="-457200" defTabSz="457200" fontAlgn="base">
              <a:spcBef>
                <a:spcPct val="20000"/>
              </a:spcBef>
              <a:spcAft>
                <a:spcPct val="0"/>
              </a:spcAft>
              <a:buFont typeface="Wingdings" panose="05000000000000000000" pitchFamily="2" charset="2"/>
              <a:buChar char="Ø"/>
            </a:pPr>
            <a:r>
              <a:rPr lang="en-US" sz="28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an author’s main argument</a:t>
            </a:r>
          </a:p>
          <a:p>
            <a:pPr marL="914400" lvl="1" indent="-457200" defTabSz="457200" fontAlgn="base">
              <a:spcBef>
                <a:spcPct val="20000"/>
              </a:spcBef>
              <a:spcAft>
                <a:spcPct val="0"/>
              </a:spcAft>
              <a:buFont typeface="Wingdings" panose="05000000000000000000" pitchFamily="2" charset="2"/>
              <a:buChar char="Ø"/>
            </a:pPr>
            <a:endParaRPr lang="en-US" sz="12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endParaRPr>
          </a:p>
          <a:p>
            <a:pPr marL="914400" lvl="1" indent="-457200" defTabSz="457200" fontAlgn="base">
              <a:spcBef>
                <a:spcPct val="20000"/>
              </a:spcBef>
              <a:spcAft>
                <a:spcPct val="0"/>
              </a:spcAft>
              <a:buFont typeface="Wingdings" panose="05000000000000000000" pitchFamily="2" charset="2"/>
              <a:buChar char="Ø"/>
            </a:pPr>
            <a:r>
              <a:rPr lang="en-US" sz="28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the findings of a research study</a:t>
            </a:r>
          </a:p>
          <a:p>
            <a:pPr marL="914400" lvl="1" indent="-457200" defTabSz="457200" fontAlgn="base">
              <a:spcBef>
                <a:spcPct val="20000"/>
              </a:spcBef>
              <a:spcAft>
                <a:spcPct val="0"/>
              </a:spcAft>
              <a:buFont typeface="Wingdings" panose="05000000000000000000" pitchFamily="2" charset="2"/>
              <a:buChar char="Ø"/>
            </a:pPr>
            <a:endParaRPr lang="en-US" sz="12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endParaRPr>
          </a:p>
          <a:p>
            <a:pPr marL="914400" lvl="1" indent="-457200" defTabSz="457200" fontAlgn="base">
              <a:spcBef>
                <a:spcPct val="20000"/>
              </a:spcBef>
              <a:spcAft>
                <a:spcPct val="0"/>
              </a:spcAft>
              <a:buFont typeface="Wingdings" panose="05000000000000000000" pitchFamily="2" charset="2"/>
              <a:buChar char="Ø"/>
            </a:pPr>
            <a:r>
              <a:rPr lang="en-US" sz="280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a case study</a:t>
            </a:r>
            <a:endParaRPr lang="en-AU" sz="2400">
              <a:solidFill>
                <a:prstClr val="black"/>
              </a:solidFill>
              <a:latin typeface="Calibri" pitchFamily="34" charset="0"/>
              <a:ea typeface="ＭＳ Ｐゴシック" pitchFamily="-109" charset="-128"/>
              <a:cs typeface="Calibri" pitchFamily="34" charset="0"/>
            </a:endParaRPr>
          </a:p>
        </p:txBody>
      </p:sp>
      <p:sp>
        <p:nvSpPr>
          <p:cNvPr id="4" name="Footer Placeholder 3">
            <a:extLst>
              <a:ext uri="{FF2B5EF4-FFF2-40B4-BE49-F238E27FC236}">
                <a16:creationId xmlns:a16="http://schemas.microsoft.com/office/drawing/2014/main" id="{3E5A37FC-4E07-4DC5-8FBD-955CF0059141}"/>
              </a:ext>
            </a:extLst>
          </p:cNvPr>
          <p:cNvSpPr>
            <a:spLocks noGrp="1"/>
          </p:cNvSpPr>
          <p:nvPr>
            <p:ph type="ftr" sz="quarter" idx="11"/>
          </p:nvPr>
        </p:nvSpPr>
        <p:spPr>
          <a:xfrm>
            <a:off x="6363093" y="6255097"/>
            <a:ext cx="5402187" cy="365125"/>
          </a:xfrm>
        </p:spPr>
        <p:txBody>
          <a:bodyPr/>
          <a:lstStyle/>
          <a:p>
            <a:r>
              <a:rPr lang="en-US" sz="1800">
                <a:latin typeface="Calibri" panose="020F0502020204030204" pitchFamily="34" charset="0"/>
                <a:cs typeface="Calibri" panose="020F0502020204030204" pitchFamily="34" charset="0"/>
              </a:rPr>
              <a:t>UTS HELPS</a:t>
            </a:r>
          </a:p>
        </p:txBody>
      </p:sp>
    </p:spTree>
    <p:extLst>
      <p:ext uri="{BB962C8B-B14F-4D97-AF65-F5344CB8AC3E}">
        <p14:creationId xmlns:p14="http://schemas.microsoft.com/office/powerpoint/2010/main" val="317400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314" y="541635"/>
            <a:ext cx="10326658" cy="1000685"/>
          </a:xfrm>
        </p:spPr>
        <p:txBody>
          <a:bodyPr/>
          <a:lstStyle/>
          <a:p>
            <a:pPr algn="ctr"/>
            <a:r>
              <a:rPr lang="en-AU" sz="4000" b="1">
                <a:solidFill>
                  <a:schemeClr val="accent1">
                    <a:lumMod val="75000"/>
                  </a:schemeClr>
                </a:solidFill>
                <a:cs typeface="Calibri" panose="020F0502020204030204" pitchFamily="34" charset="0"/>
              </a:rPr>
              <a:t>Summarising Tips</a:t>
            </a:r>
          </a:p>
        </p:txBody>
      </p:sp>
      <p:sp>
        <p:nvSpPr>
          <p:cNvPr id="3" name="Text Placeholder 2"/>
          <p:cNvSpPr>
            <a:spLocks noGrp="1"/>
          </p:cNvSpPr>
          <p:nvPr>
            <p:ph type="body" idx="12"/>
          </p:nvPr>
        </p:nvSpPr>
        <p:spPr>
          <a:xfrm>
            <a:off x="933777" y="1413984"/>
            <a:ext cx="10650868" cy="4543904"/>
          </a:xfrm>
        </p:spPr>
        <p:txBody>
          <a:bodyPr/>
          <a:lstStyle/>
          <a:p>
            <a:pPr defTabSz="457200" fontAlgn="base">
              <a:lnSpc>
                <a:spcPct val="150000"/>
              </a:lnSpc>
              <a:spcBef>
                <a:spcPct val="20000"/>
              </a:spcBef>
              <a:spcAft>
                <a:spcPct val="0"/>
              </a:spcAft>
            </a:pPr>
            <a:r>
              <a:rPr lang="en-AU" sz="2800">
                <a:solidFill>
                  <a:schemeClr val="accent1">
                    <a:lumMod val="75000"/>
                  </a:schemeClr>
                </a:solidFill>
                <a:latin typeface="Calibri" panose="020F0502020204030204" pitchFamily="34" charset="0"/>
                <a:ea typeface="ＭＳ Ｐゴシック" pitchFamily="-109" charset="-128"/>
                <a:cs typeface="Calibri" pitchFamily="34" charset="0"/>
              </a:rPr>
              <a:t>Only the </a:t>
            </a:r>
            <a:r>
              <a:rPr lang="en-AU" sz="2800" b="1">
                <a:solidFill>
                  <a:schemeClr val="accent1">
                    <a:lumMod val="75000"/>
                  </a:schemeClr>
                </a:solidFill>
                <a:latin typeface="Calibri" pitchFamily="34" charset="0"/>
                <a:ea typeface="ＭＳ Ｐゴシック" pitchFamily="-109" charset="-128"/>
                <a:cs typeface="Calibri" pitchFamily="34" charset="0"/>
              </a:rPr>
              <a:t>main points </a:t>
            </a:r>
            <a:r>
              <a:rPr lang="en-AU" sz="2800">
                <a:solidFill>
                  <a:schemeClr val="accent1">
                    <a:lumMod val="75000"/>
                  </a:schemeClr>
                </a:solidFill>
                <a:latin typeface="Calibri" pitchFamily="34" charset="0"/>
                <a:ea typeface="ＭＳ Ｐゴシック" pitchFamily="-109" charset="-128"/>
                <a:cs typeface="Calibri" pitchFamily="34" charset="0"/>
              </a:rPr>
              <a:t>need to be included</a:t>
            </a:r>
          </a:p>
          <a:p>
            <a:pPr defTabSz="457200" fontAlgn="base">
              <a:lnSpc>
                <a:spcPct val="150000"/>
              </a:lnSpc>
              <a:spcBef>
                <a:spcPct val="20000"/>
              </a:spcBef>
              <a:spcAft>
                <a:spcPct val="0"/>
              </a:spcAft>
            </a:pPr>
            <a:endParaRPr lang="en-AU" sz="800">
              <a:solidFill>
                <a:schemeClr val="accent1">
                  <a:lumMod val="75000"/>
                </a:schemeClr>
              </a:solidFill>
              <a:latin typeface="Calibri" pitchFamily="34" charset="0"/>
              <a:ea typeface="ＭＳ Ｐゴシック" pitchFamily="-109" charset="-128"/>
              <a:cs typeface="Calibri" pitchFamily="34" charset="0"/>
            </a:endParaRPr>
          </a:p>
          <a:p>
            <a:pPr defTabSz="457200" fontAlgn="base">
              <a:lnSpc>
                <a:spcPct val="150000"/>
              </a:lnSpc>
              <a:spcBef>
                <a:spcPct val="20000"/>
              </a:spcBef>
              <a:spcAft>
                <a:spcPct val="0"/>
              </a:spcAft>
            </a:pPr>
            <a:r>
              <a:rPr lang="en-AU" sz="2800">
                <a:solidFill>
                  <a:schemeClr val="accent1">
                    <a:lumMod val="75000"/>
                  </a:schemeClr>
                </a:solidFill>
                <a:latin typeface="Calibri" pitchFamily="34" charset="0"/>
                <a:ea typeface="ＭＳ Ｐゴシック" pitchFamily="-109" charset="-128"/>
                <a:cs typeface="Calibri" pitchFamily="34" charset="0"/>
              </a:rPr>
              <a:t>The words should be mostly your own </a:t>
            </a:r>
          </a:p>
          <a:p>
            <a:pPr defTabSz="457200" fontAlgn="base">
              <a:lnSpc>
                <a:spcPct val="150000"/>
              </a:lnSpc>
              <a:spcBef>
                <a:spcPct val="20000"/>
              </a:spcBef>
              <a:spcAft>
                <a:spcPct val="0"/>
              </a:spcAft>
            </a:pPr>
            <a:endParaRPr lang="en-AU" sz="800">
              <a:solidFill>
                <a:schemeClr val="accent1">
                  <a:lumMod val="75000"/>
                </a:schemeClr>
              </a:solidFill>
              <a:latin typeface="Calibri" pitchFamily="34" charset="0"/>
              <a:ea typeface="ＭＳ Ｐゴシック" pitchFamily="-109" charset="-128"/>
              <a:cs typeface="Calibri" pitchFamily="34" charset="0"/>
            </a:endParaRPr>
          </a:p>
          <a:p>
            <a:pPr defTabSz="457200" fontAlgn="base">
              <a:lnSpc>
                <a:spcPct val="150000"/>
              </a:lnSpc>
              <a:spcBef>
                <a:spcPct val="20000"/>
              </a:spcBef>
              <a:spcAft>
                <a:spcPct val="0"/>
              </a:spcAft>
            </a:pPr>
            <a:r>
              <a:rPr lang="en-AU" sz="2800">
                <a:solidFill>
                  <a:schemeClr val="accent1">
                    <a:lumMod val="75000"/>
                  </a:schemeClr>
                </a:solidFill>
                <a:latin typeface="Calibri" pitchFamily="34" charset="0"/>
                <a:ea typeface="ＭＳ Ｐゴシック" pitchFamily="-109" charset="-128"/>
                <a:cs typeface="Calibri" pitchFamily="34" charset="0"/>
              </a:rPr>
              <a:t>An</a:t>
            </a:r>
            <a:r>
              <a:rPr lang="en-AU" sz="2800" b="1">
                <a:solidFill>
                  <a:schemeClr val="accent1">
                    <a:lumMod val="75000"/>
                  </a:schemeClr>
                </a:solidFill>
                <a:latin typeface="Calibri" pitchFamily="34" charset="0"/>
                <a:ea typeface="ＭＳ Ｐゴシック" pitchFamily="-109" charset="-128"/>
                <a:cs typeface="Calibri" pitchFamily="34" charset="0"/>
              </a:rPr>
              <a:t> in-text citation </a:t>
            </a:r>
            <a:r>
              <a:rPr lang="en-AU" sz="2800">
                <a:solidFill>
                  <a:schemeClr val="accent1">
                    <a:lumMod val="75000"/>
                  </a:schemeClr>
                </a:solidFill>
                <a:latin typeface="Calibri" pitchFamily="34" charset="0"/>
                <a:ea typeface="ＭＳ Ｐゴシック" pitchFamily="-109" charset="-128"/>
                <a:cs typeface="Calibri" pitchFamily="34" charset="0"/>
              </a:rPr>
              <a:t>and</a:t>
            </a:r>
            <a:r>
              <a:rPr lang="en-AU" sz="2800" b="1">
                <a:solidFill>
                  <a:schemeClr val="accent1">
                    <a:lumMod val="75000"/>
                  </a:schemeClr>
                </a:solidFill>
                <a:latin typeface="Calibri" pitchFamily="34" charset="0"/>
                <a:ea typeface="ＭＳ Ｐゴシック" pitchFamily="-109" charset="-128"/>
                <a:cs typeface="Calibri" pitchFamily="34" charset="0"/>
              </a:rPr>
              <a:t> reference list entry </a:t>
            </a:r>
            <a:r>
              <a:rPr lang="en-AU" sz="2800">
                <a:solidFill>
                  <a:schemeClr val="accent1">
                    <a:lumMod val="75000"/>
                  </a:schemeClr>
                </a:solidFill>
                <a:latin typeface="Calibri" pitchFamily="34" charset="0"/>
                <a:ea typeface="ＭＳ Ｐゴシック" pitchFamily="-109" charset="-128"/>
                <a:cs typeface="Calibri" pitchFamily="34" charset="0"/>
              </a:rPr>
              <a:t>is required</a:t>
            </a:r>
            <a:endParaRPr lang="en-AU" sz="2000">
              <a:solidFill>
                <a:schemeClr val="accent1">
                  <a:lumMod val="75000"/>
                </a:schemeClr>
              </a:solidFill>
              <a:latin typeface="Calibri" pitchFamily="34" charset="0"/>
              <a:ea typeface="ＭＳ Ｐゴシック" pitchFamily="-109" charset="-128"/>
              <a:cs typeface="Calibri" pitchFamily="34" charset="0"/>
            </a:endParaRPr>
          </a:p>
          <a:p>
            <a:pPr marL="0" indent="0" defTabSz="457200" fontAlgn="base">
              <a:lnSpc>
                <a:spcPct val="150000"/>
              </a:lnSpc>
              <a:spcBef>
                <a:spcPct val="20000"/>
              </a:spcBef>
              <a:spcAft>
                <a:spcPct val="0"/>
              </a:spcAft>
              <a:buNone/>
            </a:pPr>
            <a:r>
              <a:rPr lang="en-AU" sz="2800" b="1">
                <a:solidFill>
                  <a:schemeClr val="accent6"/>
                </a:solidFill>
                <a:latin typeface="Calibri" pitchFamily="34" charset="0"/>
                <a:ea typeface="ＭＳ Ｐゴシック" pitchFamily="-109" charset="-128"/>
                <a:cs typeface="Calibri" pitchFamily="34" charset="0"/>
              </a:rPr>
              <a:t>e.g.</a:t>
            </a:r>
          </a:p>
          <a:p>
            <a:pPr marL="0" indent="0" defTabSz="457200" fontAlgn="base">
              <a:spcBef>
                <a:spcPct val="20000"/>
              </a:spcBef>
              <a:spcAft>
                <a:spcPct val="0"/>
              </a:spcAft>
              <a:buNone/>
            </a:pPr>
            <a:r>
              <a:rPr lang="en-AU" sz="2800" b="1" i="1">
                <a:solidFill>
                  <a:schemeClr val="accent6"/>
                </a:solidFill>
                <a:latin typeface="Calibri" pitchFamily="34" charset="0"/>
                <a:ea typeface="ＭＳ Ｐゴシック" pitchFamily="-109" charset="-128"/>
                <a:cs typeface="Calibri" pitchFamily="34" charset="0"/>
              </a:rPr>
              <a:t>Wiley and Bligh (2021) surveyed 2000 university students and found that nearly half of them had considered dropping out of their studies while studying online during COVID. </a:t>
            </a:r>
          </a:p>
        </p:txBody>
      </p:sp>
      <p:sp>
        <p:nvSpPr>
          <p:cNvPr id="4" name="Footer Placeholder 3">
            <a:extLst>
              <a:ext uri="{FF2B5EF4-FFF2-40B4-BE49-F238E27FC236}">
                <a16:creationId xmlns:a16="http://schemas.microsoft.com/office/drawing/2014/main" id="{3BD8F953-75DB-4DA6-8A1A-EDA4DA388A5E}"/>
              </a:ext>
            </a:extLst>
          </p:cNvPr>
          <p:cNvSpPr>
            <a:spLocks noGrp="1"/>
          </p:cNvSpPr>
          <p:nvPr>
            <p:ph type="ftr" sz="quarter" idx="11"/>
          </p:nvPr>
        </p:nvSpPr>
        <p:spPr>
          <a:xfrm>
            <a:off x="6363093" y="6255097"/>
            <a:ext cx="5402187" cy="365125"/>
          </a:xfrm>
        </p:spPr>
        <p:txBody>
          <a:bodyPr/>
          <a:lstStyle/>
          <a:p>
            <a:r>
              <a:rPr lang="en-US" sz="1800">
                <a:latin typeface="Calibri" panose="020F0502020204030204" pitchFamily="34" charset="0"/>
                <a:cs typeface="Calibri" panose="020F0502020204030204" pitchFamily="34" charset="0"/>
              </a:rPr>
              <a:t>UTS HELPS</a:t>
            </a:r>
          </a:p>
        </p:txBody>
      </p:sp>
    </p:spTree>
    <p:extLst>
      <p:ext uri="{BB962C8B-B14F-4D97-AF65-F5344CB8AC3E}">
        <p14:creationId xmlns:p14="http://schemas.microsoft.com/office/powerpoint/2010/main" val="358880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313216"/>
            <a:ext cx="10326658" cy="1000685"/>
          </a:xfrm>
        </p:spPr>
        <p:txBody>
          <a:bodyPr/>
          <a:lstStyle/>
          <a:p>
            <a:pPr marL="342900" indent="-342900" algn="ctr"/>
            <a:r>
              <a:rPr lang="en-AU" sz="4400" b="1">
                <a:solidFill>
                  <a:schemeClr val="accent1">
                    <a:lumMod val="75000"/>
                  </a:schemeClr>
                </a:solidFill>
              </a:rPr>
              <a:t>Avoiding Plagiarism Quiz</a:t>
            </a:r>
            <a:endParaRPr lang="en-US">
              <a:solidFill>
                <a:schemeClr val="accent1">
                  <a:lumMod val="75000"/>
                </a:schemeClr>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a:t>UTS HELPS</a:t>
            </a:r>
          </a:p>
        </p:txBody>
      </p:sp>
      <p:pic>
        <p:nvPicPr>
          <p:cNvPr id="5" name="Picture 4">
            <a:extLst>
              <a:ext uri="{FF2B5EF4-FFF2-40B4-BE49-F238E27FC236}">
                <a16:creationId xmlns:a16="http://schemas.microsoft.com/office/drawing/2014/main" id="{90674A6A-331C-2874-2EBC-8659CA7DD4B2}"/>
              </a:ext>
            </a:extLst>
          </p:cNvPr>
          <p:cNvPicPr>
            <a:picLocks noChangeAspect="1"/>
          </p:cNvPicPr>
          <p:nvPr/>
        </p:nvPicPr>
        <p:blipFill>
          <a:blip r:embed="rId3"/>
          <a:stretch>
            <a:fillRect/>
          </a:stretch>
        </p:blipFill>
        <p:spPr>
          <a:xfrm>
            <a:off x="943394" y="1009606"/>
            <a:ext cx="10305211" cy="5610616"/>
          </a:xfrm>
          <a:prstGeom prst="rect">
            <a:avLst/>
          </a:prstGeom>
        </p:spPr>
      </p:pic>
      <p:sp>
        <p:nvSpPr>
          <p:cNvPr id="7" name="Arrow: Down 6">
            <a:extLst>
              <a:ext uri="{FF2B5EF4-FFF2-40B4-BE49-F238E27FC236}">
                <a16:creationId xmlns:a16="http://schemas.microsoft.com/office/drawing/2014/main" id="{921BADD8-348E-AC25-CF3C-AFD8B55D973D}"/>
              </a:ext>
            </a:extLst>
          </p:cNvPr>
          <p:cNvSpPr/>
          <p:nvPr/>
        </p:nvSpPr>
        <p:spPr>
          <a:xfrm rot="3040697">
            <a:off x="8534415" y="3782355"/>
            <a:ext cx="1059543" cy="2525486"/>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3768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09FC20C-0FF3-ED46-9F9D-8FAE1338B169}"/>
              </a:ext>
            </a:extLst>
          </p:cNvPr>
          <p:cNvPicPr>
            <a:picLocks noChangeAspect="1"/>
          </p:cNvPicPr>
          <p:nvPr/>
        </p:nvPicPr>
        <p:blipFill>
          <a:blip r:embed="rId3"/>
          <a:stretch>
            <a:fillRect/>
          </a:stretch>
        </p:blipFill>
        <p:spPr>
          <a:xfrm>
            <a:off x="271221" y="165874"/>
            <a:ext cx="8658730" cy="1905231"/>
          </a:xfrm>
          <a:prstGeom prst="rect">
            <a:avLst/>
          </a:prstGeom>
        </p:spPr>
      </p:pic>
      <p:pic>
        <p:nvPicPr>
          <p:cNvPr id="7" name="Picture 6" descr="Text&#10;&#10;Description automatically generated">
            <a:extLst>
              <a:ext uri="{FF2B5EF4-FFF2-40B4-BE49-F238E27FC236}">
                <a16:creationId xmlns:a16="http://schemas.microsoft.com/office/drawing/2014/main" id="{9BB79CB5-5F6C-5442-B8B3-CBC463AFF0EE}"/>
              </a:ext>
            </a:extLst>
          </p:cNvPr>
          <p:cNvPicPr>
            <a:picLocks noChangeAspect="1"/>
          </p:cNvPicPr>
          <p:nvPr/>
        </p:nvPicPr>
        <p:blipFill>
          <a:blip r:embed="rId4"/>
          <a:stretch>
            <a:fillRect/>
          </a:stretch>
        </p:blipFill>
        <p:spPr>
          <a:xfrm>
            <a:off x="2733430" y="2256988"/>
            <a:ext cx="8895801" cy="2188649"/>
          </a:xfrm>
          <a:prstGeom prst="rect">
            <a:avLst/>
          </a:prstGeom>
        </p:spPr>
      </p:pic>
      <p:pic>
        <p:nvPicPr>
          <p:cNvPr id="11" name="Picture 10" descr="Text&#10;&#10;Description automatically generated">
            <a:extLst>
              <a:ext uri="{FF2B5EF4-FFF2-40B4-BE49-F238E27FC236}">
                <a16:creationId xmlns:a16="http://schemas.microsoft.com/office/drawing/2014/main" id="{EB79A9CF-ADDC-4640-BD56-AFDBDD7B2530}"/>
              </a:ext>
            </a:extLst>
          </p:cNvPr>
          <p:cNvPicPr>
            <a:picLocks noChangeAspect="1"/>
          </p:cNvPicPr>
          <p:nvPr/>
        </p:nvPicPr>
        <p:blipFill>
          <a:blip r:embed="rId5"/>
          <a:stretch>
            <a:fillRect/>
          </a:stretch>
        </p:blipFill>
        <p:spPr>
          <a:xfrm>
            <a:off x="271221" y="4631520"/>
            <a:ext cx="9439426" cy="1971379"/>
          </a:xfrm>
          <a:prstGeom prst="rect">
            <a:avLst/>
          </a:prstGeom>
        </p:spPr>
      </p:pic>
    </p:spTree>
    <p:extLst>
      <p:ext uri="{BB962C8B-B14F-4D97-AF65-F5344CB8AC3E}">
        <p14:creationId xmlns:p14="http://schemas.microsoft.com/office/powerpoint/2010/main" val="19652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3BE4C-2B6A-A4BF-F739-BFBF0EF27029}"/>
              </a:ext>
            </a:extLst>
          </p:cNvPr>
          <p:cNvSpPr>
            <a:spLocks noGrp="1"/>
          </p:cNvSpPr>
          <p:nvPr>
            <p:ph type="title"/>
          </p:nvPr>
        </p:nvSpPr>
        <p:spPr>
          <a:xfrm>
            <a:off x="932671" y="855547"/>
            <a:ext cx="10326658" cy="1000685"/>
          </a:xfrm>
        </p:spPr>
        <p:txBody>
          <a:bodyPr/>
          <a:lstStyle/>
          <a:p>
            <a:pPr marL="0" marR="0" lvl="0" indent="0" defTabSz="914400" rtl="0" eaLnBrk="1" fontAlgn="auto" latinLnBrk="0" hangingPunct="1">
              <a:lnSpc>
                <a:spcPct val="100000"/>
              </a:lnSpc>
              <a:spcBef>
                <a:spcPts val="0"/>
              </a:spcBef>
              <a:spcAft>
                <a:spcPts val="0"/>
              </a:spcAft>
              <a:tabLst/>
              <a:defRPr/>
            </a:pPr>
            <a:r>
              <a:rPr kumimoji="0" lang="en-AU" sz="3600" b="1" i="0" u="none" strike="noStrike" kern="1200" cap="none" spc="0" normalizeH="0" baseline="0" noProof="0">
                <a:ln>
                  <a:noFill/>
                </a:ln>
                <a:solidFill>
                  <a:srgbClr val="0F4BEB">
                    <a:lumMod val="75000"/>
                  </a:srgbClr>
                </a:solidFill>
                <a:effectLst/>
                <a:uLnTx/>
                <a:uFillTx/>
                <a:latin typeface="Arial" panose="020B0604020202020204"/>
                <a:ea typeface="+mn-ea"/>
                <a:cs typeface="+mn-cs"/>
                <a:sym typeface="Wingdings" panose="05000000000000000000" pitchFamily="2" charset="2"/>
              </a:rPr>
              <a:t>Academic Integrity Tutorial &amp; Quiz (Canvas) </a:t>
            </a:r>
            <a:b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br>
            <a:endParaRPr lang="en-GB"/>
          </a:p>
        </p:txBody>
      </p:sp>
      <p:pic>
        <p:nvPicPr>
          <p:cNvPr id="5" name="Picture 4">
            <a:extLst>
              <a:ext uri="{FF2B5EF4-FFF2-40B4-BE49-F238E27FC236}">
                <a16:creationId xmlns:a16="http://schemas.microsoft.com/office/drawing/2014/main" id="{51F34AC6-BF34-12D8-F7FF-D362DDA651C9}"/>
              </a:ext>
            </a:extLst>
          </p:cNvPr>
          <p:cNvPicPr>
            <a:picLocks noChangeAspect="1"/>
          </p:cNvPicPr>
          <p:nvPr/>
        </p:nvPicPr>
        <p:blipFill>
          <a:blip r:embed="rId3"/>
          <a:stretch>
            <a:fillRect/>
          </a:stretch>
        </p:blipFill>
        <p:spPr>
          <a:xfrm>
            <a:off x="3762375" y="1471893"/>
            <a:ext cx="4667250" cy="4667250"/>
          </a:xfrm>
          <a:prstGeom prst="rect">
            <a:avLst/>
          </a:prstGeom>
        </p:spPr>
      </p:pic>
    </p:spTree>
    <p:extLst>
      <p:ext uri="{BB962C8B-B14F-4D97-AF65-F5344CB8AC3E}">
        <p14:creationId xmlns:p14="http://schemas.microsoft.com/office/powerpoint/2010/main" val="1043404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0D58F-E84E-4A81-964D-F6428AC7F625}"/>
              </a:ext>
            </a:extLst>
          </p:cNvPr>
          <p:cNvSpPr>
            <a:spLocks noGrp="1"/>
          </p:cNvSpPr>
          <p:nvPr>
            <p:ph type="title"/>
          </p:nvPr>
        </p:nvSpPr>
        <p:spPr>
          <a:xfrm>
            <a:off x="627854" y="680580"/>
            <a:ext cx="10326658" cy="1000685"/>
          </a:xfrm>
        </p:spPr>
        <p:txBody>
          <a:bodyPr/>
          <a:lstStyle/>
          <a:p>
            <a:r>
              <a:rPr lang="en-AU"/>
              <a:t>Tips on using Generative AI (Gen AI) </a:t>
            </a:r>
          </a:p>
        </p:txBody>
      </p:sp>
      <p:pic>
        <p:nvPicPr>
          <p:cNvPr id="4" name="Picture 3">
            <a:extLst>
              <a:ext uri="{FF2B5EF4-FFF2-40B4-BE49-F238E27FC236}">
                <a16:creationId xmlns:a16="http://schemas.microsoft.com/office/drawing/2014/main" id="{9EE6459D-41B4-4CF0-84E6-943AFD811A4F}"/>
              </a:ext>
            </a:extLst>
          </p:cNvPr>
          <p:cNvPicPr>
            <a:picLocks noChangeAspect="1"/>
          </p:cNvPicPr>
          <p:nvPr/>
        </p:nvPicPr>
        <p:blipFill>
          <a:blip r:embed="rId3"/>
          <a:stretch>
            <a:fillRect/>
          </a:stretch>
        </p:blipFill>
        <p:spPr>
          <a:xfrm>
            <a:off x="3762375" y="1355889"/>
            <a:ext cx="4667250" cy="4667250"/>
          </a:xfrm>
          <a:prstGeom prst="rect">
            <a:avLst/>
          </a:prstGeom>
        </p:spPr>
      </p:pic>
    </p:spTree>
    <p:extLst>
      <p:ext uri="{BB962C8B-B14F-4D97-AF65-F5344CB8AC3E}">
        <p14:creationId xmlns:p14="http://schemas.microsoft.com/office/powerpoint/2010/main" val="2379687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32671" y="345149"/>
            <a:ext cx="10326658" cy="1000685"/>
          </a:xfrm>
        </p:spPr>
        <p:txBody>
          <a:bodyPr/>
          <a:lstStyle/>
          <a:p>
            <a:pPr algn="ctr"/>
            <a:r>
              <a:rPr lang="en-AU" sz="4400" b="1">
                <a:solidFill>
                  <a:schemeClr val="accent1">
                    <a:lumMod val="75000"/>
                  </a:schemeClr>
                </a:solidFill>
                <a:cs typeface="Calibri" panose="020F0502020204030204" pitchFamily="34" charset="0"/>
              </a:rPr>
              <a:t>More information</a:t>
            </a:r>
            <a:endParaRPr lang="en-AU" sz="4400">
              <a:cs typeface="Calibri" panose="020F0502020204030204" pitchFamily="34" charset="0"/>
            </a:endParaRPr>
          </a:p>
        </p:txBody>
      </p:sp>
      <p:sp>
        <p:nvSpPr>
          <p:cNvPr id="3" name="Text Placeholder 2"/>
          <p:cNvSpPr>
            <a:spLocks noGrp="1"/>
          </p:cNvSpPr>
          <p:nvPr>
            <p:ph type="body" idx="12"/>
          </p:nvPr>
        </p:nvSpPr>
        <p:spPr>
          <a:xfrm>
            <a:off x="688012" y="1256942"/>
            <a:ext cx="6308533" cy="4755566"/>
          </a:xfrm>
        </p:spPr>
        <p:txBody>
          <a:bodyPr/>
          <a:lstStyle/>
          <a:p>
            <a:pPr lvl="0">
              <a:lnSpc>
                <a:spcPct val="150000"/>
              </a:lnSpc>
            </a:pPr>
            <a:r>
              <a:rPr lang="en-AU" sz="2800" b="1" dirty="0">
                <a:solidFill>
                  <a:schemeClr val="accent1">
                    <a:lumMod val="75000"/>
                  </a:schemeClr>
                </a:solidFill>
                <a:latin typeface="Calibri" panose="020F0502020204030204" pitchFamily="34" charset="0"/>
                <a:cs typeface="Calibri" panose="020F0502020204030204" pitchFamily="34" charset="0"/>
              </a:rPr>
              <a:t>Online self-help learning resources</a:t>
            </a:r>
          </a:p>
          <a:p>
            <a:pPr marL="800100" lvl="1" indent="-342900">
              <a:lnSpc>
                <a:spcPct val="150000"/>
              </a:lnSpc>
              <a:buFontTx/>
              <a:buChar char="-"/>
            </a:pPr>
            <a:r>
              <a:rPr lang="en-AU" sz="2600" dirty="0">
                <a:solidFill>
                  <a:schemeClr val="accent1">
                    <a:lumMod val="75000"/>
                  </a:schemeClr>
                </a:solidFill>
                <a:latin typeface="Calibri" panose="020F0502020204030204" pitchFamily="34" charset="0"/>
                <a:cs typeface="Calibri" panose="020F0502020204030204" pitchFamily="34" charset="0"/>
                <a:hlinkClick r:id="rId3"/>
              </a:rPr>
              <a:t>How to Avoid Plagiarism </a:t>
            </a:r>
            <a:endParaRPr lang="en-AU" sz="2600" dirty="0">
              <a:solidFill>
                <a:schemeClr val="accent1">
                  <a:lumMod val="75000"/>
                </a:schemeClr>
              </a:solidFill>
              <a:latin typeface="Calibri" panose="020F0502020204030204" pitchFamily="34" charset="0"/>
              <a:cs typeface="Calibri" panose="020F0502020204030204" pitchFamily="34" charset="0"/>
            </a:endParaRPr>
          </a:p>
          <a:p>
            <a:pPr marL="800100" lvl="1" indent="-342900">
              <a:lnSpc>
                <a:spcPct val="150000"/>
              </a:lnSpc>
              <a:buFontTx/>
              <a:buChar char="-"/>
            </a:pPr>
            <a:r>
              <a:rPr lang="en-AU" sz="2600" dirty="0">
                <a:solidFill>
                  <a:schemeClr val="accent1">
                    <a:lumMod val="75000"/>
                  </a:schemeClr>
                </a:solidFill>
                <a:latin typeface="Calibri" panose="020F0502020204030204" pitchFamily="34" charset="0"/>
                <a:cs typeface="Calibri" panose="020F0502020204030204" pitchFamily="34" charset="0"/>
                <a:hlinkClick r:id="rId4"/>
              </a:rPr>
              <a:t>How to Paraphrase Effectively</a:t>
            </a:r>
            <a:endParaRPr lang="en-AU" sz="2600" dirty="0">
              <a:solidFill>
                <a:schemeClr val="accent1">
                  <a:lumMod val="75000"/>
                </a:schemeClr>
              </a:solidFill>
              <a:latin typeface="Calibri" panose="020F0502020204030204" pitchFamily="34" charset="0"/>
              <a:cs typeface="Calibri" panose="020F0502020204030204" pitchFamily="34" charset="0"/>
            </a:endParaRPr>
          </a:p>
          <a:p>
            <a:pPr lvl="1">
              <a:lnSpc>
                <a:spcPct val="150000"/>
              </a:lnSpc>
            </a:pPr>
            <a:r>
              <a:rPr lang="en-AU" sz="1200" dirty="0">
                <a:solidFill>
                  <a:schemeClr val="accent1">
                    <a:lumMod val="75000"/>
                  </a:schemeClr>
                </a:solidFill>
                <a:latin typeface="Calibri" panose="020F0502020204030204" pitchFamily="34" charset="0"/>
                <a:cs typeface="Calibri" panose="020F0502020204030204" pitchFamily="34" charset="0"/>
              </a:rPr>
              <a:t> </a:t>
            </a:r>
          </a:p>
          <a:p>
            <a:pPr lvl="0">
              <a:lnSpc>
                <a:spcPct val="150000"/>
              </a:lnSpc>
            </a:pPr>
            <a:endParaRPr lang="en-AU" sz="100" dirty="0">
              <a:solidFill>
                <a:schemeClr val="accent1">
                  <a:lumMod val="75000"/>
                </a:schemeClr>
              </a:solidFill>
              <a:latin typeface="Calibri" panose="020F0502020204030204" pitchFamily="34" charset="0"/>
              <a:cs typeface="Calibri" panose="020F0502020204030204" pitchFamily="34" charset="0"/>
            </a:endParaRPr>
          </a:p>
          <a:p>
            <a:pPr lvl="0">
              <a:lnSpc>
                <a:spcPct val="150000"/>
              </a:lnSpc>
            </a:pPr>
            <a:endParaRPr lang="en-AU" sz="100" dirty="0">
              <a:solidFill>
                <a:schemeClr val="accent1">
                  <a:lumMod val="75000"/>
                </a:schemeClr>
              </a:solidFill>
              <a:latin typeface="Calibri" panose="020F0502020204030204" pitchFamily="34" charset="0"/>
              <a:cs typeface="Calibri" panose="020F0502020204030204" pitchFamily="34" charset="0"/>
            </a:endParaRPr>
          </a:p>
          <a:p>
            <a:pPr lvl="0">
              <a:lnSpc>
                <a:spcPct val="150000"/>
              </a:lnSpc>
            </a:pPr>
            <a:endParaRPr lang="en-AU" sz="100" dirty="0">
              <a:solidFill>
                <a:schemeClr val="accent1">
                  <a:lumMod val="75000"/>
                </a:schemeClr>
              </a:solidFill>
              <a:latin typeface="Calibri" panose="020F0502020204030204" pitchFamily="34" charset="0"/>
              <a:cs typeface="Calibri" panose="020F0502020204030204" pitchFamily="34" charset="0"/>
            </a:endParaRPr>
          </a:p>
          <a:p>
            <a:pPr lvl="0">
              <a:lnSpc>
                <a:spcPct val="150000"/>
              </a:lnSpc>
            </a:pPr>
            <a:endParaRPr lang="en-AU" sz="100" dirty="0">
              <a:solidFill>
                <a:schemeClr val="accent1">
                  <a:lumMod val="75000"/>
                </a:schemeClr>
              </a:solidFill>
              <a:latin typeface="Calibri" panose="020F0502020204030204" pitchFamily="34" charset="0"/>
              <a:cs typeface="Calibri" panose="020F0502020204030204" pitchFamily="34" charset="0"/>
            </a:endParaRPr>
          </a:p>
          <a:p>
            <a:pPr lvl="0">
              <a:lnSpc>
                <a:spcPct val="150000"/>
              </a:lnSpc>
            </a:pPr>
            <a:endParaRPr lang="en-AU" sz="100" dirty="0">
              <a:solidFill>
                <a:schemeClr val="accent1">
                  <a:lumMod val="75000"/>
                </a:schemeClr>
              </a:solidFill>
              <a:latin typeface="Calibri" panose="020F0502020204030204" pitchFamily="34" charset="0"/>
              <a:cs typeface="Calibri" panose="020F0502020204030204" pitchFamily="34" charset="0"/>
            </a:endParaRPr>
          </a:p>
          <a:p>
            <a:pPr lvl="0">
              <a:lnSpc>
                <a:spcPct val="150000"/>
              </a:lnSpc>
            </a:pPr>
            <a:endParaRPr lang="en-AU" sz="100" dirty="0">
              <a:solidFill>
                <a:schemeClr val="accent1">
                  <a:lumMod val="75000"/>
                </a:schemeClr>
              </a:solidFill>
              <a:latin typeface="Calibri" panose="020F0502020204030204" pitchFamily="34" charset="0"/>
              <a:cs typeface="Calibri" panose="020F0502020204030204" pitchFamily="34" charset="0"/>
            </a:endParaRPr>
          </a:p>
          <a:p>
            <a:pPr lvl="0">
              <a:lnSpc>
                <a:spcPct val="150000"/>
              </a:lnSpc>
            </a:pPr>
            <a:endParaRPr lang="en-AU" sz="100" dirty="0">
              <a:solidFill>
                <a:schemeClr val="accent1">
                  <a:lumMod val="75000"/>
                </a:schemeClr>
              </a:solidFill>
              <a:latin typeface="Calibri" panose="020F0502020204030204" pitchFamily="34" charset="0"/>
              <a:cs typeface="Calibri" panose="020F0502020204030204" pitchFamily="34" charset="0"/>
            </a:endParaRPr>
          </a:p>
          <a:p>
            <a:pPr>
              <a:lnSpc>
                <a:spcPct val="150000"/>
              </a:lnSpc>
            </a:pPr>
            <a:r>
              <a:rPr lang="en-AU" sz="2800" b="1" dirty="0">
                <a:solidFill>
                  <a:schemeClr val="accent1">
                    <a:lumMod val="75000"/>
                  </a:schemeClr>
                </a:solidFill>
                <a:latin typeface="Calibri" panose="020F0502020204030204" pitchFamily="34" charset="0"/>
                <a:cs typeface="Calibri" panose="020F0502020204030204" pitchFamily="34" charset="0"/>
              </a:rPr>
              <a:t>Individual consultations</a:t>
            </a:r>
          </a:p>
        </p:txBody>
      </p:sp>
      <p:sp>
        <p:nvSpPr>
          <p:cNvPr id="4" name="TextBox 3">
            <a:extLst>
              <a:ext uri="{FF2B5EF4-FFF2-40B4-BE49-F238E27FC236}">
                <a16:creationId xmlns:a16="http://schemas.microsoft.com/office/drawing/2014/main" id="{F5B06F1C-98C5-4807-9A57-760079A5C8AB}"/>
              </a:ext>
            </a:extLst>
          </p:cNvPr>
          <p:cNvSpPr txBox="1"/>
          <p:nvPr/>
        </p:nvSpPr>
        <p:spPr>
          <a:xfrm>
            <a:off x="5828908" y="5403928"/>
            <a:ext cx="5919786" cy="1200329"/>
          </a:xfrm>
          <a:prstGeom prst="rect">
            <a:avLst/>
          </a:prstGeom>
          <a:solidFill>
            <a:schemeClr val="accent1">
              <a:lumMod val="75000"/>
            </a:schemeClr>
          </a:solidFill>
        </p:spPr>
        <p:txBody>
          <a:bodyPr wrap="square" rtlCol="0">
            <a:spAutoFit/>
          </a:bodyPr>
          <a:lstStyle/>
          <a:p>
            <a:r>
              <a:rPr lang="en-US" sz="5400" b="1">
                <a:solidFill>
                  <a:schemeClr val="bg1"/>
                </a:solidFill>
                <a:latin typeface="Calibri" panose="020F0502020204030204" pitchFamily="34" charset="0"/>
                <a:cs typeface="Calibri" panose="020F0502020204030204" pitchFamily="34" charset="0"/>
                <a:sym typeface="Wingdings"/>
              </a:rPr>
              <a:t></a:t>
            </a:r>
            <a:r>
              <a:rPr lang="en-US" sz="5400">
                <a:solidFill>
                  <a:schemeClr val="bg1"/>
                </a:solidFill>
                <a:latin typeface="Calibri" panose="020F0502020204030204" pitchFamily="34" charset="0"/>
                <a:cs typeface="Calibri" panose="020F0502020204030204" pitchFamily="34" charset="0"/>
                <a:sym typeface="Wingdings"/>
              </a:rPr>
              <a:t>  </a:t>
            </a:r>
            <a:r>
              <a:rPr lang="en-AU" sz="5400" b="1">
                <a:solidFill>
                  <a:schemeClr val="bg1"/>
                </a:solidFill>
                <a:latin typeface="Calibri" panose="020F0502020204030204" pitchFamily="34" charset="0"/>
                <a:cs typeface="Calibri" panose="020F0502020204030204" pitchFamily="34" charset="0"/>
              </a:rPr>
              <a:t>helps.uts.edu.au</a:t>
            </a:r>
            <a:endParaRPr lang="en-US" sz="5400" b="1">
              <a:solidFill>
                <a:schemeClr val="bg1"/>
              </a:solidFill>
              <a:latin typeface="Calibri" panose="020F0502020204030204" pitchFamily="34" charset="0"/>
              <a:cs typeface="Calibri" panose="020F0502020204030204" pitchFamily="34" charset="0"/>
            </a:endParaRPr>
          </a:p>
          <a:p>
            <a:endParaRPr lang="en-AU"/>
          </a:p>
        </p:txBody>
      </p:sp>
      <p:sp>
        <p:nvSpPr>
          <p:cNvPr id="5" name="Footer Placeholder 3">
            <a:extLst>
              <a:ext uri="{FF2B5EF4-FFF2-40B4-BE49-F238E27FC236}">
                <a16:creationId xmlns:a16="http://schemas.microsoft.com/office/drawing/2014/main" id="{387A29C0-F323-4142-8FD9-59C2A99ED18A}"/>
              </a:ext>
            </a:extLst>
          </p:cNvPr>
          <p:cNvSpPr>
            <a:spLocks noGrp="1"/>
          </p:cNvSpPr>
          <p:nvPr>
            <p:ph type="ftr" sz="quarter" idx="11"/>
          </p:nvPr>
        </p:nvSpPr>
        <p:spPr>
          <a:xfrm>
            <a:off x="6363093" y="6255097"/>
            <a:ext cx="5402187" cy="365125"/>
          </a:xfrm>
        </p:spPr>
        <p:txBody>
          <a:bodyPr/>
          <a:lstStyle/>
          <a:p>
            <a:r>
              <a:rPr lang="en-US" sz="1800">
                <a:latin typeface="Calibri" panose="020F0502020204030204" pitchFamily="34" charset="0"/>
                <a:cs typeface="Calibri" panose="020F0502020204030204" pitchFamily="34" charset="0"/>
              </a:rPr>
              <a:t>UTS HELPS</a:t>
            </a:r>
          </a:p>
        </p:txBody>
      </p:sp>
      <p:pic>
        <p:nvPicPr>
          <p:cNvPr id="7" name="Picture 6">
            <a:extLst>
              <a:ext uri="{FF2B5EF4-FFF2-40B4-BE49-F238E27FC236}">
                <a16:creationId xmlns:a16="http://schemas.microsoft.com/office/drawing/2014/main" id="{4C8E2C13-A61C-8CD4-5634-D91CF821B0A7}"/>
              </a:ext>
            </a:extLst>
          </p:cNvPr>
          <p:cNvPicPr>
            <a:picLocks noChangeAspect="1"/>
          </p:cNvPicPr>
          <p:nvPr/>
        </p:nvPicPr>
        <p:blipFill>
          <a:blip r:embed="rId5"/>
          <a:stretch>
            <a:fillRect/>
          </a:stretch>
        </p:blipFill>
        <p:spPr>
          <a:xfrm>
            <a:off x="6363093" y="1014353"/>
            <a:ext cx="2056001" cy="2056001"/>
          </a:xfrm>
          <a:prstGeom prst="rect">
            <a:avLst/>
          </a:prstGeom>
        </p:spPr>
      </p:pic>
      <p:pic>
        <p:nvPicPr>
          <p:cNvPr id="9" name="Picture 8">
            <a:extLst>
              <a:ext uri="{FF2B5EF4-FFF2-40B4-BE49-F238E27FC236}">
                <a16:creationId xmlns:a16="http://schemas.microsoft.com/office/drawing/2014/main" id="{7F998713-B148-31E5-CBDE-DFA38A2A54BB}"/>
              </a:ext>
            </a:extLst>
          </p:cNvPr>
          <p:cNvPicPr>
            <a:picLocks noChangeAspect="1"/>
          </p:cNvPicPr>
          <p:nvPr/>
        </p:nvPicPr>
        <p:blipFill>
          <a:blip r:embed="rId6"/>
          <a:stretch>
            <a:fillRect/>
          </a:stretch>
        </p:blipFill>
        <p:spPr>
          <a:xfrm>
            <a:off x="6366158" y="3108403"/>
            <a:ext cx="2052936" cy="2052936"/>
          </a:xfrm>
          <a:prstGeom prst="rect">
            <a:avLst/>
          </a:prstGeom>
        </p:spPr>
      </p:pic>
    </p:spTree>
    <p:extLst>
      <p:ext uri="{BB962C8B-B14F-4D97-AF65-F5344CB8AC3E}">
        <p14:creationId xmlns:p14="http://schemas.microsoft.com/office/powerpoint/2010/main" val="25220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1" end="11"/>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7032B-85D8-97E0-967C-86DC584356C5}"/>
              </a:ext>
            </a:extLst>
          </p:cNvPr>
          <p:cNvSpPr>
            <a:spLocks noGrp="1"/>
          </p:cNvSpPr>
          <p:nvPr>
            <p:ph type="title"/>
          </p:nvPr>
        </p:nvSpPr>
        <p:spPr>
          <a:xfrm>
            <a:off x="6096001" y="4314019"/>
            <a:ext cx="5046460" cy="1000685"/>
          </a:xfrm>
        </p:spPr>
        <p:txBody>
          <a:bodyPr/>
          <a:lstStyle/>
          <a:p>
            <a:r>
              <a:rPr lang="en-AU" sz="8000"/>
              <a:t>Thank you</a:t>
            </a:r>
            <a:endParaRPr lang="en-GB" sz="8000"/>
          </a:p>
        </p:txBody>
      </p:sp>
    </p:spTree>
    <p:extLst>
      <p:ext uri="{BB962C8B-B14F-4D97-AF65-F5344CB8AC3E}">
        <p14:creationId xmlns:p14="http://schemas.microsoft.com/office/powerpoint/2010/main" val="3248781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06552" y="377375"/>
            <a:ext cx="10326658" cy="1000685"/>
          </a:xfrm>
        </p:spPr>
        <p:txBody>
          <a:bodyPr/>
          <a:lstStyle/>
          <a:p>
            <a:r>
              <a:rPr lang="en-US" dirty="0"/>
              <a:t>Study Ready – Autumn</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a:xfrm>
            <a:off x="6363093" y="6255097"/>
            <a:ext cx="5402187" cy="365125"/>
          </a:xfrm>
        </p:spPr>
        <p:txBody>
          <a:bodyPr/>
          <a:lstStyle/>
          <a:p>
            <a:r>
              <a:rPr lang="en-US" dirty="0"/>
              <a:t>www.helps.uts.edu.au</a:t>
            </a:r>
          </a:p>
        </p:txBody>
      </p:sp>
      <p:sp>
        <p:nvSpPr>
          <p:cNvPr id="9" name="TextBox 8">
            <a:extLst>
              <a:ext uri="{FF2B5EF4-FFF2-40B4-BE49-F238E27FC236}">
                <a16:creationId xmlns:a16="http://schemas.microsoft.com/office/drawing/2014/main" id="{B85B7CA6-0A4A-4A4B-BEE0-F487B1505476}"/>
              </a:ext>
            </a:extLst>
          </p:cNvPr>
          <p:cNvSpPr txBox="1"/>
          <p:nvPr/>
        </p:nvSpPr>
        <p:spPr>
          <a:xfrm>
            <a:off x="8366333" y="1508084"/>
            <a:ext cx="3398947" cy="2800767"/>
          </a:xfrm>
          <a:prstGeom prst="rect">
            <a:avLst/>
          </a:prstGeom>
          <a:noFill/>
        </p:spPr>
        <p:txBody>
          <a:bodyPr wrap="square" rtlCol="0">
            <a:spAutoFit/>
          </a:bodyPr>
          <a:lstStyle/>
          <a:p>
            <a:r>
              <a:rPr lang="en-US" sz="1600" dirty="0"/>
              <a:t>Workshops run in Week 1 of the session.</a:t>
            </a:r>
          </a:p>
          <a:p>
            <a:endParaRPr lang="en-US" sz="1600" dirty="0"/>
          </a:p>
          <a:p>
            <a:r>
              <a:rPr lang="en-US" sz="1600" dirty="0"/>
              <a:t>10:00am-1:45pm</a:t>
            </a:r>
          </a:p>
          <a:p>
            <a:endParaRPr lang="en-US" sz="1600" dirty="0"/>
          </a:p>
          <a:p>
            <a:pPr marL="285750" indent="-285750">
              <a:buFont typeface="Arial" panose="020B0604020202020204" pitchFamily="34" charset="0"/>
              <a:buChar char="•"/>
            </a:pPr>
            <a:r>
              <a:rPr lang="en-US" sz="1600" dirty="0"/>
              <a:t>Tuesday 29</a:t>
            </a:r>
            <a:r>
              <a:rPr lang="en-US" sz="1600" baseline="30000" dirty="0"/>
              <a:t>th</a:t>
            </a:r>
            <a:r>
              <a:rPr lang="en-US" sz="1600" dirty="0"/>
              <a:t> July</a:t>
            </a:r>
          </a:p>
          <a:p>
            <a:pPr marL="285750" indent="-285750">
              <a:buFont typeface="Arial" panose="020B0604020202020204" pitchFamily="34" charset="0"/>
              <a:buChar char="•"/>
            </a:pPr>
            <a:r>
              <a:rPr lang="en-US" sz="1600" dirty="0"/>
              <a:t>Wednesday 30</a:t>
            </a:r>
            <a:r>
              <a:rPr lang="en-US" sz="1600" baseline="30000" dirty="0"/>
              <a:t>th</a:t>
            </a:r>
            <a:r>
              <a:rPr lang="en-US" sz="1600" dirty="0"/>
              <a:t> July</a:t>
            </a:r>
          </a:p>
          <a:p>
            <a:endParaRPr lang="en-US" sz="1600" dirty="0"/>
          </a:p>
          <a:p>
            <a:r>
              <a:rPr lang="en-US" sz="1600" dirty="0"/>
              <a:t>Sign up via </a:t>
            </a:r>
            <a:r>
              <a:rPr lang="en-US" sz="1600" dirty="0" err="1"/>
              <a:t>CareerHub</a:t>
            </a:r>
            <a:r>
              <a:rPr lang="en-US" sz="1600" dirty="0"/>
              <a:t> (scan!) </a:t>
            </a:r>
          </a:p>
          <a:p>
            <a:endParaRPr lang="en-US" sz="1600" dirty="0"/>
          </a:p>
          <a:p>
            <a:endParaRPr lang="en-AU" sz="1600" dirty="0"/>
          </a:p>
        </p:txBody>
      </p:sp>
      <p:pic>
        <p:nvPicPr>
          <p:cNvPr id="1026" name="Picture 2" descr="HELPS Study Ready SPR25">
            <a:extLst>
              <a:ext uri="{FF2B5EF4-FFF2-40B4-BE49-F238E27FC236}">
                <a16:creationId xmlns:a16="http://schemas.microsoft.com/office/drawing/2014/main" id="{E7F49A84-6D3C-ACC3-DCE8-4A75A3881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716" y="1378060"/>
            <a:ext cx="6462538" cy="456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29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8DB0F-79C1-5F54-C718-C1EAE570C108}"/>
            </a:ext>
          </a:extLst>
        </p:cNvPr>
        <p:cNvGrpSpPr/>
        <p:nvPr/>
      </p:nvGrpSpPr>
      <p:grpSpPr>
        <a:xfrm>
          <a:off x="0" y="0"/>
          <a:ext cx="0" cy="0"/>
          <a:chOff x="0" y="0"/>
          <a:chExt cx="0" cy="0"/>
        </a:xfrm>
      </p:grpSpPr>
      <p:pic>
        <p:nvPicPr>
          <p:cNvPr id="10" name="Picture 9" descr="A red oval with white text&#10;&#10;Description automatically generated">
            <a:extLst>
              <a:ext uri="{FF2B5EF4-FFF2-40B4-BE49-F238E27FC236}">
                <a16:creationId xmlns:a16="http://schemas.microsoft.com/office/drawing/2014/main" id="{EE9BEB80-97AD-D87B-A005-E35267B56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9881" y="419223"/>
            <a:ext cx="6438777" cy="6438777"/>
          </a:xfrm>
          <a:prstGeom prst="rect">
            <a:avLst/>
          </a:prstGeom>
        </p:spPr>
      </p:pic>
      <p:sp>
        <p:nvSpPr>
          <p:cNvPr id="2" name="Title 1">
            <a:extLst>
              <a:ext uri="{FF2B5EF4-FFF2-40B4-BE49-F238E27FC236}">
                <a16:creationId xmlns:a16="http://schemas.microsoft.com/office/drawing/2014/main" id="{20D93660-3F86-4A01-3640-BAD46B3AE58D}"/>
              </a:ext>
            </a:extLst>
          </p:cNvPr>
          <p:cNvSpPr>
            <a:spLocks noGrp="1"/>
          </p:cNvSpPr>
          <p:nvPr>
            <p:ph type="title"/>
          </p:nvPr>
        </p:nvSpPr>
        <p:spPr>
          <a:xfrm>
            <a:off x="606552" y="377375"/>
            <a:ext cx="10326658" cy="1000685"/>
          </a:xfrm>
        </p:spPr>
        <p:txBody>
          <a:bodyPr/>
          <a:lstStyle/>
          <a:p>
            <a:r>
              <a:rPr lang="en-US" dirty="0"/>
              <a:t>Keep up with everything HELPS!</a:t>
            </a:r>
          </a:p>
        </p:txBody>
      </p:sp>
      <p:sp>
        <p:nvSpPr>
          <p:cNvPr id="3" name="Text Placeholder 2">
            <a:extLst>
              <a:ext uri="{FF2B5EF4-FFF2-40B4-BE49-F238E27FC236}">
                <a16:creationId xmlns:a16="http://schemas.microsoft.com/office/drawing/2014/main" id="{F7CF4625-A633-EEEC-E011-F3B33A4621CC}"/>
              </a:ext>
            </a:extLst>
          </p:cNvPr>
          <p:cNvSpPr>
            <a:spLocks noGrp="1"/>
          </p:cNvSpPr>
          <p:nvPr>
            <p:ph type="body" idx="12"/>
          </p:nvPr>
        </p:nvSpPr>
        <p:spPr>
          <a:xfrm>
            <a:off x="606552" y="1120709"/>
            <a:ext cx="5676802" cy="4865940"/>
          </a:xfrm>
        </p:spPr>
        <p:txBody>
          <a:bodyPr>
            <a:normAutofit/>
          </a:bodyPr>
          <a:lstStyle/>
          <a:p>
            <a:pPr marL="0" indent="0">
              <a:buNone/>
            </a:pPr>
            <a:endParaRPr lang="en-US" sz="2800" b="1" dirty="0"/>
          </a:p>
          <a:p>
            <a:pPr marL="0" indent="0">
              <a:buNone/>
            </a:pPr>
            <a:r>
              <a:rPr lang="en-US" sz="2800" b="1" dirty="0"/>
              <a:t>Follow us on Instagram for more study tips and news about HELPS events!</a:t>
            </a:r>
          </a:p>
          <a:p>
            <a:pPr marL="0" indent="0">
              <a:buNone/>
            </a:pPr>
            <a:endParaRPr lang="en-US" sz="2800" b="1" dirty="0"/>
          </a:p>
          <a:p>
            <a:pPr marL="0" indent="0">
              <a:buNone/>
            </a:pPr>
            <a:endParaRPr lang="en-US" sz="2800" b="1" dirty="0"/>
          </a:p>
          <a:p>
            <a:pPr marL="0" indent="0">
              <a:buNone/>
            </a:pPr>
            <a:r>
              <a:rPr lang="en-US" sz="2800" b="1" dirty="0"/>
              <a:t>Scan the QR code </a:t>
            </a:r>
            <a:r>
              <a:rPr lang="en-US" sz="2800" b="1" dirty="0">
                <a:sym typeface="Wingdings" panose="05000000000000000000" pitchFamily="2" charset="2"/>
              </a:rPr>
              <a:t></a:t>
            </a:r>
            <a:endParaRPr lang="en-AU" sz="2800" dirty="0"/>
          </a:p>
        </p:txBody>
      </p:sp>
      <p:sp>
        <p:nvSpPr>
          <p:cNvPr id="4" name="Footer Placeholder 3">
            <a:extLst>
              <a:ext uri="{FF2B5EF4-FFF2-40B4-BE49-F238E27FC236}">
                <a16:creationId xmlns:a16="http://schemas.microsoft.com/office/drawing/2014/main" id="{58F0FAAA-CB9A-C1A7-9F6F-E63C64CD799A}"/>
              </a:ext>
            </a:extLst>
          </p:cNvPr>
          <p:cNvSpPr>
            <a:spLocks noGrp="1"/>
          </p:cNvSpPr>
          <p:nvPr>
            <p:ph type="ftr" sz="quarter" idx="11"/>
          </p:nvPr>
        </p:nvSpPr>
        <p:spPr>
          <a:xfrm>
            <a:off x="6363093" y="6255097"/>
            <a:ext cx="5402187" cy="365125"/>
          </a:xfrm>
        </p:spPr>
        <p:txBody>
          <a:bodyPr/>
          <a:lstStyle/>
          <a:p>
            <a:r>
              <a:rPr lang="en-US" dirty="0"/>
              <a:t>www.helps.uts.edu.au</a:t>
            </a:r>
          </a:p>
        </p:txBody>
      </p:sp>
      <p:pic>
        <p:nvPicPr>
          <p:cNvPr id="8" name="Picture 7" descr="A qr code on a white background&#10;&#10;Description automatically generated">
            <a:extLst>
              <a:ext uri="{FF2B5EF4-FFF2-40B4-BE49-F238E27FC236}">
                <a16:creationId xmlns:a16="http://schemas.microsoft.com/office/drawing/2014/main" id="{C4B3174A-4F81-706C-487B-46C30F9E5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640" y="1120709"/>
            <a:ext cx="4532887" cy="4532887"/>
          </a:xfrm>
          <a:prstGeom prst="rect">
            <a:avLst/>
          </a:prstGeom>
        </p:spPr>
      </p:pic>
    </p:spTree>
    <p:extLst>
      <p:ext uri="{BB962C8B-B14F-4D97-AF65-F5344CB8AC3E}">
        <p14:creationId xmlns:p14="http://schemas.microsoft.com/office/powerpoint/2010/main" val="142880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8E0F-CC51-1D4D-A1E9-D61F556F79B8}"/>
              </a:ext>
            </a:extLst>
          </p:cNvPr>
          <p:cNvSpPr>
            <a:spLocks noGrp="1"/>
          </p:cNvSpPr>
          <p:nvPr>
            <p:ph type="ctrTitle"/>
          </p:nvPr>
        </p:nvSpPr>
        <p:spPr>
          <a:xfrm>
            <a:off x="6781518" y="2029436"/>
            <a:ext cx="3870006" cy="750585"/>
          </a:xfrm>
        </p:spPr>
        <p:txBody>
          <a:bodyPr/>
          <a:lstStyle/>
          <a:p>
            <a:r>
              <a:rPr lang="en-US" sz="4800"/>
              <a:t>UTS HELPS</a:t>
            </a:r>
          </a:p>
        </p:txBody>
      </p:sp>
      <p:sp>
        <p:nvSpPr>
          <p:cNvPr id="3" name="Subtitle 2">
            <a:extLst>
              <a:ext uri="{FF2B5EF4-FFF2-40B4-BE49-F238E27FC236}">
                <a16:creationId xmlns:a16="http://schemas.microsoft.com/office/drawing/2014/main" id="{260E0EF8-701F-F941-B8C7-65189F0BA3C1}"/>
              </a:ext>
            </a:extLst>
          </p:cNvPr>
          <p:cNvSpPr>
            <a:spLocks noGrp="1"/>
          </p:cNvSpPr>
          <p:nvPr>
            <p:ph type="subTitle" idx="1"/>
          </p:nvPr>
        </p:nvSpPr>
        <p:spPr>
          <a:xfrm>
            <a:off x="6203092" y="3064226"/>
            <a:ext cx="5666910" cy="1927904"/>
          </a:xfrm>
        </p:spPr>
        <p:txBody>
          <a:bodyPr/>
          <a:lstStyle/>
          <a:p>
            <a:pPr defTabSz="609585" fontAlgn="base">
              <a:lnSpc>
                <a:spcPct val="100000"/>
              </a:lnSpc>
              <a:spcBef>
                <a:spcPct val="0"/>
              </a:spcBef>
              <a:spcAft>
                <a:spcPct val="0"/>
              </a:spcAft>
            </a:pPr>
            <a:r>
              <a:rPr lang="en-US" sz="3800" b="1">
                <a:latin typeface="Calibri"/>
                <a:ea typeface="ＭＳ Ｐゴシック" charset="0"/>
                <a:cs typeface="Calibri"/>
                <a:sym typeface="Wingdings"/>
              </a:rPr>
              <a:t></a:t>
            </a:r>
            <a:r>
              <a:rPr lang="en-US" sz="3800">
                <a:latin typeface="Calibri"/>
                <a:ea typeface="ＭＳ Ｐゴシック" charset="0"/>
                <a:cs typeface="Calibri"/>
              </a:rPr>
              <a:t>  </a:t>
            </a:r>
            <a:r>
              <a:rPr lang="en-US" sz="3800" b="1">
                <a:latin typeface="Calibri"/>
                <a:ea typeface="ＭＳ Ｐゴシック" charset="0"/>
                <a:cs typeface="Calibri"/>
              </a:rPr>
              <a:t>9514 9733</a:t>
            </a:r>
          </a:p>
          <a:p>
            <a:pPr defTabSz="609585" fontAlgn="base">
              <a:lnSpc>
                <a:spcPct val="100000"/>
              </a:lnSpc>
              <a:spcBef>
                <a:spcPct val="0"/>
              </a:spcBef>
              <a:spcAft>
                <a:spcPct val="0"/>
              </a:spcAft>
            </a:pPr>
            <a:r>
              <a:rPr lang="en-US" sz="3800" b="1">
                <a:latin typeface="Calibri"/>
                <a:ea typeface="ＭＳ Ｐゴシック" charset="0"/>
                <a:cs typeface="Calibri"/>
                <a:sym typeface="Wingdings"/>
              </a:rPr>
              <a:t> </a:t>
            </a:r>
            <a:r>
              <a:rPr lang="en-US" sz="3800">
                <a:latin typeface="Calibri"/>
                <a:ea typeface="ＭＳ Ｐゴシック" charset="0"/>
                <a:cs typeface="Calibri"/>
                <a:sym typeface="Wingdings"/>
              </a:rPr>
              <a:t>  </a:t>
            </a:r>
            <a:r>
              <a:rPr lang="en-US" sz="3800" b="1">
                <a:latin typeface="Calibri"/>
                <a:ea typeface="ＭＳ Ｐゴシック" charset="0"/>
                <a:cs typeface="Calibri"/>
              </a:rPr>
              <a:t>helps@uts.edu.au</a:t>
            </a:r>
            <a:endParaRPr lang="en-AU" sz="3800" b="1">
              <a:latin typeface="Calibri"/>
              <a:ea typeface="ＭＳ Ｐゴシック" charset="0"/>
            </a:endParaRPr>
          </a:p>
          <a:p>
            <a:pPr defTabSz="609585" fontAlgn="base">
              <a:lnSpc>
                <a:spcPct val="100000"/>
              </a:lnSpc>
              <a:spcBef>
                <a:spcPct val="0"/>
              </a:spcBef>
              <a:spcAft>
                <a:spcPct val="0"/>
              </a:spcAft>
            </a:pPr>
            <a:r>
              <a:rPr lang="en-US" sz="3800" b="1">
                <a:latin typeface="Calibri"/>
                <a:ea typeface="ＭＳ Ｐゴシック" charset="0"/>
                <a:cs typeface="Calibri"/>
                <a:sym typeface="Wingdings"/>
              </a:rPr>
              <a:t></a:t>
            </a:r>
            <a:r>
              <a:rPr lang="en-US" sz="3800">
                <a:latin typeface="Calibri"/>
                <a:ea typeface="ＭＳ Ｐゴシック" charset="0"/>
                <a:cs typeface="Calibri"/>
                <a:sym typeface="Wingdings"/>
              </a:rPr>
              <a:t>  </a:t>
            </a:r>
            <a:r>
              <a:rPr lang="en-AU" sz="3800" b="1">
                <a:latin typeface="Calibri"/>
                <a:ea typeface="ＭＳ Ｐゴシック" charset="0"/>
              </a:rPr>
              <a:t>www.helps.uts.edu.au</a:t>
            </a:r>
            <a:endParaRPr lang="en-US" sz="3800" b="1">
              <a:latin typeface="Calibri"/>
              <a:ea typeface="ＭＳ Ｐゴシック" charset="0"/>
            </a:endParaRPr>
          </a:p>
          <a:p>
            <a:r>
              <a:rPr lang="en-AU"/>
              <a:t>.</a:t>
            </a:r>
          </a:p>
        </p:txBody>
      </p:sp>
    </p:spTree>
    <p:extLst>
      <p:ext uri="{BB962C8B-B14F-4D97-AF65-F5344CB8AC3E}">
        <p14:creationId xmlns:p14="http://schemas.microsoft.com/office/powerpoint/2010/main" val="2597433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975" y="2237851"/>
            <a:ext cx="5062329" cy="2382298"/>
          </a:xfrm>
        </p:spPr>
        <p:txBody>
          <a:bodyPr/>
          <a:lstStyle/>
          <a:p>
            <a:pPr algn="ctr"/>
            <a:r>
              <a:rPr lang="en-AU" sz="5600">
                <a:solidFill>
                  <a:schemeClr val="accent1">
                    <a:lumMod val="75000"/>
                  </a:schemeClr>
                </a:solidFill>
                <a:cs typeface="Calibri" panose="020F0502020204030204" pitchFamily="34" charset="0"/>
              </a:rPr>
              <a:t>Why do universities take plagiarism so seriously?</a:t>
            </a:r>
            <a:endParaRPr lang="en-AU" sz="5600">
              <a:solidFill>
                <a:schemeClr val="tx1"/>
              </a:solidFill>
              <a:cs typeface="Calibri" panose="020F0502020204030204" pitchFamily="34" charset="0"/>
            </a:endParaRPr>
          </a:p>
        </p:txBody>
      </p:sp>
      <p:sp>
        <p:nvSpPr>
          <p:cNvPr id="3" name="Text Placeholder 2"/>
          <p:cNvSpPr>
            <a:spLocks noGrp="1"/>
          </p:cNvSpPr>
          <p:nvPr>
            <p:ph type="body" idx="12"/>
          </p:nvPr>
        </p:nvSpPr>
        <p:spPr>
          <a:xfrm>
            <a:off x="3276597" y="449803"/>
            <a:ext cx="5506281" cy="1192696"/>
          </a:xfrm>
        </p:spPr>
        <p:txBody>
          <a:bodyPr/>
          <a:lstStyle/>
          <a:p>
            <a:pPr marL="0" indent="0">
              <a:buNone/>
            </a:pPr>
            <a:r>
              <a:rPr lang="en-AU" sz="6400" b="1">
                <a:solidFill>
                  <a:schemeClr val="accent1">
                    <a:lumMod val="75000"/>
                  </a:schemeClr>
                </a:solidFill>
              </a:rPr>
              <a:t>DISCUSSION</a:t>
            </a:r>
          </a:p>
        </p:txBody>
      </p:sp>
      <p:sp>
        <p:nvSpPr>
          <p:cNvPr id="4" name="TextBox 3">
            <a:extLst>
              <a:ext uri="{FF2B5EF4-FFF2-40B4-BE49-F238E27FC236}">
                <a16:creationId xmlns:a16="http://schemas.microsoft.com/office/drawing/2014/main" id="{5FFE42B9-82F6-4DCF-99C4-E1B6BCB77308}"/>
              </a:ext>
            </a:extLst>
          </p:cNvPr>
          <p:cNvSpPr txBox="1"/>
          <p:nvPr/>
        </p:nvSpPr>
        <p:spPr>
          <a:xfrm>
            <a:off x="7354957" y="6254308"/>
            <a:ext cx="2888973" cy="307777"/>
          </a:xfrm>
          <a:prstGeom prst="rect">
            <a:avLst/>
          </a:prstGeom>
          <a:noFill/>
        </p:spPr>
        <p:txBody>
          <a:bodyPr wrap="square" rtlCol="0">
            <a:spAutoFit/>
          </a:bodyPr>
          <a:lstStyle/>
          <a:p>
            <a:r>
              <a:rPr lang="en-AU" sz="1400">
                <a:solidFill>
                  <a:schemeClr val="bg1"/>
                </a:solidFill>
              </a:rPr>
              <a:t>Image source: https://freesvg.org</a:t>
            </a:r>
          </a:p>
        </p:txBody>
      </p:sp>
      <p:pic>
        <p:nvPicPr>
          <p:cNvPr id="1028" name="Picture 4" descr="Prismatic Question Mark Fractal 4 No Background | Free SVG">
            <a:extLst>
              <a:ext uri="{FF2B5EF4-FFF2-40B4-BE49-F238E27FC236}">
                <a16:creationId xmlns:a16="http://schemas.microsoft.com/office/drawing/2014/main" id="{29997FBB-6503-4F4B-9ADC-DAD977BAB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7304" y="1833095"/>
            <a:ext cx="4248979" cy="4248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778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2"/>
          </p:nvPr>
        </p:nvSpPr>
        <p:spPr>
          <a:xfrm>
            <a:off x="1601126" y="944187"/>
            <a:ext cx="8989747" cy="3604157"/>
          </a:xfrm>
        </p:spPr>
        <p:txBody>
          <a:bodyPr/>
          <a:lstStyle/>
          <a:p>
            <a:pPr marL="0" indent="0">
              <a:lnSpc>
                <a:spcPct val="150000"/>
              </a:lnSpc>
              <a:buNone/>
            </a:pPr>
            <a:r>
              <a:rPr lang="en-AU" sz="4400">
                <a:solidFill>
                  <a:schemeClr val="accent1">
                    <a:lumMod val="75000"/>
                  </a:schemeClr>
                </a:solidFill>
                <a:latin typeface="Calibri" panose="020F0502020204030204" pitchFamily="34" charset="0"/>
                <a:cs typeface="Calibri" panose="020F0502020204030204" pitchFamily="34" charset="0"/>
              </a:rPr>
              <a:t>The value of your degree is based on employer’s trusting that you have the knowledge and skills that your degree says you should have.</a:t>
            </a:r>
          </a:p>
        </p:txBody>
      </p:sp>
      <p:sp>
        <p:nvSpPr>
          <p:cNvPr id="5" name="Footer Placeholder 3">
            <a:extLst>
              <a:ext uri="{FF2B5EF4-FFF2-40B4-BE49-F238E27FC236}">
                <a16:creationId xmlns:a16="http://schemas.microsoft.com/office/drawing/2014/main" id="{F4BFBABB-A75B-4A19-A505-A97602E0B1A6}"/>
              </a:ext>
            </a:extLst>
          </p:cNvPr>
          <p:cNvSpPr>
            <a:spLocks noGrp="1"/>
          </p:cNvSpPr>
          <p:nvPr>
            <p:ph type="ftr" sz="quarter" idx="11"/>
          </p:nvPr>
        </p:nvSpPr>
        <p:spPr>
          <a:xfrm>
            <a:off x="6363093" y="6255097"/>
            <a:ext cx="5402187" cy="365125"/>
          </a:xfrm>
        </p:spPr>
        <p:txBody>
          <a:bodyPr/>
          <a:lstStyle/>
          <a:p>
            <a:r>
              <a:rPr lang="en-US" sz="1800">
                <a:latin typeface="Calibri" panose="020F0502020204030204" pitchFamily="34" charset="0"/>
                <a:cs typeface="Calibri" panose="020F0502020204030204" pitchFamily="34" charset="0"/>
              </a:rPr>
              <a:t>UTS HELPS</a:t>
            </a:r>
          </a:p>
        </p:txBody>
      </p:sp>
    </p:spTree>
    <p:extLst>
      <p:ext uri="{BB962C8B-B14F-4D97-AF65-F5344CB8AC3E}">
        <p14:creationId xmlns:p14="http://schemas.microsoft.com/office/powerpoint/2010/main" val="4014516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68991" y="2001828"/>
            <a:ext cx="5758313" cy="3982939"/>
          </a:xfrm>
        </p:spPr>
        <p:txBody>
          <a:bodyPr/>
          <a:lstStyle/>
          <a:p>
            <a:pPr algn="ctr"/>
            <a:r>
              <a:rPr lang="en-AU" sz="5600">
                <a:solidFill>
                  <a:schemeClr val="accent1">
                    <a:lumMod val="75000"/>
                  </a:schemeClr>
                </a:solidFill>
                <a:cs typeface="Calibri" panose="020F0502020204030204" pitchFamily="34" charset="0"/>
              </a:rPr>
              <a:t>Go to </a:t>
            </a:r>
            <a:r>
              <a:rPr lang="en-AU" sz="5600">
                <a:solidFill>
                  <a:schemeClr val="accent1">
                    <a:lumMod val="75000"/>
                  </a:schemeClr>
                </a:solidFill>
                <a:cs typeface="Calibri" panose="020F0502020204030204" pitchFamily="34" charset="0"/>
                <a:hlinkClick r:id="rId3"/>
              </a:rPr>
              <a:t>www.menti.com</a:t>
            </a:r>
            <a:br>
              <a:rPr lang="en-AU" sz="5600">
                <a:solidFill>
                  <a:schemeClr val="accent1">
                    <a:lumMod val="75000"/>
                  </a:schemeClr>
                </a:solidFill>
                <a:cs typeface="Calibri" panose="020F0502020204030204" pitchFamily="34" charset="0"/>
              </a:rPr>
            </a:br>
            <a:br>
              <a:rPr lang="en-AU" sz="5600">
                <a:solidFill>
                  <a:schemeClr val="accent1">
                    <a:lumMod val="75000"/>
                  </a:schemeClr>
                </a:solidFill>
                <a:cs typeface="Calibri" panose="020F0502020204030204" pitchFamily="34" charset="0"/>
              </a:rPr>
            </a:br>
            <a:r>
              <a:rPr lang="en-AU" sz="5600">
                <a:solidFill>
                  <a:schemeClr val="accent1">
                    <a:lumMod val="75000"/>
                  </a:schemeClr>
                </a:solidFill>
                <a:cs typeface="Calibri" panose="020F0502020204030204" pitchFamily="34" charset="0"/>
              </a:rPr>
              <a:t>Enter the code:</a:t>
            </a:r>
            <a:br>
              <a:rPr lang="en-AU" sz="5600">
                <a:solidFill>
                  <a:schemeClr val="accent1">
                    <a:lumMod val="75000"/>
                  </a:schemeClr>
                </a:solidFill>
                <a:cs typeface="Calibri" panose="020F0502020204030204" pitchFamily="34" charset="0"/>
              </a:rPr>
            </a:br>
            <a:r>
              <a:rPr lang="en-AU" sz="5600" b="1">
                <a:solidFill>
                  <a:schemeClr val="accent1">
                    <a:lumMod val="75000"/>
                  </a:schemeClr>
                </a:solidFill>
                <a:cs typeface="Calibri" panose="020F0502020204030204" pitchFamily="34" charset="0"/>
              </a:rPr>
              <a:t>54 60 58 2</a:t>
            </a:r>
            <a:endParaRPr lang="en-AU" sz="5600" b="1">
              <a:solidFill>
                <a:schemeClr val="tx1"/>
              </a:solidFill>
              <a:cs typeface="Calibri" panose="020F0502020204030204" pitchFamily="34" charset="0"/>
            </a:endParaRPr>
          </a:p>
        </p:txBody>
      </p:sp>
      <p:sp>
        <p:nvSpPr>
          <p:cNvPr id="3" name="Text Placeholder 2"/>
          <p:cNvSpPr>
            <a:spLocks noGrp="1"/>
          </p:cNvSpPr>
          <p:nvPr>
            <p:ph type="body" idx="12"/>
          </p:nvPr>
        </p:nvSpPr>
        <p:spPr>
          <a:xfrm>
            <a:off x="1959421" y="295915"/>
            <a:ext cx="8284509" cy="1192696"/>
          </a:xfrm>
        </p:spPr>
        <p:txBody>
          <a:bodyPr/>
          <a:lstStyle/>
          <a:p>
            <a:pPr marL="0" indent="0">
              <a:buNone/>
            </a:pPr>
            <a:r>
              <a:rPr lang="en-AU" sz="6600" b="1">
                <a:solidFill>
                  <a:schemeClr val="accent1">
                    <a:lumMod val="75000"/>
                  </a:schemeClr>
                </a:solidFill>
                <a:cs typeface="Calibri" panose="020F0502020204030204" pitchFamily="34" charset="0"/>
              </a:rPr>
              <a:t>What is plagiarism?</a:t>
            </a:r>
            <a:endParaRPr lang="en-AU" sz="6400" b="1">
              <a:solidFill>
                <a:schemeClr val="accent1">
                  <a:lumMod val="75000"/>
                </a:schemeClr>
              </a:solidFill>
            </a:endParaRPr>
          </a:p>
        </p:txBody>
      </p:sp>
      <p:sp>
        <p:nvSpPr>
          <p:cNvPr id="4" name="TextBox 3">
            <a:extLst>
              <a:ext uri="{FF2B5EF4-FFF2-40B4-BE49-F238E27FC236}">
                <a16:creationId xmlns:a16="http://schemas.microsoft.com/office/drawing/2014/main" id="{5FFE42B9-82F6-4DCF-99C4-E1B6BCB77308}"/>
              </a:ext>
            </a:extLst>
          </p:cNvPr>
          <p:cNvSpPr txBox="1"/>
          <p:nvPr/>
        </p:nvSpPr>
        <p:spPr>
          <a:xfrm>
            <a:off x="7354957" y="6254308"/>
            <a:ext cx="2888973" cy="307777"/>
          </a:xfrm>
          <a:prstGeom prst="rect">
            <a:avLst/>
          </a:prstGeom>
          <a:noFill/>
        </p:spPr>
        <p:txBody>
          <a:bodyPr wrap="square" rtlCol="0">
            <a:spAutoFit/>
          </a:bodyPr>
          <a:lstStyle/>
          <a:p>
            <a:r>
              <a:rPr lang="en-AU" sz="1400">
                <a:solidFill>
                  <a:schemeClr val="bg1"/>
                </a:solidFill>
              </a:rPr>
              <a:t>Image source: https://freesvg.org</a:t>
            </a:r>
          </a:p>
        </p:txBody>
      </p:sp>
      <p:pic>
        <p:nvPicPr>
          <p:cNvPr id="1026" name="Picture 2">
            <a:extLst>
              <a:ext uri="{FF2B5EF4-FFF2-40B4-BE49-F238E27FC236}">
                <a16:creationId xmlns:a16="http://schemas.microsoft.com/office/drawing/2014/main" id="{AB70EDFE-AA16-8812-50BD-4FECB14B8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8193" y="1357927"/>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57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932671" y="543814"/>
            <a:ext cx="10326658" cy="1000685"/>
          </a:xfrm>
        </p:spPr>
        <p:txBody>
          <a:bodyPr/>
          <a:lstStyle/>
          <a:p>
            <a:pPr marL="342900" indent="-342900" algn="ctr"/>
            <a:r>
              <a:rPr lang="en-AU" sz="4000" b="1">
                <a:solidFill>
                  <a:schemeClr val="accent1">
                    <a:lumMod val="75000"/>
                  </a:schemeClr>
                </a:solidFill>
                <a:cs typeface="Calibri" panose="020F0502020204030204" pitchFamily="34" charset="0"/>
              </a:rPr>
              <a:t>What is plagiarism?</a:t>
            </a:r>
            <a:endParaRPr lang="en-US" sz="4000">
              <a:solidFill>
                <a:schemeClr val="accent1">
                  <a:lumMod val="75000"/>
                </a:schemeClr>
              </a:solidFill>
              <a:cs typeface="Calibri" panose="020F0502020204030204" pitchFamily="34" charset="0"/>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574516" y="2073583"/>
            <a:ext cx="9577154" cy="3335761"/>
          </a:xfrm>
        </p:spPr>
        <p:txBody>
          <a:bodyPr/>
          <a:lstStyle/>
          <a:p>
            <a:r>
              <a:rPr lang="en-AU" sz="3200">
                <a:solidFill>
                  <a:schemeClr val="accent1">
                    <a:lumMod val="75000"/>
                  </a:schemeClr>
                </a:solidFill>
                <a:latin typeface="Calibri" panose="020F0502020204030204" pitchFamily="34" charset="0"/>
                <a:cs typeface="Calibri" panose="020F0502020204030204" pitchFamily="34" charset="0"/>
              </a:rPr>
              <a:t>Handing in someone else’s work (including AI) as your own (i.e. deliberate cheating).</a:t>
            </a:r>
          </a:p>
          <a:p>
            <a:endParaRPr lang="en-AU" sz="3200">
              <a:solidFill>
                <a:schemeClr val="accent1">
                  <a:lumMod val="75000"/>
                </a:schemeClr>
              </a:solidFill>
              <a:latin typeface="Calibri" panose="020F0502020204030204" pitchFamily="34" charset="0"/>
              <a:cs typeface="Calibri" panose="020F0502020204030204" pitchFamily="34" charset="0"/>
            </a:endParaRPr>
          </a:p>
          <a:p>
            <a:r>
              <a:rPr lang="en-AU" sz="3200">
                <a:solidFill>
                  <a:schemeClr val="accent1">
                    <a:lumMod val="75000"/>
                  </a:schemeClr>
                </a:solidFill>
                <a:latin typeface="Calibri" panose="020F0502020204030204" pitchFamily="34" charset="0"/>
                <a:cs typeface="Calibri" panose="020F0502020204030204" pitchFamily="34" charset="0"/>
              </a:rPr>
              <a:t>Using other people’s (including AI’s) words, ideas, images, code etc without properly acknowledging the original source (may be deliberate or accidental).</a:t>
            </a:r>
            <a:endParaRPr lang="en-AU" sz="3200">
              <a:solidFill>
                <a:schemeClr val="accent1">
                  <a:lumMod val="50000"/>
                </a:schemeClr>
              </a:solidFill>
              <a:latin typeface="Calibri" panose="020F0502020204030204" pitchFamily="34" charset="0"/>
              <a:cs typeface="Calibri" panose="020F0502020204030204" pitchFamily="34" charset="0"/>
            </a:endParaRPr>
          </a:p>
          <a:p>
            <a:pPr>
              <a:lnSpc>
                <a:spcPct val="150000"/>
              </a:lnSpc>
            </a:pPr>
            <a:endParaRPr lang="en-AU" sz="2400">
              <a:solidFill>
                <a:schemeClr val="accent1">
                  <a:lumMod val="50000"/>
                </a:schemeClr>
              </a:solidFill>
              <a:latin typeface="Calibri" panose="020F0502020204030204" pitchFamily="34" charset="0"/>
              <a:cs typeface="Calibri" panose="020F0502020204030204" pitchFamily="34" charset="0"/>
            </a:endParaRPr>
          </a:p>
          <a:p>
            <a:pPr marL="0" indent="0">
              <a:lnSpc>
                <a:spcPct val="150000"/>
              </a:lnSpc>
              <a:buNone/>
            </a:pPr>
            <a:endParaRPr lang="en-AU">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sz="1800">
                <a:latin typeface="Calibri" panose="020F0502020204030204" pitchFamily="34" charset="0"/>
                <a:cs typeface="Calibri" panose="020F0502020204030204" pitchFamily="34" charset="0"/>
              </a:rPr>
              <a:t>UTS HELPS</a:t>
            </a:r>
          </a:p>
        </p:txBody>
      </p:sp>
    </p:spTree>
    <p:extLst>
      <p:ext uri="{BB962C8B-B14F-4D97-AF65-F5344CB8AC3E}">
        <p14:creationId xmlns:p14="http://schemas.microsoft.com/office/powerpoint/2010/main" val="394931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68991" y="2001828"/>
            <a:ext cx="5758313" cy="3982939"/>
          </a:xfrm>
        </p:spPr>
        <p:txBody>
          <a:bodyPr/>
          <a:lstStyle/>
          <a:p>
            <a:pPr algn="ctr"/>
            <a:r>
              <a:rPr lang="en-AU" sz="5600">
                <a:solidFill>
                  <a:schemeClr val="accent1">
                    <a:lumMod val="75000"/>
                  </a:schemeClr>
                </a:solidFill>
                <a:cs typeface="Calibri" panose="020F0502020204030204" pitchFamily="34" charset="0"/>
              </a:rPr>
              <a:t>Go to </a:t>
            </a:r>
            <a:r>
              <a:rPr lang="en-AU" sz="5600">
                <a:solidFill>
                  <a:schemeClr val="accent1">
                    <a:lumMod val="75000"/>
                  </a:schemeClr>
                </a:solidFill>
                <a:cs typeface="Calibri" panose="020F0502020204030204" pitchFamily="34" charset="0"/>
                <a:hlinkClick r:id="rId3"/>
              </a:rPr>
              <a:t>www.menti.com</a:t>
            </a:r>
            <a:br>
              <a:rPr lang="en-AU" sz="5600">
                <a:solidFill>
                  <a:schemeClr val="accent1">
                    <a:lumMod val="75000"/>
                  </a:schemeClr>
                </a:solidFill>
                <a:cs typeface="Calibri" panose="020F0502020204030204" pitchFamily="34" charset="0"/>
              </a:rPr>
            </a:br>
            <a:br>
              <a:rPr lang="en-AU" sz="5600">
                <a:solidFill>
                  <a:schemeClr val="accent1">
                    <a:lumMod val="75000"/>
                  </a:schemeClr>
                </a:solidFill>
                <a:cs typeface="Calibri" panose="020F0502020204030204" pitchFamily="34" charset="0"/>
              </a:rPr>
            </a:br>
            <a:r>
              <a:rPr lang="en-AU" sz="5600">
                <a:solidFill>
                  <a:schemeClr val="accent1">
                    <a:lumMod val="75000"/>
                  </a:schemeClr>
                </a:solidFill>
                <a:cs typeface="Calibri" panose="020F0502020204030204" pitchFamily="34" charset="0"/>
              </a:rPr>
              <a:t>Enter the code:</a:t>
            </a:r>
            <a:br>
              <a:rPr lang="en-AU" sz="5600">
                <a:solidFill>
                  <a:schemeClr val="accent1">
                    <a:lumMod val="75000"/>
                  </a:schemeClr>
                </a:solidFill>
                <a:cs typeface="Calibri" panose="020F0502020204030204" pitchFamily="34" charset="0"/>
              </a:rPr>
            </a:br>
            <a:r>
              <a:rPr lang="en-AU" sz="5600" b="1">
                <a:solidFill>
                  <a:schemeClr val="accent1">
                    <a:lumMod val="75000"/>
                  </a:schemeClr>
                </a:solidFill>
                <a:cs typeface="Calibri" panose="020F0502020204030204" pitchFamily="34" charset="0"/>
              </a:rPr>
              <a:t>54 60 58 2</a:t>
            </a:r>
            <a:endParaRPr lang="en-AU" sz="5600" b="1">
              <a:solidFill>
                <a:schemeClr val="tx1"/>
              </a:solidFill>
              <a:cs typeface="Calibri" panose="020F0502020204030204" pitchFamily="34" charset="0"/>
            </a:endParaRPr>
          </a:p>
        </p:txBody>
      </p:sp>
      <p:sp>
        <p:nvSpPr>
          <p:cNvPr id="3" name="Text Placeholder 2"/>
          <p:cNvSpPr>
            <a:spLocks noGrp="1"/>
          </p:cNvSpPr>
          <p:nvPr>
            <p:ph type="body" idx="12"/>
          </p:nvPr>
        </p:nvSpPr>
        <p:spPr>
          <a:xfrm>
            <a:off x="668991" y="295915"/>
            <a:ext cx="11305295" cy="1192696"/>
          </a:xfrm>
        </p:spPr>
        <p:txBody>
          <a:bodyPr/>
          <a:lstStyle/>
          <a:p>
            <a:pPr marL="0" indent="0">
              <a:buNone/>
            </a:pPr>
            <a:r>
              <a:rPr lang="en-AU" sz="5400" b="1">
                <a:solidFill>
                  <a:schemeClr val="accent1">
                    <a:lumMod val="75000"/>
                  </a:schemeClr>
                </a:solidFill>
                <a:cs typeface="Calibri" panose="020F0502020204030204" pitchFamily="34" charset="0"/>
              </a:rPr>
              <a:t>Why use other people’s ideas? ?</a:t>
            </a:r>
            <a:endParaRPr lang="en-AU" sz="5400" b="1">
              <a:solidFill>
                <a:schemeClr val="accent1">
                  <a:lumMod val="75000"/>
                </a:schemeClr>
              </a:solidFill>
            </a:endParaRPr>
          </a:p>
        </p:txBody>
      </p:sp>
      <p:sp>
        <p:nvSpPr>
          <p:cNvPr id="4" name="TextBox 3">
            <a:extLst>
              <a:ext uri="{FF2B5EF4-FFF2-40B4-BE49-F238E27FC236}">
                <a16:creationId xmlns:a16="http://schemas.microsoft.com/office/drawing/2014/main" id="{5FFE42B9-82F6-4DCF-99C4-E1B6BCB77308}"/>
              </a:ext>
            </a:extLst>
          </p:cNvPr>
          <p:cNvSpPr txBox="1"/>
          <p:nvPr/>
        </p:nvSpPr>
        <p:spPr>
          <a:xfrm>
            <a:off x="7354957" y="6254308"/>
            <a:ext cx="2888973" cy="307777"/>
          </a:xfrm>
          <a:prstGeom prst="rect">
            <a:avLst/>
          </a:prstGeom>
          <a:noFill/>
        </p:spPr>
        <p:txBody>
          <a:bodyPr wrap="square" rtlCol="0">
            <a:spAutoFit/>
          </a:bodyPr>
          <a:lstStyle/>
          <a:p>
            <a:r>
              <a:rPr lang="en-AU" sz="1400">
                <a:solidFill>
                  <a:schemeClr val="bg1"/>
                </a:solidFill>
              </a:rPr>
              <a:t>Image source: https://freesvg.org</a:t>
            </a:r>
          </a:p>
        </p:txBody>
      </p:sp>
      <p:pic>
        <p:nvPicPr>
          <p:cNvPr id="1026" name="Picture 2">
            <a:extLst>
              <a:ext uri="{FF2B5EF4-FFF2-40B4-BE49-F238E27FC236}">
                <a16:creationId xmlns:a16="http://schemas.microsoft.com/office/drawing/2014/main" id="{AB70EDFE-AA16-8812-50BD-4FECB14B8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8193" y="1357927"/>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40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63" y="502042"/>
            <a:ext cx="12059477" cy="1000685"/>
          </a:xfrm>
        </p:spPr>
        <p:txBody>
          <a:bodyPr/>
          <a:lstStyle/>
          <a:p>
            <a:pPr algn="ctr"/>
            <a:r>
              <a:rPr lang="en-AU" sz="4000" b="1">
                <a:solidFill>
                  <a:schemeClr val="accent1">
                    <a:lumMod val="75000"/>
                  </a:schemeClr>
                </a:solidFill>
                <a:cs typeface="Calibri" panose="020F0502020204030204" pitchFamily="34" charset="0"/>
              </a:rPr>
              <a:t>Why do we use other people’s ideas?</a:t>
            </a:r>
            <a:endParaRPr lang="en-AU" sz="4000" b="1">
              <a:solidFill>
                <a:schemeClr val="tx1"/>
              </a:solidFill>
              <a:cs typeface="Calibri" panose="020F0502020204030204" pitchFamily="34" charset="0"/>
            </a:endParaRPr>
          </a:p>
        </p:txBody>
      </p:sp>
      <p:sp>
        <p:nvSpPr>
          <p:cNvPr id="3" name="Text Placeholder 2"/>
          <p:cNvSpPr>
            <a:spLocks noGrp="1"/>
          </p:cNvSpPr>
          <p:nvPr>
            <p:ph type="body" idx="12"/>
          </p:nvPr>
        </p:nvSpPr>
        <p:spPr>
          <a:xfrm>
            <a:off x="708989" y="1815547"/>
            <a:ext cx="11058941" cy="4220113"/>
          </a:xfrm>
        </p:spPr>
        <p:txBody>
          <a:bodyPr/>
          <a:lstStyle/>
          <a:p>
            <a:pPr marL="0" indent="0">
              <a:buNone/>
            </a:pPr>
            <a:endParaRPr lang="en-AU" sz="1200">
              <a:solidFill>
                <a:schemeClr val="accent1">
                  <a:lumMod val="75000"/>
                </a:schemeClr>
              </a:solidFill>
            </a:endParaRPr>
          </a:p>
          <a:p>
            <a:r>
              <a:rPr lang="en-AU" sz="2800">
                <a:solidFill>
                  <a:schemeClr val="accent1">
                    <a:lumMod val="75000"/>
                  </a:schemeClr>
                </a:solidFill>
              </a:rPr>
              <a:t>To summarise concepts or give examples to fully explore a topic</a:t>
            </a:r>
          </a:p>
          <a:p>
            <a:pPr marL="0" indent="0">
              <a:buNone/>
            </a:pPr>
            <a:r>
              <a:rPr lang="en-AU" sz="2800">
                <a:solidFill>
                  <a:schemeClr val="accent1">
                    <a:lumMod val="75000"/>
                  </a:schemeClr>
                </a:solidFill>
              </a:rPr>
              <a:t> </a:t>
            </a:r>
          </a:p>
          <a:p>
            <a:r>
              <a:rPr lang="en-AU" sz="2800">
                <a:solidFill>
                  <a:schemeClr val="accent1">
                    <a:lumMod val="75000"/>
                  </a:schemeClr>
                </a:solidFill>
              </a:rPr>
              <a:t>To explain and evaluate the existing research related to your topic</a:t>
            </a:r>
          </a:p>
          <a:p>
            <a:pPr marL="0" indent="0">
              <a:buNone/>
            </a:pPr>
            <a:r>
              <a:rPr lang="en-AU" sz="2800">
                <a:solidFill>
                  <a:schemeClr val="accent1">
                    <a:lumMod val="75000"/>
                  </a:schemeClr>
                </a:solidFill>
              </a:rPr>
              <a:t> </a:t>
            </a:r>
          </a:p>
          <a:p>
            <a:r>
              <a:rPr lang="en-AU" sz="2800">
                <a:solidFill>
                  <a:schemeClr val="accent1">
                    <a:lumMod val="75000"/>
                  </a:schemeClr>
                </a:solidFill>
              </a:rPr>
              <a:t>To provide evidence to support your claims or recommendations</a:t>
            </a:r>
            <a:endParaRPr lang="en-AU" sz="220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2AA70BD4-40A4-4B86-92A6-ABF3004E31F7}"/>
              </a:ext>
            </a:extLst>
          </p:cNvPr>
          <p:cNvSpPr>
            <a:spLocks noGrp="1"/>
          </p:cNvSpPr>
          <p:nvPr>
            <p:ph type="ftr" sz="quarter" idx="11"/>
          </p:nvPr>
        </p:nvSpPr>
        <p:spPr>
          <a:xfrm>
            <a:off x="6363093" y="6255097"/>
            <a:ext cx="5402187" cy="365125"/>
          </a:xfrm>
        </p:spPr>
        <p:txBody>
          <a:bodyPr/>
          <a:lstStyle/>
          <a:p>
            <a:r>
              <a:rPr lang="en-US" sz="1800">
                <a:latin typeface="Calibri" panose="020F0502020204030204" pitchFamily="34" charset="0"/>
                <a:cs typeface="Calibri" panose="020F0502020204030204" pitchFamily="34" charset="0"/>
              </a:rPr>
              <a:t>UTS HELPS</a:t>
            </a:r>
          </a:p>
        </p:txBody>
      </p:sp>
    </p:spTree>
    <p:extLst>
      <p:ext uri="{BB962C8B-B14F-4D97-AF65-F5344CB8AC3E}">
        <p14:creationId xmlns:p14="http://schemas.microsoft.com/office/powerpoint/2010/main" val="283852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211">
      <a:dk1>
        <a:srgbClr val="000000"/>
      </a:dk1>
      <a:lt1>
        <a:srgbClr val="FFFFFF"/>
      </a:lt1>
      <a:dk2>
        <a:srgbClr val="323232"/>
      </a:dk2>
      <a:lt2>
        <a:srgbClr val="B2B2B2"/>
      </a:lt2>
      <a:accent1>
        <a:srgbClr val="0F4BEB"/>
      </a:accent1>
      <a:accent2>
        <a:srgbClr val="FF2305"/>
      </a:accent2>
      <a:accent3>
        <a:srgbClr val="000000"/>
      </a:accent3>
      <a:accent4>
        <a:srgbClr val="FAF528"/>
      </a:accent4>
      <a:accent5>
        <a:srgbClr val="09D369"/>
      </a:accent5>
      <a:accent6>
        <a:srgbClr val="FF9600"/>
      </a:accent6>
      <a:hlink>
        <a:srgbClr val="00B7E0"/>
      </a:hlink>
      <a:folHlink>
        <a:srgbClr val="00B7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500 UTS Additional Branded Templates PPT 16x9_Bv2" id="{EB039CC6-8CB9-C24A-A749-50853131CC6F}" vid="{C4909B0C-217E-B842-A58C-94EA4BEBE0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4BE6E496BC844FBBE6530EC51A1A1C" ma:contentTypeVersion="18" ma:contentTypeDescription="Create a new document." ma:contentTypeScope="" ma:versionID="dc62ef4501401f03dc9c2aafc3ba9d80">
  <xsd:schema xmlns:xsd="http://www.w3.org/2001/XMLSchema" xmlns:xs="http://www.w3.org/2001/XMLSchema" xmlns:p="http://schemas.microsoft.com/office/2006/metadata/properties" xmlns:ns2="cff5b4fd-eec2-4aff-a7f6-43c4ba3f6121" xmlns:ns3="ea32d570-4c40-4a20-9a55-39b056d39524" targetNamespace="http://schemas.microsoft.com/office/2006/metadata/properties" ma:root="true" ma:fieldsID="2c9de9f7e6ea3c8ea44d066a15e0bdd3" ns2:_="" ns3:_="">
    <xsd:import namespace="cff5b4fd-eec2-4aff-a7f6-43c4ba3f6121"/>
    <xsd:import namespace="ea32d570-4c40-4a20-9a55-39b056d395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5b4fd-eec2-4aff-a7f6-43c4ba3f61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fef7914-8384-4319-8444-378afdf4f6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32d570-4c40-4a20-9a55-39b056d395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fae4a2c-49b2-437d-99a1-d38cbfed7d69}" ma:internalName="TaxCatchAll" ma:showField="CatchAllData" ma:web="ea32d570-4c40-4a20-9a55-39b056d395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a32d570-4c40-4a20-9a55-39b056d39524" xsi:nil="true"/>
    <lcf76f155ced4ddcb4097134ff3c332f xmlns="cff5b4fd-eec2-4aff-a7f6-43c4ba3f612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C94E362-02AA-47BF-83B1-2582BE5E6ADC}">
  <ds:schemaRefs>
    <ds:schemaRef ds:uri="http://schemas.microsoft.com/sharepoint/v3/contenttype/forms"/>
  </ds:schemaRefs>
</ds:datastoreItem>
</file>

<file path=customXml/itemProps2.xml><?xml version="1.0" encoding="utf-8"?>
<ds:datastoreItem xmlns:ds="http://schemas.openxmlformats.org/officeDocument/2006/customXml" ds:itemID="{98CE6370-9120-4E3F-A53D-AFBE25F9C4EB}">
  <ds:schemaRefs>
    <ds:schemaRef ds:uri="cff5b4fd-eec2-4aff-a7f6-43c4ba3f6121"/>
    <ds:schemaRef ds:uri="ea32d570-4c40-4a20-9a55-39b056d395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19EE994-B7A3-4637-95F4-AE563555ACC5}">
  <ds:schemaRefs>
    <ds:schemaRef ds:uri="http://schemas.microsoft.com/office/infopath/2007/PartnerControls"/>
    <ds:schemaRef ds:uri="http://schemas.microsoft.com/office/2006/documentManagement/types"/>
    <ds:schemaRef ds:uri="http://purl.org/dc/elements/1.1/"/>
    <ds:schemaRef ds:uri="cff5b4fd-eec2-4aff-a7f6-43c4ba3f6121"/>
    <ds:schemaRef ds:uri="http://purl.org/dc/dcmitype/"/>
    <ds:schemaRef ds:uri="http://schemas.microsoft.com/office/2006/metadata/properties"/>
    <ds:schemaRef ds:uri="http://purl.org/dc/terms/"/>
    <ds:schemaRef ds:uri="http://schemas.openxmlformats.org/package/2006/metadata/core-properties"/>
    <ds:schemaRef ds:uri="ea32d570-4c40-4a20-9a55-39b056d3952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UTS Branded Templates PPT 16x9_B_FA</Template>
  <TotalTime>3</TotalTime>
  <Words>2979</Words>
  <Application>Microsoft Office PowerPoint</Application>
  <PresentationFormat>Widescreen</PresentationFormat>
  <Paragraphs>346</Paragraphs>
  <Slides>36</Slides>
  <Notes>30</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Helvetica</vt:lpstr>
      <vt:lpstr>Wingdings</vt:lpstr>
      <vt:lpstr>Office Theme</vt:lpstr>
      <vt:lpstr>UTS HELPS</vt:lpstr>
      <vt:lpstr>Workshop Objectives  </vt:lpstr>
      <vt:lpstr>PowerPoint Presentation</vt:lpstr>
      <vt:lpstr>Why do universities take plagiarism so seriously?</vt:lpstr>
      <vt:lpstr>PowerPoint Presentation</vt:lpstr>
      <vt:lpstr>Go to www.menti.com  Enter the code: 54 60 58 2</vt:lpstr>
      <vt:lpstr>What is plagiarism?</vt:lpstr>
      <vt:lpstr>Go to www.menti.com  Enter the code: 54 60 58 2</vt:lpstr>
      <vt:lpstr>Why do we use other people’s ideas?</vt:lpstr>
      <vt:lpstr>What does plagiarism look like?</vt:lpstr>
      <vt:lpstr>What should I do to avoid plagiarism?</vt:lpstr>
      <vt:lpstr>Which of the following are examples of plagiarism?</vt:lpstr>
      <vt:lpstr>Which of the following are examples of plagiarism?</vt:lpstr>
      <vt:lpstr>Quotations</vt:lpstr>
      <vt:lpstr>How to Quote</vt:lpstr>
      <vt:lpstr>ACTIVITY</vt:lpstr>
      <vt:lpstr>ACTIVITY</vt:lpstr>
      <vt:lpstr>ACTIVITY</vt:lpstr>
      <vt:lpstr>ACTIVITY</vt:lpstr>
      <vt:lpstr>Paraphrasing</vt:lpstr>
      <vt:lpstr>5 Steps to Effective Paraphrasing</vt:lpstr>
      <vt:lpstr>Paraphrasing Example</vt:lpstr>
      <vt:lpstr>Paraphrasing Example</vt:lpstr>
      <vt:lpstr>Activity</vt:lpstr>
      <vt:lpstr>PowerPoint Presentation</vt:lpstr>
      <vt:lpstr>PowerPoint Presentation</vt:lpstr>
      <vt:lpstr>Summarising </vt:lpstr>
      <vt:lpstr>Summarising Tips</vt:lpstr>
      <vt:lpstr>Avoiding Plagiarism Quiz</vt:lpstr>
      <vt:lpstr>Academic Integrity Tutorial &amp; Quiz (Canvas)  </vt:lpstr>
      <vt:lpstr>Tips on using Generative AI (Gen AI) </vt:lpstr>
      <vt:lpstr>More information</vt:lpstr>
      <vt:lpstr>Thank you</vt:lpstr>
      <vt:lpstr>Study Ready – Autumn</vt:lpstr>
      <vt:lpstr>Keep up with everything HELPS!</vt:lpstr>
      <vt:lpstr>UTS HELPS</vt:lpstr>
    </vt:vector>
  </TitlesOfParts>
  <Company>University of Technology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Heading</dc:title>
  <dc:creator>Joshua Dymock</dc:creator>
  <cp:lastModifiedBy>Simon Au</cp:lastModifiedBy>
  <cp:revision>1</cp:revision>
  <dcterms:created xsi:type="dcterms:W3CDTF">2020-06-09T03:36:46Z</dcterms:created>
  <dcterms:modified xsi:type="dcterms:W3CDTF">2025-07-25T00:00:39Z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a6c3db-1667-4f49-995a-8b9973972958_Enabled">
    <vt:lpwstr>true</vt:lpwstr>
  </property>
  <property fmtid="{D5CDD505-2E9C-101B-9397-08002B2CF9AE}" pid="3" name="MSIP_Label_51a6c3db-1667-4f49-995a-8b9973972958_SetDate">
    <vt:lpwstr>2021-02-23T05:11:22Z</vt:lpwstr>
  </property>
  <property fmtid="{D5CDD505-2E9C-101B-9397-08002B2CF9AE}" pid="4" name="MSIP_Label_51a6c3db-1667-4f49-995a-8b9973972958_Method">
    <vt:lpwstr>Standard</vt:lpwstr>
  </property>
  <property fmtid="{D5CDD505-2E9C-101B-9397-08002B2CF9AE}" pid="5" name="MSIP_Label_51a6c3db-1667-4f49-995a-8b9973972958_Name">
    <vt:lpwstr>UTS-Internal</vt:lpwstr>
  </property>
  <property fmtid="{D5CDD505-2E9C-101B-9397-08002B2CF9AE}" pid="6" name="MSIP_Label_51a6c3db-1667-4f49-995a-8b9973972958_SiteId">
    <vt:lpwstr>e8911c26-cf9f-4a9c-878e-527807be8791</vt:lpwstr>
  </property>
  <property fmtid="{D5CDD505-2E9C-101B-9397-08002B2CF9AE}" pid="7" name="MSIP_Label_51a6c3db-1667-4f49-995a-8b9973972958_ActionId">
    <vt:lpwstr>b271a4d1-ce0d-4ff4-8e32-b31b4189366f</vt:lpwstr>
  </property>
  <property fmtid="{D5CDD505-2E9C-101B-9397-08002B2CF9AE}" pid="8" name="MSIP_Label_51a6c3db-1667-4f49-995a-8b9973972958_ContentBits">
    <vt:lpwstr>0</vt:lpwstr>
  </property>
  <property fmtid="{D5CDD505-2E9C-101B-9397-08002B2CF9AE}" pid="9" name="ContentTypeId">
    <vt:lpwstr>0x010100374BE6E496BC844FBBE6530EC51A1A1C</vt:lpwstr>
  </property>
  <property fmtid="{D5CDD505-2E9C-101B-9397-08002B2CF9AE}" pid="10" name="MediaServiceImageTags">
    <vt:lpwstr/>
  </property>
</Properties>
</file>