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286" r:id="rId5"/>
    <p:sldId id="331" r:id="rId6"/>
    <p:sldId id="332" r:id="rId7"/>
    <p:sldId id="334" r:id="rId8"/>
    <p:sldId id="333" r:id="rId9"/>
    <p:sldId id="257" r:id="rId10"/>
    <p:sldId id="275" r:id="rId11"/>
    <p:sldId id="277" r:id="rId12"/>
    <p:sldId id="291" r:id="rId13"/>
    <p:sldId id="292" r:id="rId14"/>
    <p:sldId id="293" r:id="rId15"/>
    <p:sldId id="294" r:id="rId16"/>
    <p:sldId id="295" r:id="rId17"/>
    <p:sldId id="296" r:id="rId18"/>
    <p:sldId id="297" r:id="rId19"/>
    <p:sldId id="298" r:id="rId20"/>
    <p:sldId id="299" r:id="rId21"/>
    <p:sldId id="288" r:id="rId22"/>
    <p:sldId id="300" r:id="rId23"/>
    <p:sldId id="301" r:id="rId24"/>
    <p:sldId id="302" r:id="rId25"/>
    <p:sldId id="305" r:id="rId26"/>
    <p:sldId id="306" r:id="rId27"/>
    <p:sldId id="308" r:id="rId28"/>
    <p:sldId id="320" r:id="rId29"/>
    <p:sldId id="321" r:id="rId30"/>
    <p:sldId id="310" r:id="rId31"/>
    <p:sldId id="311" r:id="rId32"/>
    <p:sldId id="324" r:id="rId33"/>
    <p:sldId id="312" r:id="rId34"/>
    <p:sldId id="322" r:id="rId35"/>
    <p:sldId id="314" r:id="rId36"/>
    <p:sldId id="315" r:id="rId37"/>
    <p:sldId id="323" r:id="rId38"/>
    <p:sldId id="328" r:id="rId39"/>
    <p:sldId id="329" r:id="rId40"/>
    <p:sldId id="330" r:id="rId41"/>
    <p:sldId id="325" r:id="rId42"/>
    <p:sldId id="326" r:id="rId43"/>
    <p:sldId id="327" r:id="rId44"/>
    <p:sldId id="304" r:id="rId45"/>
    <p:sldId id="914" r:id="rId46"/>
    <p:sldId id="919" r:id="rId47"/>
    <p:sldId id="318" r:id="rId48"/>
    <p:sldId id="28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331"/>
            <p14:sldId id="332"/>
            <p14:sldId id="334"/>
            <p14:sldId id="333"/>
            <p14:sldId id="257"/>
            <p14:sldId id="275"/>
            <p14:sldId id="277"/>
            <p14:sldId id="291"/>
            <p14:sldId id="292"/>
            <p14:sldId id="293"/>
            <p14:sldId id="294"/>
            <p14:sldId id="295"/>
            <p14:sldId id="296"/>
            <p14:sldId id="297"/>
            <p14:sldId id="298"/>
            <p14:sldId id="299"/>
            <p14:sldId id="288"/>
            <p14:sldId id="300"/>
            <p14:sldId id="301"/>
            <p14:sldId id="302"/>
            <p14:sldId id="305"/>
            <p14:sldId id="306"/>
            <p14:sldId id="308"/>
            <p14:sldId id="320"/>
            <p14:sldId id="321"/>
            <p14:sldId id="310"/>
            <p14:sldId id="311"/>
            <p14:sldId id="324"/>
            <p14:sldId id="312"/>
            <p14:sldId id="322"/>
            <p14:sldId id="314"/>
            <p14:sldId id="315"/>
            <p14:sldId id="323"/>
            <p14:sldId id="328"/>
            <p14:sldId id="329"/>
            <p14:sldId id="330"/>
            <p14:sldId id="325"/>
            <p14:sldId id="326"/>
            <p14:sldId id="327"/>
            <p14:sldId id="304"/>
            <p14:sldId id="914"/>
            <p14:sldId id="919"/>
            <p14:sldId id="318"/>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C4835-325D-43ED-BA64-1E8F513C71BE}" v="2" dt="2025-07-21T06:32:05.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440" autoAdjust="0"/>
  </p:normalViewPr>
  <p:slideViewPr>
    <p:cSldViewPr snapToGrid="0" snapToObjects="1">
      <p:cViewPr varScale="1">
        <p:scale>
          <a:sx n="82" d="100"/>
          <a:sy n="82" d="100"/>
        </p:scale>
        <p:origin x="1710"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Au" userId="bd834a62-bcf6-4f47-838d-84af1dfdd484" providerId="ADAL" clId="{AC70A880-92C8-4CA6-8FCC-69B16154F1E3}"/>
    <pc:docChg chg="addSld modSld">
      <pc:chgData name="Simon Au" userId="bd834a62-bcf6-4f47-838d-84af1dfdd484" providerId="ADAL" clId="{AC70A880-92C8-4CA6-8FCC-69B16154F1E3}" dt="2024-07-29T01:10:50.546" v="1"/>
      <pc:docMkLst>
        <pc:docMk/>
      </pc:docMkLst>
      <pc:sldChg chg="add modNotesTx">
        <pc:chgData name="Simon Au" userId="bd834a62-bcf6-4f47-838d-84af1dfdd484" providerId="ADAL" clId="{AC70A880-92C8-4CA6-8FCC-69B16154F1E3}" dt="2024-07-29T01:10:50.546" v="1"/>
        <pc:sldMkLst>
          <pc:docMk/>
          <pc:sldMk cId="753556421" sldId="335"/>
        </pc:sldMkLst>
      </pc:sldChg>
    </pc:docChg>
  </pc:docChgLst>
  <pc:docChgLst>
    <pc:chgData name="Glen Geor" userId="b86301d8-51ca-45da-8f32-508cac6c396f" providerId="ADAL" clId="{2B75F609-3879-42BA-84B3-EC74795087E2}"/>
    <pc:docChg chg="addSld modSld modSection">
      <pc:chgData name="Glen Geor" userId="b86301d8-51ca-45da-8f32-508cac6c396f" providerId="ADAL" clId="{2B75F609-3879-42BA-84B3-EC74795087E2}" dt="2024-02-12T01:12:23.827" v="7" actId="255"/>
      <pc:docMkLst>
        <pc:docMk/>
      </pc:docMkLst>
      <pc:sldChg chg="modSp mod">
        <pc:chgData name="Glen Geor" userId="b86301d8-51ca-45da-8f32-508cac6c396f" providerId="ADAL" clId="{2B75F609-3879-42BA-84B3-EC74795087E2}" dt="2024-02-12T01:11:18.079" v="4" actId="255"/>
        <pc:sldMkLst>
          <pc:docMk/>
          <pc:sldMk cId="3835014832" sldId="332"/>
        </pc:sldMkLst>
      </pc:sldChg>
      <pc:sldChg chg="add">
        <pc:chgData name="Glen Geor" userId="b86301d8-51ca-45da-8f32-508cac6c396f" providerId="ADAL" clId="{2B75F609-3879-42BA-84B3-EC74795087E2}" dt="2024-02-12T01:10:29.911" v="0" actId="2890"/>
        <pc:sldMkLst>
          <pc:docMk/>
          <pc:sldMk cId="49729093" sldId="333"/>
        </pc:sldMkLst>
      </pc:sldChg>
      <pc:sldChg chg="modSp add mod">
        <pc:chgData name="Glen Geor" userId="b86301d8-51ca-45da-8f32-508cac6c396f" providerId="ADAL" clId="{2B75F609-3879-42BA-84B3-EC74795087E2}" dt="2024-02-12T01:12:23.827" v="7" actId="255"/>
        <pc:sldMkLst>
          <pc:docMk/>
          <pc:sldMk cId="1800430083" sldId="334"/>
        </pc:sldMkLst>
      </pc:sldChg>
    </pc:docChg>
  </pc:docChgLst>
  <pc:docChgLst>
    <pc:chgData name="David Sotir" userId="S::david.sotir@uts.edu.au::c16850aa-20a9-433f-a19b-9c54b5cd1733" providerId="AD" clId="Web-{71FFBD83-41CB-9E21-D1FC-EB401ADA2BA6}"/>
    <pc:docChg chg="modSld">
      <pc:chgData name="David Sotir" userId="S::david.sotir@uts.edu.au::c16850aa-20a9-433f-a19b-9c54b5cd1733" providerId="AD" clId="Web-{71FFBD83-41CB-9E21-D1FC-EB401ADA2BA6}" dt="2025-04-09T20:34:53.045" v="1" actId="1076"/>
      <pc:docMkLst>
        <pc:docMk/>
      </pc:docMkLst>
      <pc:sldChg chg="modSp">
        <pc:chgData name="David Sotir" userId="S::david.sotir@uts.edu.au::c16850aa-20a9-433f-a19b-9c54b5cd1733" providerId="AD" clId="Web-{71FFBD83-41CB-9E21-D1FC-EB401ADA2BA6}" dt="2025-04-09T20:34:53.045" v="1" actId="1076"/>
        <pc:sldMkLst>
          <pc:docMk/>
          <pc:sldMk cId="1801650585" sldId="286"/>
        </pc:sldMkLst>
      </pc:sldChg>
    </pc:docChg>
  </pc:docChgLst>
  <pc:docChgLst>
    <pc:chgData name="Simon Au" userId="bd834a62-bcf6-4f47-838d-84af1dfdd484" providerId="ADAL" clId="{A73C4835-325D-43ED-BA64-1E8F513C71BE}"/>
    <pc:docChg chg="addSld delSld modSld sldOrd modSection">
      <pc:chgData name="Simon Au" userId="bd834a62-bcf6-4f47-838d-84af1dfdd484" providerId="ADAL" clId="{A73C4835-325D-43ED-BA64-1E8F513C71BE}" dt="2025-07-21T06:32:05.771" v="4"/>
      <pc:docMkLst>
        <pc:docMk/>
      </pc:docMkLst>
      <pc:sldChg chg="add del ord">
        <pc:chgData name="Simon Au" userId="bd834a62-bcf6-4f47-838d-84af1dfdd484" providerId="ADAL" clId="{A73C4835-325D-43ED-BA64-1E8F513C71BE}" dt="2025-07-21T06:31:56.167" v="3"/>
        <pc:sldMkLst>
          <pc:docMk/>
          <pc:sldMk cId="134229305" sldId="914"/>
        </pc:sldMkLst>
      </pc:sldChg>
      <pc:sldChg chg="add">
        <pc:chgData name="Simon Au" userId="bd834a62-bcf6-4f47-838d-84af1dfdd484" providerId="ADAL" clId="{A73C4835-325D-43ED-BA64-1E8F513C71BE}" dt="2025-07-21T06:32:05.771" v="4"/>
        <pc:sldMkLst>
          <pc:docMk/>
          <pc:sldMk cId="142880940" sldId="919"/>
        </pc:sldMkLst>
      </pc:sldChg>
    </pc:docChg>
  </pc:docChgLst>
  <pc:docChgLst>
    <pc:chgData name="Simon Au" userId="S::simon.au@uts.edu.au::bd834a62-bcf6-4f47-838d-84af1dfdd484" providerId="AD" clId="Web-{112A4AE1-F45A-4DE5-BA92-2EC0E7D25769}"/>
    <pc:docChg chg="addSld modSld modSection">
      <pc:chgData name="Simon Au" userId="S::simon.au@uts.edu.au::bd834a62-bcf6-4f47-838d-84af1dfdd484" providerId="AD" clId="Web-{112A4AE1-F45A-4DE5-BA92-2EC0E7D25769}" dt="2023-08-02T01:53:14.158" v="192" actId="20577"/>
      <pc:docMkLst>
        <pc:docMk/>
      </pc:docMkLst>
      <pc:sldChg chg="modSp">
        <pc:chgData name="Simon Au" userId="S::simon.au@uts.edu.au::bd834a62-bcf6-4f47-838d-84af1dfdd484" providerId="AD" clId="Web-{112A4AE1-F45A-4DE5-BA92-2EC0E7D25769}" dt="2023-08-02T01:24:31.412" v="41" actId="20577"/>
        <pc:sldMkLst>
          <pc:docMk/>
          <pc:sldMk cId="1866789987" sldId="298"/>
        </pc:sldMkLst>
      </pc:sldChg>
      <pc:sldChg chg="modSp">
        <pc:chgData name="Simon Au" userId="S::simon.au@uts.edu.au::bd834a62-bcf6-4f47-838d-84af1dfdd484" providerId="AD" clId="Web-{112A4AE1-F45A-4DE5-BA92-2EC0E7D25769}" dt="2023-08-02T01:27:43.545" v="44" actId="20577"/>
        <pc:sldMkLst>
          <pc:docMk/>
          <pc:sldMk cId="2644789494" sldId="299"/>
        </pc:sldMkLst>
      </pc:sldChg>
      <pc:sldChg chg="modSp addAnim delAnim">
        <pc:chgData name="Simon Au" userId="S::simon.au@uts.edu.au::bd834a62-bcf6-4f47-838d-84af1dfdd484" providerId="AD" clId="Web-{112A4AE1-F45A-4DE5-BA92-2EC0E7D25769}" dt="2023-08-02T01:53:14.158" v="192" actId="20577"/>
        <pc:sldMkLst>
          <pc:docMk/>
          <pc:sldMk cId="2652880491" sldId="314"/>
        </pc:sldMkLst>
      </pc:sldChg>
      <pc:sldChg chg="addSp delSp modSp new">
        <pc:chgData name="Simon Au" userId="S::simon.au@uts.edu.au::bd834a62-bcf6-4f47-838d-84af1dfdd484" providerId="AD" clId="Web-{112A4AE1-F45A-4DE5-BA92-2EC0E7D25769}" dt="2023-08-02T00:40:08.655" v="11" actId="1076"/>
        <pc:sldMkLst>
          <pc:docMk/>
          <pc:sldMk cId="585136076" sldId="331"/>
        </pc:sldMkLst>
      </pc:sldChg>
      <pc:sldChg chg="add replId">
        <pc:chgData name="Simon Au" userId="S::simon.au@uts.edu.au::bd834a62-bcf6-4f47-838d-84af1dfdd484" providerId="AD" clId="Web-{112A4AE1-F45A-4DE5-BA92-2EC0E7D25769}" dt="2023-08-02T00:39:28.012" v="8"/>
        <pc:sldMkLst>
          <pc:docMk/>
          <pc:sldMk cId="3835014832" sldId="332"/>
        </pc:sldMkLst>
      </pc:sldChg>
    </pc:docChg>
  </pc:docChgLst>
  <pc:docChgLst>
    <pc:chgData name="Simon Au" userId="S::simon.au@uts.edu.au::bd834a62-bcf6-4f47-838d-84af1dfdd484" providerId="AD" clId="Web-{7DE2E418-8DEA-D460-0CCD-6461FA2A6243}"/>
    <pc:docChg chg="modSld">
      <pc:chgData name="Simon Au" userId="S::simon.au@uts.edu.au::bd834a62-bcf6-4f47-838d-84af1dfdd484" providerId="AD" clId="Web-{7DE2E418-8DEA-D460-0CCD-6461FA2A6243}" dt="2023-08-02T02:22:35.267" v="9" actId="20577"/>
      <pc:docMkLst>
        <pc:docMk/>
      </pc:docMkLst>
      <pc:sldChg chg="modSp">
        <pc:chgData name="Simon Au" userId="S::simon.au@uts.edu.au::bd834a62-bcf6-4f47-838d-84af1dfdd484" providerId="AD" clId="Web-{7DE2E418-8DEA-D460-0CCD-6461FA2A6243}" dt="2023-08-02T02:22:35.267" v="9" actId="20577"/>
        <pc:sldMkLst>
          <pc:docMk/>
          <pc:sldMk cId="1866789987" sldId="298"/>
        </pc:sldMkLst>
      </pc:sldChg>
    </pc:docChg>
  </pc:docChgLst>
  <pc:docChgLst>
    <pc:chgData name="Simon Au" userId="bd834a62-bcf6-4f47-838d-84af1dfdd484" providerId="ADAL" clId="{2C3994DB-9BB0-415E-8FDE-54F2F905D02F}"/>
    <pc:docChg chg="addSld delSld modSld modSection">
      <pc:chgData name="Simon Au" userId="bd834a62-bcf6-4f47-838d-84af1dfdd484" providerId="ADAL" clId="{2C3994DB-9BB0-415E-8FDE-54F2F905D02F}" dt="2025-02-03T00:58:56.811" v="1" actId="47"/>
      <pc:docMkLst>
        <pc:docMk/>
      </pc:docMkLst>
      <pc:sldChg chg="del">
        <pc:chgData name="Simon Au" userId="bd834a62-bcf6-4f47-838d-84af1dfdd484" providerId="ADAL" clId="{2C3994DB-9BB0-415E-8FDE-54F2F905D02F}" dt="2025-02-03T00:58:56.811" v="1" actId="47"/>
        <pc:sldMkLst>
          <pc:docMk/>
          <pc:sldMk cId="753556421" sldId="335"/>
        </pc:sldMkLst>
      </pc:sldChg>
      <pc:sldChg chg="add">
        <pc:chgData name="Simon Au" userId="bd834a62-bcf6-4f47-838d-84af1dfdd484" providerId="ADAL" clId="{2C3994DB-9BB0-415E-8FDE-54F2F905D02F}" dt="2025-02-03T00:58:55.150" v="0"/>
        <pc:sldMkLst>
          <pc:docMk/>
          <pc:sldMk cId="134229305" sldId="914"/>
        </pc:sldMkLst>
      </pc:sldChg>
    </pc:docChg>
  </pc:docChgLst>
  <pc:docChgLst>
    <pc:chgData name="Simon Au" userId="S::simon.au@uts.edu.au::bd834a62-bcf6-4f47-838d-84af1dfdd484" providerId="AD" clId="Web-{17C2F9FF-972A-438F-84BA-A9AC79181031}"/>
    <pc:docChg chg="modSld sldOrd">
      <pc:chgData name="Simon Au" userId="S::simon.au@uts.edu.au::bd834a62-bcf6-4f47-838d-84af1dfdd484" providerId="AD" clId="Web-{17C2F9FF-972A-438F-84BA-A9AC79181031}" dt="2023-08-01T12:23:44.144" v="15"/>
      <pc:docMkLst>
        <pc:docMk/>
      </pc:docMkLst>
      <pc:sldChg chg="modSp">
        <pc:chgData name="Simon Au" userId="S::simon.au@uts.edu.au::bd834a62-bcf6-4f47-838d-84af1dfdd484" providerId="AD" clId="Web-{17C2F9FF-972A-438F-84BA-A9AC79181031}" dt="2023-08-01T12:21:13.030" v="12" actId="20577"/>
        <pc:sldMkLst>
          <pc:docMk/>
          <pc:sldMk cId="1801650585" sldId="286"/>
        </pc:sldMkLst>
      </pc:sldChg>
      <pc:sldChg chg="delAnim">
        <pc:chgData name="Simon Au" userId="S::simon.au@uts.edu.au::bd834a62-bcf6-4f47-838d-84af1dfdd484" providerId="AD" clId="Web-{17C2F9FF-972A-438F-84BA-A9AC79181031}" dt="2023-08-01T12:22:56.377" v="14"/>
        <pc:sldMkLst>
          <pc:docMk/>
          <pc:sldMk cId="2659477496" sldId="305"/>
        </pc:sldMkLst>
      </pc:sldChg>
      <pc:sldChg chg="ord">
        <pc:chgData name="Simon Au" userId="S::simon.au@uts.edu.au::bd834a62-bcf6-4f47-838d-84af1dfdd484" providerId="AD" clId="Web-{17C2F9FF-972A-438F-84BA-A9AC79181031}" dt="2023-08-01T12:23:44.144" v="15"/>
        <pc:sldMkLst>
          <pc:docMk/>
          <pc:sldMk cId="935012022" sldId="32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1C897-01A0-4AFC-AE5A-866D3BC16811}"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AU"/>
        </a:p>
      </dgm:t>
    </dgm:pt>
    <dgm:pt modelId="{2A28362F-EE42-4E1E-9007-1E389F3B9FEF}">
      <dgm:prSet phldrT="[Text]" custT="1"/>
      <dgm:spPr>
        <a:solidFill>
          <a:schemeClr val="bg1">
            <a:lumMod val="95000"/>
          </a:schemeClr>
        </a:solidFill>
        <a:ln>
          <a:solidFill>
            <a:schemeClr val="tx1"/>
          </a:solidFill>
        </a:ln>
      </dgm:spPr>
      <dgm:t>
        <a:bodyPr/>
        <a:lstStyle/>
        <a:p>
          <a:r>
            <a:rPr lang="en-AU" sz="2400" b="1" dirty="0" err="1">
              <a:solidFill>
                <a:schemeClr val="accent1">
                  <a:lumMod val="50000"/>
                </a:schemeClr>
              </a:solidFill>
            </a:rPr>
            <a:t>Evalua-tion</a:t>
          </a:r>
          <a:endParaRPr lang="en-AU" sz="2400" b="1" dirty="0">
            <a:solidFill>
              <a:schemeClr val="accent1">
                <a:lumMod val="50000"/>
              </a:schemeClr>
            </a:solidFill>
          </a:endParaRPr>
        </a:p>
      </dgm:t>
    </dgm:pt>
    <dgm:pt modelId="{F6597335-C508-4606-BEE8-403FAA787C42}" type="parTrans" cxnId="{0ACA3ED5-752C-4FF6-B3E9-054C27DC4FD6}">
      <dgm:prSet/>
      <dgm:spPr/>
      <dgm:t>
        <a:bodyPr/>
        <a:lstStyle/>
        <a:p>
          <a:endParaRPr lang="en-AU"/>
        </a:p>
      </dgm:t>
    </dgm:pt>
    <dgm:pt modelId="{C60DEE55-EC27-463F-8BFA-DBB68B310D55}" type="sibTrans" cxnId="{0ACA3ED5-752C-4FF6-B3E9-054C27DC4FD6}">
      <dgm:prSet/>
      <dgm:spPr/>
      <dgm:t>
        <a:bodyPr/>
        <a:lstStyle/>
        <a:p>
          <a:endParaRPr lang="en-AU"/>
        </a:p>
      </dgm:t>
    </dgm:pt>
    <dgm:pt modelId="{AAF23927-65FB-4F27-A0B4-41FA622816B8}">
      <dgm:prSet phldrT="[Text]" custT="1"/>
      <dgm:spPr>
        <a:solidFill>
          <a:srgbClr val="FF66FF"/>
        </a:solidFill>
        <a:ln>
          <a:solidFill>
            <a:schemeClr val="tx1"/>
          </a:solidFill>
        </a:ln>
      </dgm:spPr>
      <dgm:t>
        <a:bodyPr/>
        <a:lstStyle/>
        <a:p>
          <a:r>
            <a:rPr lang="en-AU" sz="2400" b="1" dirty="0">
              <a:solidFill>
                <a:schemeClr val="bg1"/>
              </a:solidFill>
            </a:rPr>
            <a:t>Analysis</a:t>
          </a:r>
        </a:p>
      </dgm:t>
    </dgm:pt>
    <dgm:pt modelId="{4544BDB3-0438-4CF1-86B2-DB90B2BE1496}" type="parTrans" cxnId="{E3743552-5498-43E2-9BE2-CAEB9F0DCADB}">
      <dgm:prSet/>
      <dgm:spPr/>
      <dgm:t>
        <a:bodyPr/>
        <a:lstStyle/>
        <a:p>
          <a:endParaRPr lang="en-AU"/>
        </a:p>
      </dgm:t>
    </dgm:pt>
    <dgm:pt modelId="{6813E152-5149-4E5C-A008-701DC93490DF}" type="sibTrans" cxnId="{E3743552-5498-43E2-9BE2-CAEB9F0DCADB}">
      <dgm:prSet/>
      <dgm:spPr/>
      <dgm:t>
        <a:bodyPr/>
        <a:lstStyle/>
        <a:p>
          <a:endParaRPr lang="en-AU"/>
        </a:p>
      </dgm:t>
    </dgm:pt>
    <dgm:pt modelId="{6013DE94-0D7A-4D13-BE38-5D66510518C4}">
      <dgm:prSet phldrT="[Text]" custT="1"/>
      <dgm:spPr>
        <a:ln>
          <a:solidFill>
            <a:schemeClr val="tx1"/>
          </a:solidFill>
        </a:ln>
      </dgm:spPr>
      <dgm:t>
        <a:bodyPr/>
        <a:lstStyle/>
        <a:p>
          <a:r>
            <a:rPr lang="en-AU" sz="2400" b="1" dirty="0">
              <a:solidFill>
                <a:schemeClr val="bg1"/>
              </a:solidFill>
            </a:rPr>
            <a:t>Application</a:t>
          </a:r>
        </a:p>
      </dgm:t>
    </dgm:pt>
    <dgm:pt modelId="{2BD96B62-045E-44BC-8510-4FD1CDF90F5D}" type="parTrans" cxnId="{AD6CB8CF-DDA2-4A4C-BD79-DBBEC22C113C}">
      <dgm:prSet/>
      <dgm:spPr/>
      <dgm:t>
        <a:bodyPr/>
        <a:lstStyle/>
        <a:p>
          <a:endParaRPr lang="en-AU"/>
        </a:p>
      </dgm:t>
    </dgm:pt>
    <dgm:pt modelId="{3F024AD7-1581-423A-9CAA-0BACCCC44990}" type="sibTrans" cxnId="{AD6CB8CF-DDA2-4A4C-BD79-DBBEC22C113C}">
      <dgm:prSet/>
      <dgm:spPr/>
      <dgm:t>
        <a:bodyPr/>
        <a:lstStyle/>
        <a:p>
          <a:endParaRPr lang="en-AU"/>
        </a:p>
      </dgm:t>
    </dgm:pt>
    <dgm:pt modelId="{355D912E-50BA-4D40-85B3-F0629E8B22CC}">
      <dgm:prSet phldrT="[Text]" custT="1"/>
      <dgm:spPr>
        <a:solidFill>
          <a:schemeClr val="accent1"/>
        </a:solidFill>
        <a:ln>
          <a:solidFill>
            <a:schemeClr val="tx1"/>
          </a:solidFill>
        </a:ln>
      </dgm:spPr>
      <dgm:t>
        <a:bodyPr/>
        <a:lstStyle/>
        <a:p>
          <a:r>
            <a:rPr lang="en-AU" sz="2400" b="1" dirty="0">
              <a:solidFill>
                <a:schemeClr val="bg1"/>
              </a:solidFill>
            </a:rPr>
            <a:t>Synthesis</a:t>
          </a:r>
        </a:p>
      </dgm:t>
    </dgm:pt>
    <dgm:pt modelId="{09D3EDFB-7F92-4AA8-8E5E-5FBE0378C42E}" type="parTrans" cxnId="{DB1912AF-7CD1-43C5-814A-5CD469DE98CA}">
      <dgm:prSet/>
      <dgm:spPr/>
      <dgm:t>
        <a:bodyPr/>
        <a:lstStyle/>
        <a:p>
          <a:endParaRPr lang="en-AU"/>
        </a:p>
      </dgm:t>
    </dgm:pt>
    <dgm:pt modelId="{B45697FC-8CEA-4F93-9343-F294213047E4}" type="sibTrans" cxnId="{DB1912AF-7CD1-43C5-814A-5CD469DE98CA}">
      <dgm:prSet/>
      <dgm:spPr/>
      <dgm:t>
        <a:bodyPr/>
        <a:lstStyle/>
        <a:p>
          <a:endParaRPr lang="en-AU"/>
        </a:p>
      </dgm:t>
    </dgm:pt>
    <dgm:pt modelId="{B2B390EF-DE73-48D0-AA9A-7F614176EF5F}">
      <dgm:prSet phldrT="[Text]" custT="1"/>
      <dgm:spPr>
        <a:ln>
          <a:solidFill>
            <a:schemeClr val="tx1"/>
          </a:solidFill>
        </a:ln>
      </dgm:spPr>
      <dgm:t>
        <a:bodyPr/>
        <a:lstStyle/>
        <a:p>
          <a:r>
            <a:rPr lang="en-AU" sz="2400" b="1" dirty="0">
              <a:solidFill>
                <a:schemeClr val="bg1"/>
              </a:solidFill>
            </a:rPr>
            <a:t>Comprehension</a:t>
          </a:r>
        </a:p>
      </dgm:t>
    </dgm:pt>
    <dgm:pt modelId="{92175C73-EABB-4B34-B5C3-5C079D27179A}" type="parTrans" cxnId="{9B906E6E-8296-44AD-B278-F8768B64608C}">
      <dgm:prSet/>
      <dgm:spPr/>
      <dgm:t>
        <a:bodyPr/>
        <a:lstStyle/>
        <a:p>
          <a:endParaRPr lang="en-AU"/>
        </a:p>
      </dgm:t>
    </dgm:pt>
    <dgm:pt modelId="{65F31970-3342-4872-9298-FCBE9E62E204}" type="sibTrans" cxnId="{9B906E6E-8296-44AD-B278-F8768B64608C}">
      <dgm:prSet/>
      <dgm:spPr/>
      <dgm:t>
        <a:bodyPr/>
        <a:lstStyle/>
        <a:p>
          <a:endParaRPr lang="en-AU"/>
        </a:p>
      </dgm:t>
    </dgm:pt>
    <dgm:pt modelId="{BD70B818-28C6-41EC-BB85-C9933CAA1C51}">
      <dgm:prSet phldrT="[Text]" custT="1"/>
      <dgm:spPr>
        <a:ln>
          <a:solidFill>
            <a:schemeClr val="tx1"/>
          </a:solidFill>
        </a:ln>
      </dgm:spPr>
      <dgm:t>
        <a:bodyPr/>
        <a:lstStyle/>
        <a:p>
          <a:r>
            <a:rPr lang="en-AU" sz="2400" b="1" dirty="0">
              <a:solidFill>
                <a:schemeClr val="bg1"/>
              </a:solidFill>
            </a:rPr>
            <a:t>Knowledge</a:t>
          </a:r>
        </a:p>
      </dgm:t>
    </dgm:pt>
    <dgm:pt modelId="{DE41FA69-CFCD-4B6A-A6BE-A436B8C576B3}" type="parTrans" cxnId="{81971907-0EE6-46B8-AEA2-765BDB7CEDEA}">
      <dgm:prSet/>
      <dgm:spPr/>
      <dgm:t>
        <a:bodyPr/>
        <a:lstStyle/>
        <a:p>
          <a:endParaRPr lang="en-AU"/>
        </a:p>
      </dgm:t>
    </dgm:pt>
    <dgm:pt modelId="{D5A67E43-1737-4B59-B303-9EA2C497B770}" type="sibTrans" cxnId="{81971907-0EE6-46B8-AEA2-765BDB7CEDEA}">
      <dgm:prSet/>
      <dgm:spPr/>
      <dgm:t>
        <a:bodyPr/>
        <a:lstStyle/>
        <a:p>
          <a:endParaRPr lang="en-AU"/>
        </a:p>
      </dgm:t>
    </dgm:pt>
    <dgm:pt modelId="{7C5FF523-7BEF-48D5-A1AE-A0AB87F4C65D}" type="pres">
      <dgm:prSet presAssocID="{33A1C897-01A0-4AFC-AE5A-866D3BC16811}" presName="Name0" presStyleCnt="0">
        <dgm:presLayoutVars>
          <dgm:dir val="rev"/>
          <dgm:animLvl val="lvl"/>
          <dgm:resizeHandles val="exact"/>
        </dgm:presLayoutVars>
      </dgm:prSet>
      <dgm:spPr/>
    </dgm:pt>
    <dgm:pt modelId="{97C23ED7-2482-4480-94F4-27D50012379B}" type="pres">
      <dgm:prSet presAssocID="{2A28362F-EE42-4E1E-9007-1E389F3B9FEF}" presName="Name8" presStyleCnt="0"/>
      <dgm:spPr/>
    </dgm:pt>
    <dgm:pt modelId="{30EDFDF7-41B0-42FC-A99F-48F052196619}" type="pres">
      <dgm:prSet presAssocID="{2A28362F-EE42-4E1E-9007-1E389F3B9FEF}" presName="level" presStyleLbl="node1" presStyleIdx="0" presStyleCnt="6">
        <dgm:presLayoutVars>
          <dgm:chMax val="1"/>
          <dgm:bulletEnabled val="1"/>
        </dgm:presLayoutVars>
      </dgm:prSet>
      <dgm:spPr/>
    </dgm:pt>
    <dgm:pt modelId="{19D04B8E-5C79-48AC-BB68-11F4E372BA85}" type="pres">
      <dgm:prSet presAssocID="{2A28362F-EE42-4E1E-9007-1E389F3B9FEF}" presName="levelTx" presStyleLbl="revTx" presStyleIdx="0" presStyleCnt="0">
        <dgm:presLayoutVars>
          <dgm:chMax val="1"/>
          <dgm:bulletEnabled val="1"/>
        </dgm:presLayoutVars>
      </dgm:prSet>
      <dgm:spPr/>
    </dgm:pt>
    <dgm:pt modelId="{5A8C3463-A3EF-4978-89E2-CAA960E72402}" type="pres">
      <dgm:prSet presAssocID="{355D912E-50BA-4D40-85B3-F0629E8B22CC}" presName="Name8" presStyleCnt="0"/>
      <dgm:spPr/>
    </dgm:pt>
    <dgm:pt modelId="{9E9E7F8E-6081-4C36-8E54-355B16FEA9B4}" type="pres">
      <dgm:prSet presAssocID="{355D912E-50BA-4D40-85B3-F0629E8B22CC}" presName="level" presStyleLbl="node1" presStyleIdx="1" presStyleCnt="6">
        <dgm:presLayoutVars>
          <dgm:chMax val="1"/>
          <dgm:bulletEnabled val="1"/>
        </dgm:presLayoutVars>
      </dgm:prSet>
      <dgm:spPr/>
    </dgm:pt>
    <dgm:pt modelId="{00DAA3D7-67AE-4A06-B7D5-E8F7C355E25F}" type="pres">
      <dgm:prSet presAssocID="{355D912E-50BA-4D40-85B3-F0629E8B22CC}" presName="levelTx" presStyleLbl="revTx" presStyleIdx="0" presStyleCnt="0">
        <dgm:presLayoutVars>
          <dgm:chMax val="1"/>
          <dgm:bulletEnabled val="1"/>
        </dgm:presLayoutVars>
      </dgm:prSet>
      <dgm:spPr/>
    </dgm:pt>
    <dgm:pt modelId="{C062DA86-904D-4D03-B514-60438818D017}" type="pres">
      <dgm:prSet presAssocID="{AAF23927-65FB-4F27-A0B4-41FA622816B8}" presName="Name8" presStyleCnt="0"/>
      <dgm:spPr/>
    </dgm:pt>
    <dgm:pt modelId="{3A2964CD-DCFE-41BA-93CB-1D1E5C1AAEC8}" type="pres">
      <dgm:prSet presAssocID="{AAF23927-65FB-4F27-A0B4-41FA622816B8}" presName="level" presStyleLbl="node1" presStyleIdx="2" presStyleCnt="6">
        <dgm:presLayoutVars>
          <dgm:chMax val="1"/>
          <dgm:bulletEnabled val="1"/>
        </dgm:presLayoutVars>
      </dgm:prSet>
      <dgm:spPr/>
    </dgm:pt>
    <dgm:pt modelId="{9B991AFE-E9E0-468D-AF64-47C3611DE6E2}" type="pres">
      <dgm:prSet presAssocID="{AAF23927-65FB-4F27-A0B4-41FA622816B8}" presName="levelTx" presStyleLbl="revTx" presStyleIdx="0" presStyleCnt="0">
        <dgm:presLayoutVars>
          <dgm:chMax val="1"/>
          <dgm:bulletEnabled val="1"/>
        </dgm:presLayoutVars>
      </dgm:prSet>
      <dgm:spPr/>
    </dgm:pt>
    <dgm:pt modelId="{C424A281-0C54-4EDB-A0EC-E2CB26CBB967}" type="pres">
      <dgm:prSet presAssocID="{6013DE94-0D7A-4D13-BE38-5D66510518C4}" presName="Name8" presStyleCnt="0"/>
      <dgm:spPr/>
    </dgm:pt>
    <dgm:pt modelId="{2F1CAE9F-82E5-4064-887B-7221CAAB0B79}" type="pres">
      <dgm:prSet presAssocID="{6013DE94-0D7A-4D13-BE38-5D66510518C4}" presName="level" presStyleLbl="node1" presStyleIdx="3" presStyleCnt="6">
        <dgm:presLayoutVars>
          <dgm:chMax val="1"/>
          <dgm:bulletEnabled val="1"/>
        </dgm:presLayoutVars>
      </dgm:prSet>
      <dgm:spPr/>
    </dgm:pt>
    <dgm:pt modelId="{33C9E11C-B769-4F81-B9D0-B6D33975839F}" type="pres">
      <dgm:prSet presAssocID="{6013DE94-0D7A-4D13-BE38-5D66510518C4}" presName="levelTx" presStyleLbl="revTx" presStyleIdx="0" presStyleCnt="0">
        <dgm:presLayoutVars>
          <dgm:chMax val="1"/>
          <dgm:bulletEnabled val="1"/>
        </dgm:presLayoutVars>
      </dgm:prSet>
      <dgm:spPr/>
    </dgm:pt>
    <dgm:pt modelId="{D7B67E99-6DC4-4990-9FA4-79F444933839}" type="pres">
      <dgm:prSet presAssocID="{B2B390EF-DE73-48D0-AA9A-7F614176EF5F}" presName="Name8" presStyleCnt="0"/>
      <dgm:spPr/>
    </dgm:pt>
    <dgm:pt modelId="{45905351-3220-4BB0-810D-F8281588319B}" type="pres">
      <dgm:prSet presAssocID="{B2B390EF-DE73-48D0-AA9A-7F614176EF5F}" presName="level" presStyleLbl="node1" presStyleIdx="4" presStyleCnt="6">
        <dgm:presLayoutVars>
          <dgm:chMax val="1"/>
          <dgm:bulletEnabled val="1"/>
        </dgm:presLayoutVars>
      </dgm:prSet>
      <dgm:spPr/>
    </dgm:pt>
    <dgm:pt modelId="{9982ADCE-9E04-46D0-9470-6592F2F7AFA5}" type="pres">
      <dgm:prSet presAssocID="{B2B390EF-DE73-48D0-AA9A-7F614176EF5F}" presName="levelTx" presStyleLbl="revTx" presStyleIdx="0" presStyleCnt="0">
        <dgm:presLayoutVars>
          <dgm:chMax val="1"/>
          <dgm:bulletEnabled val="1"/>
        </dgm:presLayoutVars>
      </dgm:prSet>
      <dgm:spPr/>
    </dgm:pt>
    <dgm:pt modelId="{4E15DB35-D015-4B1A-86AF-442A8C0C291D}" type="pres">
      <dgm:prSet presAssocID="{BD70B818-28C6-41EC-BB85-C9933CAA1C51}" presName="Name8" presStyleCnt="0"/>
      <dgm:spPr/>
    </dgm:pt>
    <dgm:pt modelId="{B5E9D68E-2AA0-47E4-839F-A5326E023367}" type="pres">
      <dgm:prSet presAssocID="{BD70B818-28C6-41EC-BB85-C9933CAA1C51}" presName="level" presStyleLbl="node1" presStyleIdx="5" presStyleCnt="6">
        <dgm:presLayoutVars>
          <dgm:chMax val="1"/>
          <dgm:bulletEnabled val="1"/>
        </dgm:presLayoutVars>
      </dgm:prSet>
      <dgm:spPr/>
    </dgm:pt>
    <dgm:pt modelId="{80CEFCCA-886F-4D3C-BF5A-714703421F81}" type="pres">
      <dgm:prSet presAssocID="{BD70B818-28C6-41EC-BB85-C9933CAA1C51}" presName="levelTx" presStyleLbl="revTx" presStyleIdx="0" presStyleCnt="0">
        <dgm:presLayoutVars>
          <dgm:chMax val="1"/>
          <dgm:bulletEnabled val="1"/>
        </dgm:presLayoutVars>
      </dgm:prSet>
      <dgm:spPr/>
    </dgm:pt>
  </dgm:ptLst>
  <dgm:cxnLst>
    <dgm:cxn modelId="{81971907-0EE6-46B8-AEA2-765BDB7CEDEA}" srcId="{33A1C897-01A0-4AFC-AE5A-866D3BC16811}" destId="{BD70B818-28C6-41EC-BB85-C9933CAA1C51}" srcOrd="5" destOrd="0" parTransId="{DE41FA69-CFCD-4B6A-A6BE-A436B8C576B3}" sibTransId="{D5A67E43-1737-4B59-B303-9EA2C497B770}"/>
    <dgm:cxn modelId="{2A609F23-7C84-4E5A-8377-A454724EDF54}" type="presOf" srcId="{B2B390EF-DE73-48D0-AA9A-7F614176EF5F}" destId="{45905351-3220-4BB0-810D-F8281588319B}" srcOrd="0" destOrd="0" presId="urn:microsoft.com/office/officeart/2005/8/layout/pyramid1"/>
    <dgm:cxn modelId="{71377A43-733E-4864-8EA1-A08EC0AC70DE}" type="presOf" srcId="{355D912E-50BA-4D40-85B3-F0629E8B22CC}" destId="{9E9E7F8E-6081-4C36-8E54-355B16FEA9B4}" srcOrd="0" destOrd="0" presId="urn:microsoft.com/office/officeart/2005/8/layout/pyramid1"/>
    <dgm:cxn modelId="{6F7C4A4B-3626-4D38-95FA-B7A98056D924}" type="presOf" srcId="{33A1C897-01A0-4AFC-AE5A-866D3BC16811}" destId="{7C5FF523-7BEF-48D5-A1AE-A0AB87F4C65D}" srcOrd="0" destOrd="0" presId="urn:microsoft.com/office/officeart/2005/8/layout/pyramid1"/>
    <dgm:cxn modelId="{9B906E6E-8296-44AD-B278-F8768B64608C}" srcId="{33A1C897-01A0-4AFC-AE5A-866D3BC16811}" destId="{B2B390EF-DE73-48D0-AA9A-7F614176EF5F}" srcOrd="4" destOrd="0" parTransId="{92175C73-EABB-4B34-B5C3-5C079D27179A}" sibTransId="{65F31970-3342-4872-9298-FCBE9E62E204}"/>
    <dgm:cxn modelId="{E3743552-5498-43E2-9BE2-CAEB9F0DCADB}" srcId="{33A1C897-01A0-4AFC-AE5A-866D3BC16811}" destId="{AAF23927-65FB-4F27-A0B4-41FA622816B8}" srcOrd="2" destOrd="0" parTransId="{4544BDB3-0438-4CF1-86B2-DB90B2BE1496}" sibTransId="{6813E152-5149-4E5C-A008-701DC93490DF}"/>
    <dgm:cxn modelId="{78DF5D81-366D-4AE6-A989-15E3DE3BA968}" type="presOf" srcId="{2A28362F-EE42-4E1E-9007-1E389F3B9FEF}" destId="{30EDFDF7-41B0-42FC-A99F-48F052196619}" srcOrd="0" destOrd="0" presId="urn:microsoft.com/office/officeart/2005/8/layout/pyramid1"/>
    <dgm:cxn modelId="{798B188B-44A9-4907-9C24-6B8596C6BF37}" type="presOf" srcId="{B2B390EF-DE73-48D0-AA9A-7F614176EF5F}" destId="{9982ADCE-9E04-46D0-9470-6592F2F7AFA5}" srcOrd="1" destOrd="0" presId="urn:microsoft.com/office/officeart/2005/8/layout/pyramid1"/>
    <dgm:cxn modelId="{DB1912AF-7CD1-43C5-814A-5CD469DE98CA}" srcId="{33A1C897-01A0-4AFC-AE5A-866D3BC16811}" destId="{355D912E-50BA-4D40-85B3-F0629E8B22CC}" srcOrd="1" destOrd="0" parTransId="{09D3EDFB-7F92-4AA8-8E5E-5FBE0378C42E}" sibTransId="{B45697FC-8CEA-4F93-9343-F294213047E4}"/>
    <dgm:cxn modelId="{07041EBD-B032-4825-914C-ACFBF4841883}" type="presOf" srcId="{AAF23927-65FB-4F27-A0B4-41FA622816B8}" destId="{3A2964CD-DCFE-41BA-93CB-1D1E5C1AAEC8}" srcOrd="0" destOrd="0" presId="urn:microsoft.com/office/officeart/2005/8/layout/pyramid1"/>
    <dgm:cxn modelId="{FD4D16C0-F278-4513-90DE-B47F5A645973}" type="presOf" srcId="{355D912E-50BA-4D40-85B3-F0629E8B22CC}" destId="{00DAA3D7-67AE-4A06-B7D5-E8F7C355E25F}" srcOrd="1" destOrd="0" presId="urn:microsoft.com/office/officeart/2005/8/layout/pyramid1"/>
    <dgm:cxn modelId="{AD6CB8CF-DDA2-4A4C-BD79-DBBEC22C113C}" srcId="{33A1C897-01A0-4AFC-AE5A-866D3BC16811}" destId="{6013DE94-0D7A-4D13-BE38-5D66510518C4}" srcOrd="3" destOrd="0" parTransId="{2BD96B62-045E-44BC-8510-4FD1CDF90F5D}" sibTransId="{3F024AD7-1581-423A-9CAA-0BACCCC44990}"/>
    <dgm:cxn modelId="{0ACA3ED5-752C-4FF6-B3E9-054C27DC4FD6}" srcId="{33A1C897-01A0-4AFC-AE5A-866D3BC16811}" destId="{2A28362F-EE42-4E1E-9007-1E389F3B9FEF}" srcOrd="0" destOrd="0" parTransId="{F6597335-C508-4606-BEE8-403FAA787C42}" sibTransId="{C60DEE55-EC27-463F-8BFA-DBB68B310D55}"/>
    <dgm:cxn modelId="{3459C8DA-DE02-4D99-8D12-94F609C00B21}" type="presOf" srcId="{2A28362F-EE42-4E1E-9007-1E389F3B9FEF}" destId="{19D04B8E-5C79-48AC-BB68-11F4E372BA85}" srcOrd="1" destOrd="0" presId="urn:microsoft.com/office/officeart/2005/8/layout/pyramid1"/>
    <dgm:cxn modelId="{5BC115E3-ABA8-4634-88A8-127B0A59BA90}" type="presOf" srcId="{BD70B818-28C6-41EC-BB85-C9933CAA1C51}" destId="{80CEFCCA-886F-4D3C-BF5A-714703421F81}" srcOrd="1" destOrd="0" presId="urn:microsoft.com/office/officeart/2005/8/layout/pyramid1"/>
    <dgm:cxn modelId="{34CB8FE3-C264-46C8-9219-80B35944215B}" type="presOf" srcId="{6013DE94-0D7A-4D13-BE38-5D66510518C4}" destId="{2F1CAE9F-82E5-4064-887B-7221CAAB0B79}" srcOrd="0" destOrd="0" presId="urn:microsoft.com/office/officeart/2005/8/layout/pyramid1"/>
    <dgm:cxn modelId="{53FD64EF-E66E-4E06-B42F-24339CAB24F1}" type="presOf" srcId="{6013DE94-0D7A-4D13-BE38-5D66510518C4}" destId="{33C9E11C-B769-4F81-B9D0-B6D33975839F}" srcOrd="1" destOrd="0" presId="urn:microsoft.com/office/officeart/2005/8/layout/pyramid1"/>
    <dgm:cxn modelId="{66228CF4-7F7A-490E-A903-90FB462D2F83}" type="presOf" srcId="{AAF23927-65FB-4F27-A0B4-41FA622816B8}" destId="{9B991AFE-E9E0-468D-AF64-47C3611DE6E2}" srcOrd="1" destOrd="0" presId="urn:microsoft.com/office/officeart/2005/8/layout/pyramid1"/>
    <dgm:cxn modelId="{29F02EFF-0355-49E9-95EC-8935733707BB}" type="presOf" srcId="{BD70B818-28C6-41EC-BB85-C9933CAA1C51}" destId="{B5E9D68E-2AA0-47E4-839F-A5326E023367}" srcOrd="0" destOrd="0" presId="urn:microsoft.com/office/officeart/2005/8/layout/pyramid1"/>
    <dgm:cxn modelId="{62D1E8A7-FD6E-470D-B4D8-E2AF80F4B88D}" type="presParOf" srcId="{7C5FF523-7BEF-48D5-A1AE-A0AB87F4C65D}" destId="{97C23ED7-2482-4480-94F4-27D50012379B}" srcOrd="0" destOrd="0" presId="urn:microsoft.com/office/officeart/2005/8/layout/pyramid1"/>
    <dgm:cxn modelId="{A99E230F-1D68-41A8-9F6A-E3044D02E486}" type="presParOf" srcId="{97C23ED7-2482-4480-94F4-27D50012379B}" destId="{30EDFDF7-41B0-42FC-A99F-48F052196619}" srcOrd="0" destOrd="0" presId="urn:microsoft.com/office/officeart/2005/8/layout/pyramid1"/>
    <dgm:cxn modelId="{49C396F2-F65B-4E46-AF1A-23691B5FA6AE}" type="presParOf" srcId="{97C23ED7-2482-4480-94F4-27D50012379B}" destId="{19D04B8E-5C79-48AC-BB68-11F4E372BA85}" srcOrd="1" destOrd="0" presId="urn:microsoft.com/office/officeart/2005/8/layout/pyramid1"/>
    <dgm:cxn modelId="{94CCD9E1-D56B-4D8A-8D69-503A772FEDE7}" type="presParOf" srcId="{7C5FF523-7BEF-48D5-A1AE-A0AB87F4C65D}" destId="{5A8C3463-A3EF-4978-89E2-CAA960E72402}" srcOrd="1" destOrd="0" presId="urn:microsoft.com/office/officeart/2005/8/layout/pyramid1"/>
    <dgm:cxn modelId="{30AD62F8-1D24-4C58-91F0-6A36745FF318}" type="presParOf" srcId="{5A8C3463-A3EF-4978-89E2-CAA960E72402}" destId="{9E9E7F8E-6081-4C36-8E54-355B16FEA9B4}" srcOrd="0" destOrd="0" presId="urn:microsoft.com/office/officeart/2005/8/layout/pyramid1"/>
    <dgm:cxn modelId="{23028DFC-FDD9-4985-B311-7ED48F8826B2}" type="presParOf" srcId="{5A8C3463-A3EF-4978-89E2-CAA960E72402}" destId="{00DAA3D7-67AE-4A06-B7D5-E8F7C355E25F}" srcOrd="1" destOrd="0" presId="urn:microsoft.com/office/officeart/2005/8/layout/pyramid1"/>
    <dgm:cxn modelId="{B1EB2BA5-3E8D-4A73-A93F-0FEA10D2682B}" type="presParOf" srcId="{7C5FF523-7BEF-48D5-A1AE-A0AB87F4C65D}" destId="{C062DA86-904D-4D03-B514-60438818D017}" srcOrd="2" destOrd="0" presId="urn:microsoft.com/office/officeart/2005/8/layout/pyramid1"/>
    <dgm:cxn modelId="{3FD4B6A0-1621-4314-9835-2003384B3A27}" type="presParOf" srcId="{C062DA86-904D-4D03-B514-60438818D017}" destId="{3A2964CD-DCFE-41BA-93CB-1D1E5C1AAEC8}" srcOrd="0" destOrd="0" presId="urn:microsoft.com/office/officeart/2005/8/layout/pyramid1"/>
    <dgm:cxn modelId="{569EA226-3FF5-43C1-ADD3-E46063223C28}" type="presParOf" srcId="{C062DA86-904D-4D03-B514-60438818D017}" destId="{9B991AFE-E9E0-468D-AF64-47C3611DE6E2}" srcOrd="1" destOrd="0" presId="urn:microsoft.com/office/officeart/2005/8/layout/pyramid1"/>
    <dgm:cxn modelId="{BD03B527-7195-43CA-A0A3-963579019DEB}" type="presParOf" srcId="{7C5FF523-7BEF-48D5-A1AE-A0AB87F4C65D}" destId="{C424A281-0C54-4EDB-A0EC-E2CB26CBB967}" srcOrd="3" destOrd="0" presId="urn:microsoft.com/office/officeart/2005/8/layout/pyramid1"/>
    <dgm:cxn modelId="{BA3D8999-EDF4-40B2-9243-DB779A479406}" type="presParOf" srcId="{C424A281-0C54-4EDB-A0EC-E2CB26CBB967}" destId="{2F1CAE9F-82E5-4064-887B-7221CAAB0B79}" srcOrd="0" destOrd="0" presId="urn:microsoft.com/office/officeart/2005/8/layout/pyramid1"/>
    <dgm:cxn modelId="{E91DFC95-EE6F-46F9-B5C6-A6C9876DFA1A}" type="presParOf" srcId="{C424A281-0C54-4EDB-A0EC-E2CB26CBB967}" destId="{33C9E11C-B769-4F81-B9D0-B6D33975839F}" srcOrd="1" destOrd="0" presId="urn:microsoft.com/office/officeart/2005/8/layout/pyramid1"/>
    <dgm:cxn modelId="{96D0A5F9-F2FC-44EC-AA27-227484363BFF}" type="presParOf" srcId="{7C5FF523-7BEF-48D5-A1AE-A0AB87F4C65D}" destId="{D7B67E99-6DC4-4990-9FA4-79F444933839}" srcOrd="4" destOrd="0" presId="urn:microsoft.com/office/officeart/2005/8/layout/pyramid1"/>
    <dgm:cxn modelId="{08A6A9E4-2164-4364-A119-04049CE13717}" type="presParOf" srcId="{D7B67E99-6DC4-4990-9FA4-79F444933839}" destId="{45905351-3220-4BB0-810D-F8281588319B}" srcOrd="0" destOrd="0" presId="urn:microsoft.com/office/officeart/2005/8/layout/pyramid1"/>
    <dgm:cxn modelId="{C34FB963-9CC8-4A20-B8EC-099E4265DF7C}" type="presParOf" srcId="{D7B67E99-6DC4-4990-9FA4-79F444933839}" destId="{9982ADCE-9E04-46D0-9470-6592F2F7AFA5}" srcOrd="1" destOrd="0" presId="urn:microsoft.com/office/officeart/2005/8/layout/pyramid1"/>
    <dgm:cxn modelId="{26EE6831-1267-4CA6-B068-9BA9E33A9E9F}" type="presParOf" srcId="{7C5FF523-7BEF-48D5-A1AE-A0AB87F4C65D}" destId="{4E15DB35-D015-4B1A-86AF-442A8C0C291D}" srcOrd="5" destOrd="0" presId="urn:microsoft.com/office/officeart/2005/8/layout/pyramid1"/>
    <dgm:cxn modelId="{BEE5EEA9-2991-4B2E-AD7A-C4B702F42C07}" type="presParOf" srcId="{4E15DB35-D015-4B1A-86AF-442A8C0C291D}" destId="{B5E9D68E-2AA0-47E4-839F-A5326E023367}" srcOrd="0" destOrd="0" presId="urn:microsoft.com/office/officeart/2005/8/layout/pyramid1"/>
    <dgm:cxn modelId="{1AA1085C-51D7-4057-864F-BF23A8BA82CD}" type="presParOf" srcId="{4E15DB35-D015-4B1A-86AF-442A8C0C291D}" destId="{80CEFCCA-886F-4D3C-BF5A-714703421F8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DFDF7-41B0-42FC-A99F-48F052196619}">
      <dsp:nvSpPr>
        <dsp:cNvPr id="0" name=""/>
        <dsp:cNvSpPr/>
      </dsp:nvSpPr>
      <dsp:spPr>
        <a:xfrm>
          <a:off x="4157578" y="0"/>
          <a:ext cx="1663031" cy="1015665"/>
        </a:xfrm>
        <a:prstGeom prst="trapezoid">
          <a:avLst>
            <a:gd name="adj" fmla="val 81869"/>
          </a:avLst>
        </a:prstGeom>
        <a:solidFill>
          <a:schemeClr val="bg1">
            <a:lumMod val="9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err="1">
              <a:solidFill>
                <a:schemeClr val="accent1">
                  <a:lumMod val="50000"/>
                </a:schemeClr>
              </a:solidFill>
            </a:rPr>
            <a:t>Evalua-tion</a:t>
          </a:r>
          <a:endParaRPr lang="en-AU" sz="2400" b="1" kern="1200" dirty="0">
            <a:solidFill>
              <a:schemeClr val="accent1">
                <a:lumMod val="50000"/>
              </a:schemeClr>
            </a:solidFill>
          </a:endParaRPr>
        </a:p>
      </dsp:txBody>
      <dsp:txXfrm>
        <a:off x="4157578" y="0"/>
        <a:ext cx="1663031" cy="1015665"/>
      </dsp:txXfrm>
    </dsp:sp>
    <dsp:sp modelId="{9E9E7F8E-6081-4C36-8E54-355B16FEA9B4}">
      <dsp:nvSpPr>
        <dsp:cNvPr id="0" name=""/>
        <dsp:cNvSpPr/>
      </dsp:nvSpPr>
      <dsp:spPr>
        <a:xfrm>
          <a:off x="3326062" y="1015665"/>
          <a:ext cx="3326062" cy="1015665"/>
        </a:xfrm>
        <a:prstGeom prst="trapezoid">
          <a:avLst>
            <a:gd name="adj" fmla="val 81869"/>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Synthesis</a:t>
          </a:r>
        </a:p>
      </dsp:txBody>
      <dsp:txXfrm>
        <a:off x="3908123" y="1015665"/>
        <a:ext cx="2161940" cy="1015665"/>
      </dsp:txXfrm>
    </dsp:sp>
    <dsp:sp modelId="{3A2964CD-DCFE-41BA-93CB-1D1E5C1AAEC8}">
      <dsp:nvSpPr>
        <dsp:cNvPr id="0" name=""/>
        <dsp:cNvSpPr/>
      </dsp:nvSpPr>
      <dsp:spPr>
        <a:xfrm>
          <a:off x="2494547" y="2031330"/>
          <a:ext cx="4989094" cy="1015665"/>
        </a:xfrm>
        <a:prstGeom prst="trapezoid">
          <a:avLst>
            <a:gd name="adj" fmla="val 81869"/>
          </a:avLst>
        </a:prstGeom>
        <a:solidFill>
          <a:srgbClr val="FF66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Analysis</a:t>
          </a:r>
        </a:p>
      </dsp:txBody>
      <dsp:txXfrm>
        <a:off x="3367638" y="2031330"/>
        <a:ext cx="3242911" cy="1015665"/>
      </dsp:txXfrm>
    </dsp:sp>
    <dsp:sp modelId="{2F1CAE9F-82E5-4064-887B-7221CAAB0B79}">
      <dsp:nvSpPr>
        <dsp:cNvPr id="0" name=""/>
        <dsp:cNvSpPr/>
      </dsp:nvSpPr>
      <dsp:spPr>
        <a:xfrm>
          <a:off x="1663031" y="3046995"/>
          <a:ext cx="6652125" cy="1015665"/>
        </a:xfrm>
        <a:prstGeom prst="trapezoid">
          <a:avLst>
            <a:gd name="adj" fmla="val 81869"/>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Application</a:t>
          </a:r>
        </a:p>
      </dsp:txBody>
      <dsp:txXfrm>
        <a:off x="2827153" y="3046995"/>
        <a:ext cx="4323881" cy="1015665"/>
      </dsp:txXfrm>
    </dsp:sp>
    <dsp:sp modelId="{45905351-3220-4BB0-810D-F8281588319B}">
      <dsp:nvSpPr>
        <dsp:cNvPr id="0" name=""/>
        <dsp:cNvSpPr/>
      </dsp:nvSpPr>
      <dsp:spPr>
        <a:xfrm>
          <a:off x="831515" y="4062660"/>
          <a:ext cx="8315156" cy="1015665"/>
        </a:xfrm>
        <a:prstGeom prst="trapezoid">
          <a:avLst>
            <a:gd name="adj" fmla="val 81869"/>
          </a:avLst>
        </a:prstGeom>
        <a:solidFill>
          <a:schemeClr val="accent6">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Comprehension</a:t>
          </a:r>
        </a:p>
      </dsp:txBody>
      <dsp:txXfrm>
        <a:off x="2286668" y="4062660"/>
        <a:ext cx="5404851" cy="1015665"/>
      </dsp:txXfrm>
    </dsp:sp>
    <dsp:sp modelId="{B5E9D68E-2AA0-47E4-839F-A5326E023367}">
      <dsp:nvSpPr>
        <dsp:cNvPr id="0" name=""/>
        <dsp:cNvSpPr/>
      </dsp:nvSpPr>
      <dsp:spPr>
        <a:xfrm>
          <a:off x="0" y="5078325"/>
          <a:ext cx="9978188" cy="1015665"/>
        </a:xfrm>
        <a:prstGeom prst="trapezoid">
          <a:avLst>
            <a:gd name="adj" fmla="val 81869"/>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bg1"/>
              </a:solidFill>
            </a:rPr>
            <a:t>Knowledge</a:t>
          </a:r>
        </a:p>
      </dsp:txBody>
      <dsp:txXfrm>
        <a:off x="1746182" y="5078325"/>
        <a:ext cx="6485822" cy="10156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201999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1141501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283355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248048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3102163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248190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536058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Which of these sentences should remain in active voice and which would be better changed to passive voice?</a:t>
            </a:r>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3809757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Which of these sentences should remain in active voice and which would be better changed to passive voice?</a:t>
            </a:r>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167850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a:latin typeface="Calibri" pitchFamily="34" charset="0"/>
                <a:cs typeface="Calibri" pitchFamily="34" charset="0"/>
              </a:rPr>
              <a:t>If you feel strongly about a topic, you may be tempted to use emotional words that are inappropriate for academic writing. </a:t>
            </a:r>
          </a:p>
          <a:p>
            <a:pPr marL="0" indent="0">
              <a:buNone/>
            </a:pPr>
            <a:r>
              <a:rPr lang="en-AU" sz="1200">
                <a:latin typeface="Calibri" pitchFamily="34" charset="0"/>
                <a:cs typeface="Calibri" pitchFamily="34" charset="0"/>
              </a:rPr>
              <a:t>Be careful that you use language in a neutral way so that you keep your likes and dislikes (emotions) to yourself. Appealing to your reader by using strong words is not acceptable in most academic writing.</a:t>
            </a:r>
          </a:p>
          <a:p>
            <a:endParaRPr lang="en-AU"/>
          </a:p>
        </p:txBody>
      </p:sp>
      <p:sp>
        <p:nvSpPr>
          <p:cNvPr id="4" name="Slide Number Placeholder 3"/>
          <p:cNvSpPr>
            <a:spLocks noGrp="1"/>
          </p:cNvSpPr>
          <p:nvPr>
            <p:ph type="sldNum" sz="quarter" idx="10"/>
          </p:nvPr>
        </p:nvSpPr>
        <p:spPr/>
        <p:txBody>
          <a:bodyPr/>
          <a:lstStyle/>
          <a:p>
            <a:fld id="{8EC96187-8B96-4AF1-A089-F51C4E93D4E8}" type="slidenum">
              <a:rPr lang="en-AU" smtClean="0"/>
              <a:t>24</a:t>
            </a:fld>
            <a:endParaRPr lang="en-AU"/>
          </a:p>
        </p:txBody>
      </p:sp>
    </p:spTree>
    <p:extLst>
      <p:ext uri="{BB962C8B-B14F-4D97-AF65-F5344CB8AC3E}">
        <p14:creationId xmlns:p14="http://schemas.microsoft.com/office/powerpoint/2010/main" val="2772197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a:latin typeface="Calibri" pitchFamily="34" charset="0"/>
                <a:cs typeface="Calibri" pitchFamily="34" charset="0"/>
              </a:rPr>
              <a:t>If you feel strongly about a topic, you may be tempted to use emotional words that are inappropriate for academic writing. </a:t>
            </a:r>
          </a:p>
          <a:p>
            <a:pPr marL="0" indent="0">
              <a:buNone/>
            </a:pPr>
            <a:r>
              <a:rPr lang="en-AU" sz="1200">
                <a:latin typeface="Calibri" pitchFamily="34" charset="0"/>
                <a:cs typeface="Calibri" pitchFamily="34" charset="0"/>
              </a:rPr>
              <a:t>Be careful that you use language in a neutral way so that you keep your likes and dislikes (emotions) to yourself. Appealing to your reader by using strong words is not acceptable in most academic writing.</a:t>
            </a:r>
          </a:p>
          <a:p>
            <a:endParaRPr lang="en-AU"/>
          </a:p>
        </p:txBody>
      </p:sp>
      <p:sp>
        <p:nvSpPr>
          <p:cNvPr id="4" name="Slide Number Placeholder 3"/>
          <p:cNvSpPr>
            <a:spLocks noGrp="1"/>
          </p:cNvSpPr>
          <p:nvPr>
            <p:ph type="sldNum" sz="quarter" idx="10"/>
          </p:nvPr>
        </p:nvSpPr>
        <p:spPr/>
        <p:txBody>
          <a:bodyPr/>
          <a:lstStyle/>
          <a:p>
            <a:fld id="{8EC96187-8B96-4AF1-A089-F51C4E93D4E8}" type="slidenum">
              <a:rPr lang="en-AU" smtClean="0"/>
              <a:t>25</a:t>
            </a:fld>
            <a:endParaRPr lang="en-AU"/>
          </a:p>
        </p:txBody>
      </p:sp>
    </p:spTree>
    <p:extLst>
      <p:ext uri="{BB962C8B-B14F-4D97-AF65-F5344CB8AC3E}">
        <p14:creationId xmlns:p14="http://schemas.microsoft.com/office/powerpoint/2010/main" val="393248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219660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26</a:t>
            </a:fld>
            <a:endParaRPr lang="en-US"/>
          </a:p>
        </p:txBody>
      </p:sp>
    </p:spTree>
    <p:extLst>
      <p:ext uri="{BB962C8B-B14F-4D97-AF65-F5344CB8AC3E}">
        <p14:creationId xmlns:p14="http://schemas.microsoft.com/office/powerpoint/2010/main" val="545977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Avoid using ‘strong’ language.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It is wise to use a </a:t>
            </a:r>
            <a:r>
              <a:rPr lang="en-AU" sz="1200" b="1" dirty="0">
                <a:solidFill>
                  <a:srgbClr val="00B0F0"/>
                </a:solidFill>
                <a:latin typeface="Calibri" pitchFamily="34" charset="0"/>
                <a:cs typeface="Calibri" pitchFamily="34" charset="0"/>
              </a:rPr>
              <a:t>cautious tone </a:t>
            </a:r>
            <a:r>
              <a:rPr lang="en-AU" sz="1200" dirty="0">
                <a:latin typeface="Calibri" pitchFamily="34" charset="0"/>
                <a:cs typeface="Calibri" pitchFamily="34" charset="0"/>
              </a:rPr>
              <a:t>in your academic writing because many issues being discussed are issues for which there exists no absolutely right answer, or absolutely correct definition, or absolutely perfect solution.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It is usually better to 'suggest', rather than 'state’.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FF0000"/>
                </a:solidFill>
                <a:latin typeface="Calibri" pitchFamily="34" charset="0"/>
                <a:cs typeface="Calibri" pitchFamily="34" charset="0"/>
              </a:rPr>
              <a:t>Avoid</a:t>
            </a:r>
            <a:r>
              <a:rPr lang="en-AU" sz="1200" dirty="0">
                <a:latin typeface="Calibri" pitchFamily="34" charset="0"/>
                <a:cs typeface="Calibri" pitchFamily="34" charset="0"/>
              </a:rPr>
              <a:t> words like: 'very', 'really', 'quite' and 'extremely'.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When evaluating theories and discussing implications academic writing should appear to be </a:t>
            </a:r>
            <a:r>
              <a:rPr lang="en-AU" sz="1200" b="1" dirty="0">
                <a:solidFill>
                  <a:srgbClr val="00B0F0"/>
                </a:solidFill>
                <a:latin typeface="Calibri" pitchFamily="34" charset="0"/>
                <a:cs typeface="Calibri" pitchFamily="34" charset="0"/>
              </a:rPr>
              <a:t>well-considered, reasonable and cautious</a:t>
            </a:r>
            <a:r>
              <a:rPr lang="en-AU" sz="1200" dirty="0">
                <a:latin typeface="Calibri" pitchFamily="34" charset="0"/>
                <a:cs typeface="Calibri" pitchFamily="34" charset="0"/>
              </a:rPr>
              <a:t>. If it is appropriate for you to be tentative, you can use language techniques to 'soften' your claims to indicate the degree of certainty you want to express. This technique is called </a:t>
            </a:r>
            <a:r>
              <a:rPr lang="en-AU" sz="1200" b="1" dirty="0">
                <a:solidFill>
                  <a:srgbClr val="00B0F0"/>
                </a:solidFill>
                <a:latin typeface="Calibri" pitchFamily="34" charset="0"/>
                <a:cs typeface="Calibri" pitchFamily="34" charset="0"/>
              </a:rPr>
              <a:t>hedging</a:t>
            </a:r>
            <a:r>
              <a:rPr lang="en-AU" sz="1200" dirty="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 This would need citations to give</a:t>
            </a:r>
            <a:r>
              <a:rPr lang="en-AU" sz="1200" baseline="0" dirty="0">
                <a:latin typeface="Calibri" pitchFamily="34" charset="0"/>
                <a:cs typeface="Calibri" pitchFamily="34" charset="0"/>
              </a:rPr>
              <a:t> evidence of who this supporters are.</a:t>
            </a:r>
            <a:endParaRPr lang="en-AU" sz="1200" dirty="0">
              <a:latin typeface="Calibri" pitchFamily="34" charset="0"/>
              <a:cs typeface="Calibri" pitchFamily="34" charset="0"/>
            </a:endParaRPr>
          </a:p>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27</a:t>
            </a:fld>
            <a:endParaRPr lang="en-AU"/>
          </a:p>
        </p:txBody>
      </p:sp>
    </p:spTree>
    <p:extLst>
      <p:ext uri="{BB962C8B-B14F-4D97-AF65-F5344CB8AC3E}">
        <p14:creationId xmlns:p14="http://schemas.microsoft.com/office/powerpoint/2010/main" val="3257486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So</a:t>
            </a:r>
            <a:r>
              <a:rPr lang="en-AU" sz="1200" baseline="0" dirty="0">
                <a:latin typeface="Calibri" pitchFamily="34" charset="0"/>
                <a:cs typeface="Calibri" pitchFamily="34" charset="0"/>
              </a:rPr>
              <a:t> we would never say that “It is well-known that men make better engineers than women” of that “As everyone knows, Asian people are less individualistic than Western people”.</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latin typeface="Calibri" pitchFamily="34" charset="0"/>
                <a:cs typeface="Calibri" pitchFamily="34" charset="0"/>
              </a:rPr>
              <a:t>And whatever claims we do make, they must be supported by strong evidence.</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28</a:t>
            </a:fld>
            <a:endParaRPr lang="en-AU"/>
          </a:p>
        </p:txBody>
      </p:sp>
    </p:spTree>
    <p:extLst>
      <p:ext uri="{BB962C8B-B14F-4D97-AF65-F5344CB8AC3E}">
        <p14:creationId xmlns:p14="http://schemas.microsoft.com/office/powerpoint/2010/main" val="3775473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So</a:t>
            </a:r>
            <a:r>
              <a:rPr lang="en-AU" sz="1200" baseline="0" dirty="0">
                <a:latin typeface="Calibri" pitchFamily="34" charset="0"/>
                <a:cs typeface="Calibri" pitchFamily="34" charset="0"/>
              </a:rPr>
              <a:t> we would never say that “It is well-known that men make better engineers than women” of that “As everyone knows, Asian people are less individualistic than Western people”.</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latin typeface="Calibri" pitchFamily="34" charset="0"/>
                <a:cs typeface="Calibri" pitchFamily="34" charset="0"/>
              </a:rPr>
              <a:t>And whatever claims we do make, they must be supported by strong evidence.</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29</a:t>
            </a:fld>
            <a:endParaRPr lang="en-AU"/>
          </a:p>
        </p:txBody>
      </p:sp>
    </p:spTree>
    <p:extLst>
      <p:ext uri="{BB962C8B-B14F-4D97-AF65-F5344CB8AC3E}">
        <p14:creationId xmlns:p14="http://schemas.microsoft.com/office/powerpoint/2010/main" val="371517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30</a:t>
            </a:fld>
            <a:endParaRPr lang="en-AU"/>
          </a:p>
        </p:txBody>
      </p:sp>
    </p:spTree>
    <p:extLst>
      <p:ext uri="{BB962C8B-B14F-4D97-AF65-F5344CB8AC3E}">
        <p14:creationId xmlns:p14="http://schemas.microsoft.com/office/powerpoint/2010/main" val="3806675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813991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32</a:t>
            </a:fld>
            <a:endParaRPr lang="en-AU"/>
          </a:p>
        </p:txBody>
      </p:sp>
    </p:spTree>
    <p:extLst>
      <p:ext uri="{BB962C8B-B14F-4D97-AF65-F5344CB8AC3E}">
        <p14:creationId xmlns:p14="http://schemas.microsoft.com/office/powerpoint/2010/main" val="2990642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is not a clear</a:t>
            </a:r>
            <a:r>
              <a:rPr lang="en-AU" baseline="0" dirty="0"/>
              <a:t> link between the claim and the example used to support it. Nor is there a citation to show where the information came from.</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33</a:t>
            </a:fld>
            <a:endParaRPr lang="en-AU"/>
          </a:p>
        </p:txBody>
      </p:sp>
    </p:spTree>
    <p:extLst>
      <p:ext uri="{BB962C8B-B14F-4D97-AF65-F5344CB8AC3E}">
        <p14:creationId xmlns:p14="http://schemas.microsoft.com/office/powerpoint/2010/main" val="2447909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is not a clear</a:t>
            </a:r>
            <a:r>
              <a:rPr lang="en-AU" baseline="0" dirty="0"/>
              <a:t> link between the claim and the example used to support it. Nor is there a citation to show where the information came from.</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34</a:t>
            </a:fld>
            <a:endParaRPr lang="en-AU"/>
          </a:p>
        </p:txBody>
      </p:sp>
    </p:spTree>
    <p:extLst>
      <p:ext uri="{BB962C8B-B14F-4D97-AF65-F5344CB8AC3E}">
        <p14:creationId xmlns:p14="http://schemas.microsoft.com/office/powerpoint/2010/main" val="570294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35</a:t>
            </a:fld>
            <a:endParaRPr lang="en-US"/>
          </a:p>
        </p:txBody>
      </p:sp>
    </p:spTree>
    <p:extLst>
      <p:ext uri="{BB962C8B-B14F-4D97-AF65-F5344CB8AC3E}">
        <p14:creationId xmlns:p14="http://schemas.microsoft.com/office/powerpoint/2010/main" val="115426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968925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what exactly is critical thinking and how is it relevant to your studies?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answer to this can be described through a theory called Bloom’s Taxonomy. This idea explains the journey from knowing a fact, through to being able to apply that knowledge and finally to being able to understand something deeply from different points of view.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36</a:t>
            </a:fld>
            <a:endParaRPr lang="en-AU"/>
          </a:p>
        </p:txBody>
      </p:sp>
    </p:spTree>
    <p:extLst>
      <p:ext uri="{BB962C8B-B14F-4D97-AF65-F5344CB8AC3E}">
        <p14:creationId xmlns:p14="http://schemas.microsoft.com/office/powerpoint/2010/main" val="1736366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At the descriptive level where there is no critical thinking applied, you would accept the information at face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bg1"/>
                </a:solidFill>
              </a:rPr>
              <a:t>Conclusion: Young people in Australia prefer the burgers at Hungry Jacks. Therefore the burgers are better at Hungry Jacks</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When you analyse the information and involve critical thinking in your reading of the statement, you may come up with questions that would further enhance your understanding the statement and its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bg1"/>
                </a:solidFill>
              </a:rPr>
              <a:t>Conclusion: This statement may or may not be true however more information is required before one can objectively say that the burgers are better at Hungry Jacks for young people in Australia. .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37</a:t>
            </a:fld>
            <a:endParaRPr lang="en-AU"/>
          </a:p>
        </p:txBody>
      </p:sp>
    </p:spTree>
    <p:extLst>
      <p:ext uri="{BB962C8B-B14F-4D97-AF65-F5344CB8AC3E}">
        <p14:creationId xmlns:p14="http://schemas.microsoft.com/office/powerpoint/2010/main" val="2459401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38</a:t>
            </a:fld>
            <a:endParaRPr lang="en-AU"/>
          </a:p>
        </p:txBody>
      </p:sp>
    </p:spTree>
    <p:extLst>
      <p:ext uri="{BB962C8B-B14F-4D97-AF65-F5344CB8AC3E}">
        <p14:creationId xmlns:p14="http://schemas.microsoft.com/office/powerpoint/2010/main" val="214970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39</a:t>
            </a:fld>
            <a:endParaRPr lang="en-AU"/>
          </a:p>
        </p:txBody>
      </p:sp>
    </p:spTree>
    <p:extLst>
      <p:ext uri="{BB962C8B-B14F-4D97-AF65-F5344CB8AC3E}">
        <p14:creationId xmlns:p14="http://schemas.microsoft.com/office/powerpoint/2010/main" val="1199689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40</a:t>
            </a:fld>
            <a:endParaRPr lang="en-AU"/>
          </a:p>
        </p:txBody>
      </p:sp>
    </p:spTree>
    <p:extLst>
      <p:ext uri="{BB962C8B-B14F-4D97-AF65-F5344CB8AC3E}">
        <p14:creationId xmlns:p14="http://schemas.microsoft.com/office/powerpoint/2010/main" val="2567457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44</a:t>
            </a:fld>
            <a:endParaRPr lang="en-AU"/>
          </a:p>
        </p:txBody>
      </p:sp>
    </p:spTree>
    <p:extLst>
      <p:ext uri="{BB962C8B-B14F-4D97-AF65-F5344CB8AC3E}">
        <p14:creationId xmlns:p14="http://schemas.microsoft.com/office/powerpoint/2010/main" val="108589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829788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397891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Here are some more examples of informal language converted to more appropriately formal language for academic writing.</a:t>
            </a:r>
          </a:p>
          <a:p>
            <a:endParaRPr lang="en-AU" b="1" dirty="0"/>
          </a:p>
          <a:p>
            <a:r>
              <a:rPr lang="en-AU" b="1" dirty="0"/>
              <a:t>However:</a:t>
            </a:r>
          </a:p>
          <a:p>
            <a:endParaRPr lang="en-AU" b="1" dirty="0"/>
          </a:p>
          <a:p>
            <a:r>
              <a:rPr lang="en-AU" b="0" dirty="0"/>
              <a:t>Don’t try too hard to sound academic. First and foremost, your role as a writer is too make your meaning clear!</a:t>
            </a:r>
          </a:p>
        </p:txBody>
      </p:sp>
      <p:sp>
        <p:nvSpPr>
          <p:cNvPr id="4" name="Slide Number Placeholder 3"/>
          <p:cNvSpPr>
            <a:spLocks noGrp="1"/>
          </p:cNvSpPr>
          <p:nvPr>
            <p:ph type="sldNum" sz="quarter" idx="10"/>
          </p:nvPr>
        </p:nvSpPr>
        <p:spPr/>
        <p:txBody>
          <a:bodyPr/>
          <a:lstStyle/>
          <a:p>
            <a:fld id="{8EC96187-8B96-4AF1-A089-F51C4E93D4E8}" type="slidenum">
              <a:rPr lang="en-AU" smtClean="0"/>
              <a:t>12</a:t>
            </a:fld>
            <a:endParaRPr lang="en-AU"/>
          </a:p>
        </p:txBody>
      </p:sp>
    </p:spTree>
    <p:extLst>
      <p:ext uri="{BB962C8B-B14F-4D97-AF65-F5344CB8AC3E}">
        <p14:creationId xmlns:p14="http://schemas.microsoft.com/office/powerpoint/2010/main" val="165073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98878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198174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2548809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14"/>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9E3B388-630A-4658-A027-0F4972C1972C}" type="datetime1">
              <a:rPr lang="en-AU"/>
              <a:pPr>
                <a:defRPr/>
              </a:pPr>
              <a:t>21-July-2025</a:t>
            </a:fld>
            <a:endParaRPr lang="en-US"/>
          </a:p>
        </p:txBody>
      </p:sp>
      <p:sp>
        <p:nvSpPr>
          <p:cNvPr id="5" name="Footer Placeholder 4"/>
          <p:cNvSpPr>
            <a:spLocks noGrp="1"/>
          </p:cNvSpPr>
          <p:nvPr>
            <p:ph type="ftr" sz="quarter" idx="11"/>
          </p:nvPr>
        </p:nvSpPr>
        <p:spPr>
          <a:xfrm>
            <a:off x="1016001" y="6208714"/>
            <a:ext cx="6498167" cy="365125"/>
          </a:xfrm>
          <a:prstGeom prst="rect">
            <a:avLst/>
          </a:prstGeom>
        </p:spPr>
        <p:txBody>
          <a:bodyPr/>
          <a:lstStyle>
            <a:lvl1pPr>
              <a:defRPr/>
            </a:lvl1pPr>
          </a:lstStyle>
          <a:p>
            <a:pPr>
              <a:defRPr/>
            </a:pPr>
            <a:r>
              <a:rPr lang="en-US"/>
              <a:t>UTS:HELPS</a:t>
            </a:r>
          </a:p>
        </p:txBody>
      </p:sp>
      <p:sp>
        <p:nvSpPr>
          <p:cNvPr id="6" name="Slide Number Placeholder 5"/>
          <p:cNvSpPr>
            <a:spLocks noGrp="1"/>
          </p:cNvSpPr>
          <p:nvPr>
            <p:ph type="sldNum" sz="quarter" idx="12"/>
          </p:nvPr>
        </p:nvSpPr>
        <p:spPr>
          <a:xfrm>
            <a:off x="10160000" y="6205539"/>
            <a:ext cx="1016000" cy="365125"/>
          </a:xfrm>
          <a:prstGeom prst="rect">
            <a:avLst/>
          </a:prstGeom>
        </p:spPr>
        <p:txBody>
          <a:bodyPr/>
          <a:lstStyle>
            <a:lvl1pPr>
              <a:defRPr/>
            </a:lvl1pPr>
          </a:lstStyle>
          <a:p>
            <a:fld id="{859DF306-B1D6-4A7E-A39E-AA38445258EF}" type="slidenum">
              <a:rPr lang="en-US"/>
              <a:pPr/>
              <a:t>‹#›</a:t>
            </a:fld>
            <a:endParaRPr lang="en-US"/>
          </a:p>
        </p:txBody>
      </p:sp>
    </p:spTree>
    <p:extLst>
      <p:ext uri="{BB962C8B-B14F-4D97-AF65-F5344CB8AC3E}">
        <p14:creationId xmlns:p14="http://schemas.microsoft.com/office/powerpoint/2010/main" val="199324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7/21/2025</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https://emedia.rmit.edu.au/learninglab/content/academic-word-list-tool"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hyperlink" Target="http://www.phrasebank.manchester.ac.uk/"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0.xml"/><Relationship Id="rId1" Type="http://schemas.openxmlformats.org/officeDocument/2006/relationships/video" Target="https://www.youtube.com/embed/g__a2CHo150?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hyperlink" Target="https://www.uts.edu.au/current-students/support/helps" TargetMode="Externa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hyperlink" Target="https://www.uts.edu.au/current-students/support/helps/daily-workshops" TargetMode="Externa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226633"/>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3732652"/>
            <a:ext cx="7574314" cy="1848130"/>
          </a:xfrm>
        </p:spPr>
        <p:txBody>
          <a:bodyPr vert="horz" lIns="91440" tIns="45720" rIns="91440" bIns="45720" rtlCol="0" anchor="t">
            <a:noAutofit/>
          </a:bodyPr>
          <a:lstStyle/>
          <a:p>
            <a:pPr>
              <a:lnSpc>
                <a:spcPct val="100000"/>
              </a:lnSpc>
            </a:pPr>
            <a:r>
              <a:rPr lang="en-AU" sz="5400" b="1" dirty="0">
                <a:latin typeface="Arial"/>
                <a:cs typeface="Arial"/>
              </a:rPr>
              <a:t>Tips for Better Academic Writing</a:t>
            </a:r>
            <a:endParaRPr lang="en-US"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000" b="1" i="1" dirty="0">
                <a:solidFill>
                  <a:srgbClr val="FF0000"/>
                </a:solidFill>
                <a:latin typeface="Calibri" pitchFamily="34" charset="0"/>
                <a:cs typeface="Calibri" pitchFamily="34" charset="0"/>
              </a:rPr>
              <a:t>Avoid</a:t>
            </a:r>
            <a:r>
              <a:rPr lang="en-AU" sz="4000" i="1" dirty="0">
                <a:latin typeface="Calibri" pitchFamily="34" charset="0"/>
                <a:cs typeface="Calibri" pitchFamily="34" charset="0"/>
              </a:rPr>
              <a:t> </a:t>
            </a:r>
            <a:r>
              <a:rPr lang="en-AU" sz="4000" b="1" dirty="0">
                <a:solidFill>
                  <a:schemeClr val="accent1">
                    <a:lumMod val="50000"/>
                  </a:schemeClr>
                </a:solidFill>
                <a:latin typeface="Calibri" pitchFamily="34" charset="0"/>
                <a:cs typeface="Calibri" pitchFamily="34" charset="0"/>
              </a:rPr>
              <a:t>colloquial language and slang</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1661355"/>
            <a:ext cx="10157254" cy="4294602"/>
          </a:xfrm>
        </p:spPr>
        <p:txBody>
          <a:bodyPr/>
          <a:lstStyle/>
          <a:p>
            <a:endParaRPr lang="en-AU" dirty="0">
              <a:solidFill>
                <a:schemeClr val="accent1">
                  <a:lumMod val="50000"/>
                </a:schemeClr>
              </a:solidFill>
            </a:endParaRPr>
          </a:p>
          <a:p>
            <a:pPr marL="0" indent="0">
              <a:buNone/>
            </a:pPr>
            <a:endParaRPr lang="en-AU" sz="2800" dirty="0">
              <a:solidFill>
                <a:schemeClr val="accent1">
                  <a:lumMod val="50000"/>
                </a:schemeClr>
              </a:solidFill>
            </a:endParaRPr>
          </a:p>
          <a:p>
            <a:pPr marL="342900" indent="-342900">
              <a:buAutoNum type="arabicPeriod"/>
            </a:pPr>
            <a:r>
              <a:rPr lang="en-AU" sz="2600" i="1" dirty="0">
                <a:solidFill>
                  <a:schemeClr val="accent1">
                    <a:lumMod val="50000"/>
                  </a:schemeClr>
                </a:solidFill>
              </a:rPr>
              <a:t>There are </a:t>
            </a:r>
            <a:r>
              <a:rPr lang="en-AU" sz="2600" b="1" i="1" dirty="0">
                <a:solidFill>
                  <a:srgbClr val="FF0000"/>
                </a:solidFill>
              </a:rPr>
              <a:t>heaps of </a:t>
            </a:r>
            <a:r>
              <a:rPr lang="en-AU" sz="2600" i="1" dirty="0">
                <a:solidFill>
                  <a:schemeClr val="accent1">
                    <a:lumMod val="50000"/>
                  </a:schemeClr>
                </a:solidFill>
              </a:rPr>
              <a:t>problems with the proposed design solution.</a:t>
            </a:r>
          </a:p>
          <a:p>
            <a:pPr marL="342900" indent="-342900">
              <a:buAutoNum type="arabicPeriod"/>
            </a:pPr>
            <a:endParaRPr lang="en-AU" sz="2000" i="1" dirty="0">
              <a:solidFill>
                <a:schemeClr val="accent1">
                  <a:lumMod val="50000"/>
                </a:schemeClr>
              </a:solidFill>
            </a:endParaRPr>
          </a:p>
          <a:p>
            <a:pPr marL="342900" indent="-342900">
              <a:buAutoNum type="arabicPeriod"/>
            </a:pPr>
            <a:r>
              <a:rPr lang="en-AU" sz="2600" b="1" i="1" dirty="0">
                <a:solidFill>
                  <a:srgbClr val="FF0000"/>
                </a:solidFill>
              </a:rPr>
              <a:t>Lots of </a:t>
            </a:r>
            <a:r>
              <a:rPr lang="en-AU" sz="2600" i="1" dirty="0">
                <a:solidFill>
                  <a:schemeClr val="accent1">
                    <a:lumMod val="50000"/>
                  </a:schemeClr>
                </a:solidFill>
              </a:rPr>
              <a:t>studies have been </a:t>
            </a:r>
            <a:r>
              <a:rPr lang="en-AU" sz="2600" b="1" i="1" dirty="0">
                <a:solidFill>
                  <a:srgbClr val="FF0000"/>
                </a:solidFill>
              </a:rPr>
              <a:t>done</a:t>
            </a:r>
            <a:r>
              <a:rPr lang="en-AU" sz="2600" i="1" dirty="0">
                <a:solidFill>
                  <a:schemeClr val="accent1">
                    <a:lumMod val="50000"/>
                  </a:schemeClr>
                </a:solidFill>
              </a:rPr>
              <a:t> about the effects of sugar on children.</a:t>
            </a:r>
          </a:p>
          <a:p>
            <a:pPr marL="342900" indent="-342900">
              <a:buAutoNum type="arabicPeriod"/>
            </a:pPr>
            <a:endParaRPr lang="en-AU" sz="2000" i="1" dirty="0">
              <a:solidFill>
                <a:schemeClr val="accent1">
                  <a:lumMod val="50000"/>
                </a:schemeClr>
              </a:solidFill>
            </a:endParaRPr>
          </a:p>
          <a:p>
            <a:pPr marL="342900" indent="-342900">
              <a:buAutoNum type="arabicPeriod"/>
            </a:pPr>
            <a:r>
              <a:rPr lang="en-AU" sz="2600" i="1" dirty="0">
                <a:solidFill>
                  <a:schemeClr val="accent1">
                    <a:lumMod val="50000"/>
                  </a:schemeClr>
                </a:solidFill>
              </a:rPr>
              <a:t>The government </a:t>
            </a:r>
            <a:r>
              <a:rPr lang="en-AU" sz="2600" b="1" i="1" dirty="0">
                <a:solidFill>
                  <a:srgbClr val="FF0000"/>
                </a:solidFill>
              </a:rPr>
              <a:t>reckons</a:t>
            </a:r>
            <a:r>
              <a:rPr lang="en-AU" sz="2600" i="1" dirty="0">
                <a:solidFill>
                  <a:schemeClr val="accent1">
                    <a:lumMod val="50000"/>
                  </a:schemeClr>
                </a:solidFill>
              </a:rPr>
              <a:t> that giving everyone </a:t>
            </a:r>
            <a:r>
              <a:rPr lang="en-AU" sz="2600" b="1" i="1" dirty="0">
                <a:solidFill>
                  <a:srgbClr val="FF0000"/>
                </a:solidFill>
              </a:rPr>
              <a:t>a bunch of cash</a:t>
            </a:r>
            <a:r>
              <a:rPr lang="en-AU" sz="2600" i="1" dirty="0">
                <a:solidFill>
                  <a:schemeClr val="accent1">
                    <a:lumMod val="50000"/>
                  </a:schemeClr>
                </a:solidFill>
              </a:rPr>
              <a:t> will </a:t>
            </a:r>
            <a:r>
              <a:rPr lang="en-AU" sz="2600" b="1" i="1" dirty="0">
                <a:solidFill>
                  <a:srgbClr val="FF0000"/>
                </a:solidFill>
              </a:rPr>
              <a:t>make</a:t>
            </a:r>
            <a:r>
              <a:rPr lang="en-AU" sz="2600" i="1" dirty="0">
                <a:solidFill>
                  <a:schemeClr val="accent1">
                    <a:lumMod val="50000"/>
                  </a:schemeClr>
                </a:solidFill>
              </a:rPr>
              <a:t> the economy </a:t>
            </a:r>
            <a:r>
              <a:rPr lang="en-AU" sz="2600" b="1" i="1" dirty="0">
                <a:solidFill>
                  <a:srgbClr val="FF0000"/>
                </a:solidFill>
              </a:rPr>
              <a:t>better</a:t>
            </a:r>
            <a:r>
              <a:rPr lang="en-AU" sz="2600" i="1" dirty="0">
                <a:solidFill>
                  <a:schemeClr val="accent1">
                    <a:lumMod val="50000"/>
                  </a:schemeClr>
                </a:solidFill>
              </a:rPr>
              <a:t> after coronavirus.</a:t>
            </a:r>
          </a:p>
          <a:p>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21510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000" b="1" dirty="0">
                <a:solidFill>
                  <a:schemeClr val="accent1">
                    <a:lumMod val="50000"/>
                  </a:schemeClr>
                </a:solidFill>
                <a:latin typeface="Calibri" pitchFamily="34" charset="0"/>
                <a:cs typeface="Calibri" pitchFamily="34" charset="0"/>
              </a:rPr>
              <a:t>Formal language</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1843917"/>
            <a:ext cx="10157254" cy="4593742"/>
          </a:xfrm>
        </p:spPr>
        <p:txBody>
          <a:bodyPr/>
          <a:lstStyle/>
          <a:p>
            <a:pPr marL="0" indent="0">
              <a:buNone/>
            </a:pPr>
            <a:endParaRPr lang="en-AU" sz="200" dirty="0">
              <a:solidFill>
                <a:schemeClr val="accent1">
                  <a:lumMod val="50000"/>
                </a:schemeClr>
              </a:solidFill>
            </a:endParaRPr>
          </a:p>
          <a:p>
            <a:pPr marL="342900" indent="-342900">
              <a:buAutoNum type="arabicPeriod"/>
            </a:pPr>
            <a:r>
              <a:rPr lang="en-AU" sz="2600" i="1" dirty="0">
                <a:solidFill>
                  <a:schemeClr val="accent1">
                    <a:lumMod val="50000"/>
                  </a:schemeClr>
                </a:solidFill>
              </a:rPr>
              <a:t>There are </a:t>
            </a:r>
            <a:r>
              <a:rPr lang="en-AU" sz="2600" b="1" i="1" dirty="0">
                <a:solidFill>
                  <a:srgbClr val="FF0000"/>
                </a:solidFill>
              </a:rPr>
              <a:t>a significant number of </a:t>
            </a:r>
            <a:r>
              <a:rPr lang="en-AU" sz="2600" i="1" dirty="0">
                <a:solidFill>
                  <a:schemeClr val="accent1">
                    <a:lumMod val="50000"/>
                  </a:schemeClr>
                </a:solidFill>
              </a:rPr>
              <a:t>problems with the proposed design solution.</a:t>
            </a:r>
          </a:p>
          <a:p>
            <a:pPr marL="342900" indent="-342900">
              <a:buAutoNum type="arabicPeriod"/>
            </a:pPr>
            <a:endParaRPr lang="en-AU" sz="2000" i="1" dirty="0">
              <a:solidFill>
                <a:schemeClr val="accent1">
                  <a:lumMod val="50000"/>
                </a:schemeClr>
              </a:solidFill>
            </a:endParaRPr>
          </a:p>
          <a:p>
            <a:pPr marL="342900" indent="-342900">
              <a:buAutoNum type="arabicPeriod"/>
            </a:pPr>
            <a:r>
              <a:rPr lang="en-AU" sz="2600" b="1" i="1" dirty="0">
                <a:solidFill>
                  <a:srgbClr val="FF0000"/>
                </a:solidFill>
              </a:rPr>
              <a:t>Many </a:t>
            </a:r>
            <a:r>
              <a:rPr lang="en-AU" sz="2600" i="1" dirty="0">
                <a:solidFill>
                  <a:schemeClr val="accent1">
                    <a:lumMod val="50000"/>
                  </a:schemeClr>
                </a:solidFill>
              </a:rPr>
              <a:t>studies have been </a:t>
            </a:r>
            <a:r>
              <a:rPr lang="en-AU" sz="2600" b="1" i="1" dirty="0">
                <a:solidFill>
                  <a:srgbClr val="FF0000"/>
                </a:solidFill>
              </a:rPr>
              <a:t>conducted</a:t>
            </a:r>
            <a:r>
              <a:rPr lang="en-AU" sz="2600" i="1" dirty="0">
                <a:solidFill>
                  <a:schemeClr val="accent1">
                    <a:lumMod val="50000"/>
                  </a:schemeClr>
                </a:solidFill>
              </a:rPr>
              <a:t> about the effects of sugar on children.</a:t>
            </a:r>
          </a:p>
          <a:p>
            <a:pPr marL="342900" indent="-342900">
              <a:buAutoNum type="arabicPeriod"/>
            </a:pPr>
            <a:endParaRPr lang="en-AU" sz="2000" i="1" dirty="0">
              <a:solidFill>
                <a:schemeClr val="accent1">
                  <a:lumMod val="50000"/>
                </a:schemeClr>
              </a:solidFill>
            </a:endParaRPr>
          </a:p>
          <a:p>
            <a:pPr marL="342900" indent="-342900">
              <a:buAutoNum type="arabicPeriod"/>
            </a:pPr>
            <a:r>
              <a:rPr lang="en-AU" sz="2600" i="1" dirty="0">
                <a:solidFill>
                  <a:schemeClr val="accent1">
                    <a:lumMod val="50000"/>
                  </a:schemeClr>
                </a:solidFill>
              </a:rPr>
              <a:t>The government </a:t>
            </a:r>
            <a:r>
              <a:rPr lang="en-AU" sz="2600" b="1" i="1" dirty="0">
                <a:solidFill>
                  <a:srgbClr val="FF0000"/>
                </a:solidFill>
              </a:rPr>
              <a:t>believes</a:t>
            </a:r>
            <a:r>
              <a:rPr lang="en-AU" sz="2600" i="1" dirty="0">
                <a:solidFill>
                  <a:schemeClr val="accent1">
                    <a:lumMod val="50000"/>
                  </a:schemeClr>
                </a:solidFill>
              </a:rPr>
              <a:t> that </a:t>
            </a:r>
            <a:r>
              <a:rPr lang="en-AU" sz="2600" b="1" i="1" dirty="0">
                <a:solidFill>
                  <a:srgbClr val="FF0000"/>
                </a:solidFill>
              </a:rPr>
              <a:t>widespread cash payments</a:t>
            </a:r>
            <a:r>
              <a:rPr lang="en-AU" sz="2600" i="1" dirty="0">
                <a:solidFill>
                  <a:schemeClr val="accent1">
                    <a:lumMod val="50000"/>
                  </a:schemeClr>
                </a:solidFill>
              </a:rPr>
              <a:t> will </a:t>
            </a:r>
            <a:r>
              <a:rPr lang="en-AU" sz="2600" b="1" i="1" dirty="0">
                <a:solidFill>
                  <a:srgbClr val="FF0000"/>
                </a:solidFill>
              </a:rPr>
              <a:t>improve</a:t>
            </a:r>
            <a:r>
              <a:rPr lang="en-AU" sz="2600" i="1" dirty="0">
                <a:solidFill>
                  <a:schemeClr val="accent1">
                    <a:lumMod val="50000"/>
                  </a:schemeClr>
                </a:solidFill>
              </a:rPr>
              <a:t> the economy after coronavirus.</a:t>
            </a:r>
          </a:p>
          <a:p>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357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377" y="-629832"/>
            <a:ext cx="10058400" cy="2311369"/>
          </a:xfrm>
        </p:spPr>
        <p:txBody>
          <a:bodyPr>
            <a:normAutofit/>
          </a:bodyPr>
          <a:lstStyle/>
          <a:p>
            <a:pPr algn="ctr">
              <a:lnSpc>
                <a:spcPct val="80000"/>
              </a:lnSpc>
            </a:pPr>
            <a:endParaRPr lang="en-US" sz="2667" dirty="0">
              <a:latin typeface="Century Gothic" pitchFamily="34" charset="0"/>
            </a:endParaRPr>
          </a:p>
          <a:p>
            <a:pPr algn="ctr">
              <a:lnSpc>
                <a:spcPct val="80000"/>
              </a:lnSpc>
            </a:pPr>
            <a:endParaRPr lang="en-US" sz="5867" dirty="0">
              <a:latin typeface="Century Gothic" pitchFamily="34" charset="0"/>
            </a:endParaRPr>
          </a:p>
          <a:p>
            <a:pPr algn="ctr">
              <a:lnSpc>
                <a:spcPct val="80000"/>
              </a:lnSpc>
            </a:pPr>
            <a:r>
              <a:rPr lang="en-AU" sz="4400" b="1" dirty="0">
                <a:solidFill>
                  <a:schemeClr val="accent1">
                    <a:lumMod val="50000"/>
                  </a:schemeClr>
                </a:solidFill>
                <a:latin typeface="Calibri" pitchFamily="34" charset="0"/>
                <a:cs typeface="Calibri" pitchFamily="34" charset="0"/>
              </a:rPr>
              <a:t>More examples</a:t>
            </a:r>
            <a:endParaRPr lang="en-US" sz="4400" dirty="0">
              <a:latin typeface="Century Gothic" pitchFamily="34" charset="0"/>
            </a:endParaRPr>
          </a:p>
        </p:txBody>
      </p:sp>
      <p:sp>
        <p:nvSpPr>
          <p:cNvPr id="2" name="TextBox 1"/>
          <p:cNvSpPr txBox="1"/>
          <p:nvPr/>
        </p:nvSpPr>
        <p:spPr>
          <a:xfrm>
            <a:off x="6012330" y="1681538"/>
            <a:ext cx="5831485" cy="4606902"/>
          </a:xfrm>
          <a:prstGeom prst="rect">
            <a:avLst/>
          </a:prstGeom>
          <a:solidFill>
            <a:schemeClr val="accent2">
              <a:lumMod val="60000"/>
              <a:lumOff val="40000"/>
            </a:schemeClr>
          </a:solidFill>
        </p:spPr>
        <p:txBody>
          <a:bodyPr wrap="square" rtlCol="0">
            <a:spAutoFit/>
          </a:bodyPr>
          <a:lstStyle/>
          <a:p>
            <a:pPr algn="ctr"/>
            <a:r>
              <a:rPr lang="en-AU" sz="2933" b="1" dirty="0">
                <a:solidFill>
                  <a:schemeClr val="bg1"/>
                </a:solidFill>
              </a:rPr>
              <a:t>Formal Language</a:t>
            </a:r>
          </a:p>
          <a:p>
            <a:pPr algn="ctr"/>
            <a:endParaRPr lang="en-AU" sz="2400" b="1" dirty="0">
              <a:solidFill>
                <a:schemeClr val="bg1"/>
              </a:solidFill>
            </a:endParaRPr>
          </a:p>
          <a:p>
            <a:r>
              <a:rPr lang="en-AU" sz="2667" b="1" dirty="0">
                <a:solidFill>
                  <a:schemeClr val="bg1"/>
                </a:solidFill>
              </a:rPr>
              <a:t>of reasonable quality</a:t>
            </a:r>
          </a:p>
          <a:p>
            <a:endParaRPr lang="en-AU" sz="2667" b="1" dirty="0">
              <a:solidFill>
                <a:schemeClr val="bg1"/>
              </a:solidFill>
            </a:endParaRPr>
          </a:p>
          <a:p>
            <a:r>
              <a:rPr lang="en-AU" sz="2667" b="1" dirty="0">
                <a:solidFill>
                  <a:schemeClr val="bg1"/>
                </a:solidFill>
              </a:rPr>
              <a:t>lacking evidence</a:t>
            </a:r>
          </a:p>
          <a:p>
            <a:endParaRPr lang="en-AU" sz="2667" b="1" dirty="0">
              <a:solidFill>
                <a:schemeClr val="bg1"/>
              </a:solidFill>
            </a:endParaRPr>
          </a:p>
          <a:p>
            <a:r>
              <a:rPr lang="en-AU" sz="2667" b="1" dirty="0">
                <a:solidFill>
                  <a:schemeClr val="bg1"/>
                </a:solidFill>
              </a:rPr>
              <a:t>a significant number of</a:t>
            </a:r>
          </a:p>
          <a:p>
            <a:endParaRPr lang="en-AU" sz="2667" b="1" dirty="0">
              <a:solidFill>
                <a:schemeClr val="bg1"/>
              </a:solidFill>
            </a:endParaRPr>
          </a:p>
          <a:p>
            <a:r>
              <a:rPr lang="en-AU" sz="2667" b="1" dirty="0">
                <a:solidFill>
                  <a:schemeClr val="bg1"/>
                </a:solidFill>
              </a:rPr>
              <a:t>improve / deteriorate / increase</a:t>
            </a:r>
          </a:p>
          <a:p>
            <a:endParaRPr lang="en-AU" sz="2667" b="1" dirty="0">
              <a:solidFill>
                <a:schemeClr val="bg1"/>
              </a:solidFill>
            </a:endParaRPr>
          </a:p>
          <a:p>
            <a:r>
              <a:rPr lang="en-AU" sz="2667" b="1" dirty="0">
                <a:solidFill>
                  <a:schemeClr val="bg1"/>
                </a:solidFill>
              </a:rPr>
              <a:t>factors / issues / characteristics</a:t>
            </a:r>
          </a:p>
        </p:txBody>
      </p:sp>
      <p:sp>
        <p:nvSpPr>
          <p:cNvPr id="6" name="TextBox 5"/>
          <p:cNvSpPr txBox="1"/>
          <p:nvPr/>
        </p:nvSpPr>
        <p:spPr>
          <a:xfrm>
            <a:off x="420221" y="1681537"/>
            <a:ext cx="5281331" cy="4606902"/>
          </a:xfrm>
          <a:prstGeom prst="rect">
            <a:avLst/>
          </a:prstGeom>
          <a:solidFill>
            <a:schemeClr val="accent1"/>
          </a:solidFill>
        </p:spPr>
        <p:txBody>
          <a:bodyPr wrap="square" rtlCol="0">
            <a:spAutoFit/>
          </a:bodyPr>
          <a:lstStyle/>
          <a:p>
            <a:pPr algn="ctr"/>
            <a:r>
              <a:rPr lang="en-AU" sz="2933" b="1" dirty="0">
                <a:solidFill>
                  <a:schemeClr val="bg1"/>
                </a:solidFill>
              </a:rPr>
              <a:t>Informal Language</a:t>
            </a:r>
          </a:p>
          <a:p>
            <a:pPr algn="ctr"/>
            <a:endParaRPr lang="en-AU" sz="2400" dirty="0">
              <a:solidFill>
                <a:schemeClr val="bg1"/>
              </a:solidFill>
            </a:endParaRPr>
          </a:p>
          <a:p>
            <a:r>
              <a:rPr lang="en-AU" sz="2667" b="1" dirty="0">
                <a:solidFill>
                  <a:schemeClr val="bg1"/>
                </a:solidFill>
              </a:rPr>
              <a:t>pretty good</a:t>
            </a:r>
          </a:p>
          <a:p>
            <a:endParaRPr lang="en-AU" sz="2667" b="1" dirty="0">
              <a:solidFill>
                <a:schemeClr val="bg1"/>
              </a:solidFill>
            </a:endParaRPr>
          </a:p>
          <a:p>
            <a:r>
              <a:rPr lang="en-AU" sz="2667" b="1" dirty="0">
                <a:solidFill>
                  <a:schemeClr val="bg1"/>
                </a:solidFill>
              </a:rPr>
              <a:t>very bad research</a:t>
            </a:r>
          </a:p>
          <a:p>
            <a:endParaRPr lang="en-AU" sz="2667" b="1" dirty="0">
              <a:solidFill>
                <a:schemeClr val="bg1"/>
              </a:solidFill>
            </a:endParaRPr>
          </a:p>
          <a:p>
            <a:r>
              <a:rPr lang="en-AU" sz="2667" b="1" dirty="0">
                <a:solidFill>
                  <a:schemeClr val="bg1"/>
                </a:solidFill>
              </a:rPr>
              <a:t>lots of</a:t>
            </a:r>
          </a:p>
          <a:p>
            <a:endParaRPr lang="en-AU" sz="2667" b="1" dirty="0">
              <a:solidFill>
                <a:schemeClr val="bg1"/>
              </a:solidFill>
            </a:endParaRPr>
          </a:p>
          <a:p>
            <a:r>
              <a:rPr lang="en-AU" sz="2667" b="1" dirty="0">
                <a:solidFill>
                  <a:schemeClr val="bg1"/>
                </a:solidFill>
              </a:rPr>
              <a:t>get better / worse / bigger</a:t>
            </a:r>
          </a:p>
          <a:p>
            <a:endParaRPr lang="en-AU" sz="2667" b="1" dirty="0">
              <a:solidFill>
                <a:schemeClr val="bg1"/>
              </a:solidFill>
            </a:endParaRPr>
          </a:p>
          <a:p>
            <a:r>
              <a:rPr lang="en-AU" sz="2667" b="1" dirty="0">
                <a:solidFill>
                  <a:schemeClr val="bg1"/>
                </a:solidFill>
              </a:rPr>
              <a:t>things</a:t>
            </a:r>
          </a:p>
        </p:txBody>
      </p:sp>
    </p:spTree>
    <p:extLst>
      <p:ext uri="{BB962C8B-B14F-4D97-AF65-F5344CB8AC3E}">
        <p14:creationId xmlns:p14="http://schemas.microsoft.com/office/powerpoint/2010/main" val="39956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latin typeface="Calibri" pitchFamily="34" charset="0"/>
                <a:cs typeface="Calibri" pitchFamily="34" charset="0"/>
              </a:rPr>
              <a:t>Formal language</a:t>
            </a:r>
            <a:br>
              <a:rPr lang="en-AU" sz="4400" dirty="0">
                <a:latin typeface="Calibri" pitchFamily="34" charset="0"/>
                <a:cs typeface="Calibri" pitchFamily="34" charset="0"/>
              </a:rPr>
            </a:br>
            <a:br>
              <a:rPr lang="en-AU" sz="4400" b="1" dirty="0">
                <a:solidFill>
                  <a:schemeClr val="tx1"/>
                </a:solidFill>
              </a:rPr>
            </a:br>
            <a:endParaRPr lang="en-US" sz="4400"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1843917"/>
            <a:ext cx="10157254" cy="4593742"/>
          </a:xfrm>
        </p:spPr>
        <p:txBody>
          <a:bodyPr/>
          <a:lstStyle/>
          <a:p>
            <a:pPr marL="0" indent="0">
              <a:buNone/>
            </a:pPr>
            <a:r>
              <a:rPr lang="en-AU" sz="2800" dirty="0"/>
              <a:t>Two good places to improve your academic vocabulary are:</a:t>
            </a:r>
          </a:p>
          <a:p>
            <a:pPr marL="0" indent="0">
              <a:buNone/>
            </a:pPr>
            <a:r>
              <a:rPr lang="en-AU" sz="2600" dirty="0"/>
              <a:t> </a:t>
            </a:r>
          </a:p>
          <a:p>
            <a:r>
              <a:rPr lang="en-AU" sz="2800" b="1" dirty="0"/>
              <a:t>The Academic Word List: </a:t>
            </a:r>
            <a:r>
              <a:rPr lang="en-AU" sz="2400" dirty="0">
                <a:hlinkClick r:id="rId3"/>
              </a:rPr>
              <a:t>https://emedia.rmit.edu.au/learninglab/content/academic-word-list-tool</a:t>
            </a:r>
            <a:endParaRPr lang="en-AU" sz="2400" dirty="0"/>
          </a:p>
          <a:p>
            <a:pPr marL="0" indent="0">
              <a:buNone/>
            </a:pPr>
            <a:r>
              <a:rPr lang="en-AU" sz="3600" dirty="0"/>
              <a:t>  </a:t>
            </a:r>
          </a:p>
          <a:p>
            <a:r>
              <a:rPr lang="en-AU" sz="2800" b="1" dirty="0"/>
              <a:t>The Academic </a:t>
            </a:r>
            <a:r>
              <a:rPr lang="en-AU" sz="2800" b="1" dirty="0" err="1"/>
              <a:t>Phrasebank</a:t>
            </a:r>
            <a:r>
              <a:rPr lang="en-AU" sz="2800" b="1" dirty="0"/>
              <a:t>:</a:t>
            </a:r>
          </a:p>
          <a:p>
            <a:pPr marL="0" indent="0">
              <a:buNone/>
            </a:pPr>
            <a:r>
              <a:rPr lang="en-AU" sz="2400" dirty="0"/>
              <a:t>   </a:t>
            </a:r>
            <a:r>
              <a:rPr lang="en-AU" sz="2400" dirty="0">
                <a:hlinkClick r:id="rId4"/>
              </a:rPr>
              <a:t>http://www.phrasebank.manchester.ac.uk/</a:t>
            </a:r>
            <a:endParaRPr lang="en-AU" sz="2400" i="1" dirty="0">
              <a:latin typeface="Calibri" pitchFamily="34" charset="0"/>
              <a:cs typeface="Calibri" pitchFamily="34" charset="0"/>
            </a:endParaRPr>
          </a:p>
          <a:p>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33838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880090"/>
            <a:ext cx="10157254" cy="4593742"/>
          </a:xfrm>
        </p:spPr>
        <p:txBody>
          <a:bodyPr/>
          <a:lstStyle/>
          <a:p>
            <a:pPr marL="0" indent="0" algn="ctr">
              <a:buNone/>
            </a:pPr>
            <a:r>
              <a:rPr lang="en-AU" sz="4400" b="1" dirty="0">
                <a:solidFill>
                  <a:srgbClr val="FF0000"/>
                </a:solidFill>
                <a:latin typeface="+mj-lt"/>
                <a:cs typeface="Calibri" pitchFamily="34" charset="0"/>
              </a:rPr>
              <a:t>Avoid</a:t>
            </a:r>
            <a:r>
              <a:rPr lang="en-AU" sz="4400" dirty="0">
                <a:solidFill>
                  <a:schemeClr val="accent1">
                    <a:lumMod val="50000"/>
                  </a:schemeClr>
                </a:solidFill>
                <a:latin typeface="+mj-lt"/>
                <a:cs typeface="Calibri" pitchFamily="34" charset="0"/>
              </a:rPr>
              <a:t> abbreviations</a:t>
            </a:r>
          </a:p>
          <a:p>
            <a:pPr marL="0" indent="0">
              <a:buNone/>
            </a:pPr>
            <a:r>
              <a:rPr lang="en-AU" sz="1600" dirty="0">
                <a:solidFill>
                  <a:schemeClr val="accent1">
                    <a:lumMod val="50000"/>
                  </a:schemeClr>
                </a:solidFill>
                <a:latin typeface="+mj-lt"/>
                <a:cs typeface="Calibri" pitchFamily="34" charset="0"/>
              </a:rPr>
              <a:t>    </a:t>
            </a:r>
            <a:endParaRPr lang="en-AU" sz="3600" dirty="0">
              <a:solidFill>
                <a:schemeClr val="accent1">
                  <a:lumMod val="50000"/>
                </a:schemeClr>
              </a:solidFill>
              <a:latin typeface="+mj-lt"/>
              <a:cs typeface="Calibri" pitchFamily="34" charset="0"/>
            </a:endParaRPr>
          </a:p>
          <a:p>
            <a:pPr marL="0" indent="0">
              <a:buNone/>
            </a:pPr>
            <a:r>
              <a:rPr lang="en-AU" sz="3600" dirty="0">
                <a:solidFill>
                  <a:schemeClr val="accent1">
                    <a:lumMod val="50000"/>
                  </a:schemeClr>
                </a:solidFill>
                <a:latin typeface="+mj-lt"/>
                <a:cs typeface="Calibri" pitchFamily="34" charset="0"/>
              </a:rPr>
              <a:t>	For example: </a:t>
            </a:r>
          </a:p>
          <a:p>
            <a:pPr marL="0" indent="0">
              <a:buNone/>
            </a:pPr>
            <a:r>
              <a:rPr lang="en-AU" sz="1000" dirty="0">
                <a:solidFill>
                  <a:schemeClr val="accent1">
                    <a:lumMod val="50000"/>
                  </a:schemeClr>
                </a:solidFill>
                <a:latin typeface="+mj-lt"/>
                <a:cs typeface="Calibri" pitchFamily="34" charset="0"/>
              </a:rPr>
              <a:t> </a:t>
            </a:r>
          </a:p>
          <a:p>
            <a:pPr marL="1314450" lvl="4"/>
            <a:r>
              <a:rPr lang="en-AU" sz="2400" i="1" dirty="0">
                <a:solidFill>
                  <a:schemeClr val="accent1">
                    <a:lumMod val="50000"/>
                  </a:schemeClr>
                </a:solidFill>
                <a:latin typeface="+mj-lt"/>
                <a:cs typeface="Calibri" pitchFamily="34" charset="0"/>
              </a:rPr>
              <a:t>	</a:t>
            </a:r>
            <a:r>
              <a:rPr lang="en-AU" sz="2800" b="1" i="1" dirty="0">
                <a:solidFill>
                  <a:schemeClr val="accent1">
                    <a:lumMod val="50000"/>
                  </a:schemeClr>
                </a:solidFill>
                <a:latin typeface="+mj-lt"/>
                <a:cs typeface="Calibri" pitchFamily="34" charset="0"/>
              </a:rPr>
              <a:t>and</a:t>
            </a:r>
            <a:r>
              <a:rPr lang="en-AU" sz="2800" i="1" dirty="0">
                <a:solidFill>
                  <a:schemeClr val="accent1">
                    <a:lumMod val="50000"/>
                  </a:schemeClr>
                </a:solidFill>
                <a:latin typeface="+mj-lt"/>
                <a:cs typeface="Calibri" pitchFamily="34" charset="0"/>
              </a:rPr>
              <a:t> instead of </a:t>
            </a:r>
            <a:r>
              <a:rPr lang="en-AU" sz="2800" b="1" i="1" dirty="0">
                <a:solidFill>
                  <a:schemeClr val="accent1">
                    <a:lumMod val="50000"/>
                  </a:schemeClr>
                </a:solidFill>
                <a:latin typeface="+mj-lt"/>
                <a:cs typeface="Calibri" pitchFamily="34" charset="0"/>
              </a:rPr>
              <a:t>&amp;</a:t>
            </a:r>
            <a:r>
              <a:rPr lang="en-AU" sz="2800" i="1" dirty="0">
                <a:solidFill>
                  <a:schemeClr val="accent1">
                    <a:lumMod val="50000"/>
                  </a:schemeClr>
                </a:solidFill>
                <a:latin typeface="+mj-lt"/>
                <a:cs typeface="Calibri" pitchFamily="34" charset="0"/>
              </a:rPr>
              <a:t> </a:t>
            </a:r>
          </a:p>
          <a:p>
            <a:pPr marL="1314450" lvl="4"/>
            <a:r>
              <a:rPr lang="en-AU" sz="2800" i="1" dirty="0">
                <a:solidFill>
                  <a:schemeClr val="accent1">
                    <a:lumMod val="50000"/>
                  </a:schemeClr>
                </a:solidFill>
                <a:latin typeface="+mj-lt"/>
                <a:cs typeface="Calibri" pitchFamily="34" charset="0"/>
              </a:rPr>
              <a:t>   </a:t>
            </a:r>
          </a:p>
          <a:p>
            <a:pPr marL="1314450" lvl="4"/>
            <a:r>
              <a:rPr lang="en-AU" sz="2800" i="1" dirty="0">
                <a:solidFill>
                  <a:schemeClr val="accent1">
                    <a:lumMod val="50000"/>
                  </a:schemeClr>
                </a:solidFill>
                <a:latin typeface="+mj-lt"/>
                <a:cs typeface="Calibri" pitchFamily="34" charset="0"/>
              </a:rPr>
              <a:t>	</a:t>
            </a:r>
            <a:r>
              <a:rPr lang="en-AU" sz="2800" b="1" i="1" dirty="0">
                <a:solidFill>
                  <a:schemeClr val="accent1">
                    <a:lumMod val="50000"/>
                  </a:schemeClr>
                </a:solidFill>
                <a:latin typeface="+mj-lt"/>
                <a:cs typeface="Calibri" pitchFamily="34" charset="0"/>
              </a:rPr>
              <a:t>for example</a:t>
            </a:r>
            <a:r>
              <a:rPr lang="en-AU" sz="2800" i="1" dirty="0">
                <a:solidFill>
                  <a:schemeClr val="accent1">
                    <a:lumMod val="50000"/>
                  </a:schemeClr>
                </a:solidFill>
                <a:latin typeface="+mj-lt"/>
                <a:cs typeface="Calibri" pitchFamily="34" charset="0"/>
              </a:rPr>
              <a:t> instead of </a:t>
            </a:r>
            <a:r>
              <a:rPr lang="en-AU" sz="2800" b="1" i="1" dirty="0">
                <a:solidFill>
                  <a:schemeClr val="accent1">
                    <a:lumMod val="50000"/>
                  </a:schemeClr>
                </a:solidFill>
                <a:latin typeface="+mj-lt"/>
                <a:cs typeface="Calibri" pitchFamily="34" charset="0"/>
              </a:rPr>
              <a:t>e.g.</a:t>
            </a:r>
          </a:p>
          <a:p>
            <a:pPr marL="1314450" lvl="4"/>
            <a:endParaRPr lang="en-AU" sz="2800" i="1" dirty="0">
              <a:solidFill>
                <a:schemeClr val="accent1">
                  <a:lumMod val="50000"/>
                </a:schemeClr>
              </a:solidFill>
              <a:latin typeface="+mj-lt"/>
              <a:cs typeface="Calibri" pitchFamily="34" charset="0"/>
            </a:endParaRPr>
          </a:p>
          <a:p>
            <a:pPr marL="1314450" lvl="4"/>
            <a:r>
              <a:rPr lang="en-AU" sz="2800" i="1" dirty="0">
                <a:solidFill>
                  <a:schemeClr val="accent1">
                    <a:lumMod val="50000"/>
                  </a:schemeClr>
                </a:solidFill>
                <a:latin typeface="+mj-lt"/>
                <a:cs typeface="Calibri" pitchFamily="34" charset="0"/>
              </a:rPr>
              <a:t>	avoid using </a:t>
            </a:r>
            <a:r>
              <a:rPr lang="en-AU" sz="2800" b="1" i="1" dirty="0">
                <a:solidFill>
                  <a:schemeClr val="accent1">
                    <a:lumMod val="50000"/>
                  </a:schemeClr>
                </a:solidFill>
                <a:latin typeface="+mj-lt"/>
                <a:cs typeface="Calibri" pitchFamily="34" charset="0"/>
              </a:rPr>
              <a:t>etc.</a:t>
            </a:r>
            <a:endParaRPr lang="en-AU" sz="28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54059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917161"/>
            <a:ext cx="10157254" cy="4593742"/>
          </a:xfrm>
        </p:spPr>
        <p:txBody>
          <a:bodyPr/>
          <a:lstStyle/>
          <a:p>
            <a:pPr marL="0" indent="0" algn="ctr">
              <a:buNone/>
            </a:pPr>
            <a:r>
              <a:rPr lang="en-AU" sz="4400" b="1" dirty="0">
                <a:solidFill>
                  <a:srgbClr val="FF0000"/>
                </a:solidFill>
                <a:latin typeface="+mj-lt"/>
                <a:cs typeface="Calibri" pitchFamily="34" charset="0"/>
              </a:rPr>
              <a:t>Avoid</a:t>
            </a:r>
            <a:r>
              <a:rPr lang="en-AU" sz="4400" dirty="0">
                <a:solidFill>
                  <a:schemeClr val="accent1">
                    <a:lumMod val="50000"/>
                  </a:schemeClr>
                </a:solidFill>
                <a:latin typeface="+mj-lt"/>
                <a:cs typeface="Calibri" pitchFamily="34" charset="0"/>
              </a:rPr>
              <a:t> contractions</a:t>
            </a:r>
          </a:p>
          <a:p>
            <a:pPr marL="0" indent="0">
              <a:buNone/>
            </a:pPr>
            <a:r>
              <a:rPr lang="en-AU" sz="1600" dirty="0">
                <a:solidFill>
                  <a:schemeClr val="accent1">
                    <a:lumMod val="50000"/>
                  </a:schemeClr>
                </a:solidFill>
                <a:latin typeface="+mj-lt"/>
                <a:cs typeface="Calibri" pitchFamily="34" charset="0"/>
              </a:rPr>
              <a:t>    </a:t>
            </a:r>
            <a:endParaRPr lang="en-AU" sz="2600" dirty="0">
              <a:solidFill>
                <a:schemeClr val="accent1">
                  <a:lumMod val="50000"/>
                </a:schemeClr>
              </a:solidFill>
              <a:cs typeface="Calibri" pitchFamily="34" charset="0"/>
            </a:endParaRPr>
          </a:p>
          <a:p>
            <a:pPr marL="0" indent="0">
              <a:buNone/>
            </a:pPr>
            <a:r>
              <a:rPr lang="en-AU" sz="2600" dirty="0">
                <a:solidFill>
                  <a:schemeClr val="accent1">
                    <a:lumMod val="50000"/>
                  </a:schemeClr>
                </a:solidFill>
                <a:cs typeface="Calibri" pitchFamily="34" charset="0"/>
              </a:rPr>
              <a:t>	</a:t>
            </a:r>
            <a:r>
              <a:rPr lang="en-AU" sz="3000" dirty="0">
                <a:solidFill>
                  <a:schemeClr val="accent1">
                    <a:lumMod val="50000"/>
                  </a:schemeClr>
                </a:solidFill>
                <a:cs typeface="Calibri" pitchFamily="34" charset="0"/>
              </a:rPr>
              <a:t>For example: </a:t>
            </a:r>
          </a:p>
          <a:p>
            <a:pPr marL="0" indent="0">
              <a:buNone/>
            </a:pPr>
            <a:r>
              <a:rPr lang="en-AU" sz="1000" dirty="0">
                <a:solidFill>
                  <a:schemeClr val="accent1">
                    <a:lumMod val="50000"/>
                  </a:schemeClr>
                </a:solidFill>
                <a:cs typeface="Calibri" pitchFamily="34" charset="0"/>
              </a:rPr>
              <a:t> </a:t>
            </a:r>
          </a:p>
          <a:p>
            <a:pPr marL="1314450" lvl="4"/>
            <a:r>
              <a:rPr lang="en-AU" sz="2600" i="1" dirty="0">
                <a:solidFill>
                  <a:schemeClr val="accent1">
                    <a:lumMod val="50000"/>
                  </a:schemeClr>
                </a:solidFill>
                <a:cs typeface="Calibri" pitchFamily="34" charset="0"/>
              </a:rPr>
              <a:t>	</a:t>
            </a:r>
            <a:r>
              <a:rPr lang="en-AU" sz="2800" b="1" i="1" dirty="0">
                <a:solidFill>
                  <a:schemeClr val="accent1">
                    <a:lumMod val="50000"/>
                  </a:schemeClr>
                </a:solidFill>
                <a:cs typeface="Calibri" pitchFamily="34" charset="0"/>
              </a:rPr>
              <a:t>cannot </a:t>
            </a:r>
            <a:r>
              <a:rPr lang="en-AU" sz="2800" i="1" dirty="0">
                <a:solidFill>
                  <a:schemeClr val="accent1">
                    <a:lumMod val="50000"/>
                  </a:schemeClr>
                </a:solidFill>
                <a:cs typeface="Calibri" pitchFamily="34" charset="0"/>
              </a:rPr>
              <a:t>instead of </a:t>
            </a:r>
            <a:r>
              <a:rPr lang="en-AU" sz="2800" b="1" i="1" dirty="0">
                <a:solidFill>
                  <a:schemeClr val="accent1">
                    <a:lumMod val="50000"/>
                  </a:schemeClr>
                </a:solidFill>
                <a:cs typeface="Calibri" pitchFamily="34" charset="0"/>
              </a:rPr>
              <a:t>can’t</a:t>
            </a:r>
            <a:endParaRPr lang="en-AU" sz="2800" i="1" dirty="0">
              <a:solidFill>
                <a:schemeClr val="accent1">
                  <a:lumMod val="50000"/>
                </a:schemeClr>
              </a:solidFill>
              <a:cs typeface="Calibri" pitchFamily="34" charset="0"/>
            </a:endParaRPr>
          </a:p>
          <a:p>
            <a:pPr marL="1314450" lvl="4"/>
            <a:r>
              <a:rPr lang="en-AU" sz="2800" i="1" dirty="0">
                <a:solidFill>
                  <a:schemeClr val="accent1">
                    <a:lumMod val="50000"/>
                  </a:schemeClr>
                </a:solidFill>
                <a:cs typeface="Calibri" pitchFamily="34" charset="0"/>
              </a:rPr>
              <a:t>     </a:t>
            </a:r>
          </a:p>
          <a:p>
            <a:pPr marL="1314450" lvl="4"/>
            <a:r>
              <a:rPr lang="en-AU" sz="2800" i="1" dirty="0">
                <a:solidFill>
                  <a:schemeClr val="accent1">
                    <a:lumMod val="50000"/>
                  </a:schemeClr>
                </a:solidFill>
                <a:cs typeface="Calibri" pitchFamily="34" charset="0"/>
              </a:rPr>
              <a:t>	</a:t>
            </a:r>
            <a:r>
              <a:rPr lang="en-AU" sz="2800" b="1" i="1" dirty="0">
                <a:solidFill>
                  <a:schemeClr val="accent1">
                    <a:lumMod val="50000"/>
                  </a:schemeClr>
                </a:solidFill>
                <a:cs typeface="Calibri" pitchFamily="34" charset="0"/>
              </a:rPr>
              <a:t>it is</a:t>
            </a:r>
            <a:r>
              <a:rPr lang="en-AU" sz="2800" i="1" dirty="0">
                <a:solidFill>
                  <a:schemeClr val="accent1">
                    <a:lumMod val="50000"/>
                  </a:schemeClr>
                </a:solidFill>
                <a:cs typeface="Calibri" pitchFamily="34" charset="0"/>
              </a:rPr>
              <a:t> </a:t>
            </a:r>
            <a:r>
              <a:rPr lang="en-AU" sz="2800" dirty="0">
                <a:solidFill>
                  <a:schemeClr val="accent1">
                    <a:lumMod val="50000"/>
                  </a:schemeClr>
                </a:solidFill>
                <a:cs typeface="Calibri" pitchFamily="34" charset="0"/>
              </a:rPr>
              <a:t>instead of </a:t>
            </a:r>
            <a:r>
              <a:rPr lang="en-AU" sz="2800" b="1" i="1" dirty="0">
                <a:solidFill>
                  <a:schemeClr val="accent1">
                    <a:lumMod val="50000"/>
                  </a:schemeClr>
                </a:solidFill>
                <a:cs typeface="Calibri" pitchFamily="34" charset="0"/>
              </a:rPr>
              <a:t>it’s</a:t>
            </a:r>
            <a:endParaRPr lang="en-AU" sz="2800" i="1" dirty="0">
              <a:solidFill>
                <a:schemeClr val="accent1">
                  <a:lumMod val="50000"/>
                </a:schemeClr>
              </a:solidFill>
              <a:cs typeface="Calibri" pitchFamily="34" charset="0"/>
            </a:endParaRPr>
          </a:p>
          <a:p>
            <a:pPr marL="1314450" lvl="4"/>
            <a:r>
              <a:rPr lang="en-AU" sz="2800" i="1" dirty="0">
                <a:solidFill>
                  <a:schemeClr val="accent1">
                    <a:lumMod val="50000"/>
                  </a:schemeClr>
                </a:solidFill>
                <a:cs typeface="Calibri" pitchFamily="34" charset="0"/>
              </a:rPr>
              <a:t>   </a:t>
            </a:r>
          </a:p>
          <a:p>
            <a:pPr marL="1314450" lvl="4"/>
            <a:r>
              <a:rPr lang="en-AU" sz="2800" i="1" dirty="0">
                <a:solidFill>
                  <a:schemeClr val="accent1">
                    <a:lumMod val="50000"/>
                  </a:schemeClr>
                </a:solidFill>
                <a:cs typeface="Calibri" pitchFamily="34" charset="0"/>
              </a:rPr>
              <a:t>	</a:t>
            </a:r>
            <a:r>
              <a:rPr lang="en-AU" sz="2800" b="1" i="1" dirty="0">
                <a:solidFill>
                  <a:schemeClr val="accent1">
                    <a:lumMod val="50000"/>
                  </a:schemeClr>
                </a:solidFill>
                <a:cs typeface="Calibri" pitchFamily="34" charset="0"/>
              </a:rPr>
              <a:t>have not </a:t>
            </a:r>
            <a:r>
              <a:rPr lang="en-AU" sz="2800" i="1" dirty="0">
                <a:solidFill>
                  <a:schemeClr val="accent1">
                    <a:lumMod val="50000"/>
                  </a:schemeClr>
                </a:solidFill>
                <a:cs typeface="Calibri" pitchFamily="34" charset="0"/>
              </a:rPr>
              <a:t>instead of </a:t>
            </a:r>
            <a:r>
              <a:rPr lang="en-AU" sz="2800" b="1" i="1" dirty="0">
                <a:solidFill>
                  <a:schemeClr val="accent1">
                    <a:lumMod val="50000"/>
                  </a:schemeClr>
                </a:solidFill>
                <a:cs typeface="Calibri" pitchFamily="34" charset="0"/>
              </a:rPr>
              <a:t>haven’t</a:t>
            </a:r>
          </a:p>
          <a:p>
            <a:pPr marL="0" indent="0">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378489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972138"/>
            <a:ext cx="10157254" cy="5275059"/>
          </a:xfrm>
        </p:spPr>
        <p:txBody>
          <a:bodyPr vert="horz" lIns="91440" tIns="45720" rIns="91440" bIns="45720" rtlCol="0" anchor="t">
            <a:noAutofit/>
          </a:bodyPr>
          <a:lstStyle/>
          <a:p>
            <a:pPr marL="0" indent="0" algn="ctr">
              <a:buNone/>
            </a:pPr>
            <a:r>
              <a:rPr lang="en-AU" sz="4000" dirty="0">
                <a:solidFill>
                  <a:schemeClr val="accent1">
                    <a:lumMod val="50000"/>
                  </a:schemeClr>
                </a:solidFill>
                <a:latin typeface="+mj-lt"/>
                <a:cs typeface="Calibri" pitchFamily="34" charset="0"/>
              </a:rPr>
              <a:t>Use acronyms </a:t>
            </a:r>
            <a:r>
              <a:rPr lang="en-AU" sz="4000" b="1" dirty="0">
                <a:solidFill>
                  <a:schemeClr val="accent1">
                    <a:lumMod val="50000"/>
                  </a:schemeClr>
                </a:solidFill>
                <a:latin typeface="+mj-lt"/>
                <a:cs typeface="Calibri" pitchFamily="34" charset="0"/>
              </a:rPr>
              <a:t>correctly</a:t>
            </a:r>
          </a:p>
          <a:p>
            <a:pPr marL="0" indent="0">
              <a:buNone/>
            </a:pPr>
            <a:endParaRPr lang="en-AU" sz="2000" dirty="0">
              <a:solidFill>
                <a:schemeClr val="accent1">
                  <a:lumMod val="50000"/>
                </a:schemeClr>
              </a:solidFill>
              <a:latin typeface="+mj-lt"/>
              <a:cs typeface="Calibri" pitchFamily="34" charset="0"/>
            </a:endParaRPr>
          </a:p>
          <a:p>
            <a:pPr marL="269875" indent="-269875"/>
            <a:r>
              <a:rPr lang="en-AU" sz="2600" b="1" dirty="0">
                <a:solidFill>
                  <a:schemeClr val="accent1">
                    <a:lumMod val="50000"/>
                  </a:schemeClr>
                </a:solidFill>
                <a:latin typeface="+mj-lt"/>
                <a:cs typeface="Calibri"/>
              </a:rPr>
              <a:t>Write the name in full first time </a:t>
            </a:r>
            <a:r>
              <a:rPr lang="en-AU" sz="2600" dirty="0">
                <a:solidFill>
                  <a:schemeClr val="accent1">
                    <a:lumMod val="50000"/>
                  </a:schemeClr>
                </a:solidFill>
                <a:latin typeface="+mj-lt"/>
                <a:cs typeface="Calibri"/>
              </a:rPr>
              <a:t>with the acronym in brackets   e.g. </a:t>
            </a:r>
            <a:r>
              <a:rPr lang="en-AU" sz="2600" i="1" dirty="0">
                <a:solidFill>
                  <a:schemeClr val="accent1">
                    <a:lumMod val="50000"/>
                  </a:schemeClr>
                </a:solidFill>
                <a:latin typeface="+mj-lt"/>
                <a:cs typeface="Calibri"/>
              </a:rPr>
              <a:t>University of Technology Sydney (UTS)</a:t>
            </a:r>
          </a:p>
          <a:p>
            <a:pPr marL="0" indent="0">
              <a:buNone/>
            </a:pPr>
            <a:r>
              <a:rPr lang="en-AU" sz="1800" dirty="0">
                <a:solidFill>
                  <a:schemeClr val="accent1">
                    <a:lumMod val="50000"/>
                  </a:schemeClr>
                </a:solidFill>
                <a:latin typeface="+mj-lt"/>
                <a:cs typeface="Calibri"/>
              </a:rPr>
              <a:t>    </a:t>
            </a:r>
            <a:endParaRPr lang="en-AU" sz="1800">
              <a:solidFill>
                <a:schemeClr val="accent1">
                  <a:lumMod val="50000"/>
                </a:schemeClr>
              </a:solidFill>
              <a:latin typeface="+mj-lt"/>
              <a:cs typeface="Calibri" pitchFamily="34" charset="0"/>
            </a:endParaRPr>
          </a:p>
          <a:p>
            <a:pPr marL="0" indent="0">
              <a:buNone/>
            </a:pPr>
            <a:r>
              <a:rPr lang="en-AU" sz="2600" dirty="0">
                <a:solidFill>
                  <a:schemeClr val="accent1">
                    <a:lumMod val="50000"/>
                  </a:schemeClr>
                </a:solidFill>
                <a:latin typeface="+mj-lt"/>
                <a:cs typeface="Calibri"/>
              </a:rPr>
              <a:t>For the rest of the essay, use the acronym          </a:t>
            </a:r>
            <a:endParaRPr lang="en-AU" sz="2600" dirty="0">
              <a:solidFill>
                <a:schemeClr val="accent1">
                  <a:lumMod val="50000"/>
                </a:schemeClr>
              </a:solidFill>
              <a:latin typeface="+mj-lt"/>
              <a:cs typeface="Calibri" pitchFamily="34" charset="0"/>
            </a:endParaRPr>
          </a:p>
          <a:p>
            <a:pPr marL="0" indent="0">
              <a:buNone/>
            </a:pPr>
            <a:r>
              <a:rPr lang="en-AU" sz="2600" dirty="0">
                <a:solidFill>
                  <a:schemeClr val="accent1">
                    <a:lumMod val="50000"/>
                  </a:schemeClr>
                </a:solidFill>
                <a:latin typeface="+mj-lt"/>
                <a:cs typeface="Calibri"/>
              </a:rPr>
              <a:t>                e.g. </a:t>
            </a:r>
            <a:r>
              <a:rPr lang="en-AU" sz="2600" i="1" dirty="0">
                <a:solidFill>
                  <a:schemeClr val="accent1">
                    <a:lumMod val="50000"/>
                  </a:schemeClr>
                </a:solidFill>
                <a:latin typeface="+mj-lt"/>
                <a:cs typeface="Calibri"/>
              </a:rPr>
              <a:t>UTS</a:t>
            </a:r>
            <a:endParaRPr lang="en-AU" sz="2600" dirty="0">
              <a:solidFill>
                <a:schemeClr val="accent1">
                  <a:lumMod val="50000"/>
                </a:schemeClr>
              </a:solidFill>
              <a:latin typeface="+mj-lt"/>
              <a:cs typeface="Calibri" pitchFamily="34" charset="0"/>
            </a:endParaRPr>
          </a:p>
          <a:p>
            <a:pPr marL="0" indent="0">
              <a:buNone/>
            </a:pPr>
            <a:r>
              <a:rPr lang="en-AU" sz="1800" dirty="0">
                <a:solidFill>
                  <a:schemeClr val="accent1">
                    <a:lumMod val="50000"/>
                  </a:schemeClr>
                </a:solidFill>
                <a:latin typeface="+mj-lt"/>
                <a:cs typeface="Calibri"/>
              </a:rPr>
              <a:t>   </a:t>
            </a:r>
            <a:endParaRPr lang="en-AU" sz="2600" dirty="0">
              <a:solidFill>
                <a:schemeClr val="accent1">
                  <a:lumMod val="50000"/>
                </a:schemeClr>
              </a:solidFill>
              <a:latin typeface="+mj-lt"/>
              <a:cs typeface="Calibri" pitchFamily="34" charset="0"/>
            </a:endParaRPr>
          </a:p>
          <a:p>
            <a:pPr marL="269875" indent="-269875"/>
            <a:r>
              <a:rPr lang="en-AU" sz="2600" b="1" dirty="0">
                <a:solidFill>
                  <a:schemeClr val="accent1">
                    <a:lumMod val="50000"/>
                  </a:schemeClr>
                </a:solidFill>
                <a:latin typeface="+mj-lt"/>
                <a:cs typeface="Calibri"/>
              </a:rPr>
              <a:t>Do not </a:t>
            </a:r>
            <a:r>
              <a:rPr lang="en-AU" sz="2600">
                <a:solidFill>
                  <a:schemeClr val="accent1">
                    <a:lumMod val="50000"/>
                  </a:schemeClr>
                </a:solidFill>
                <a:latin typeface="+mj-lt"/>
                <a:cs typeface="Calibri"/>
              </a:rPr>
              <a:t>use full stops between the abbreviated letters              </a:t>
            </a:r>
            <a:endParaRPr lang="en-AU" sz="2600">
              <a:solidFill>
                <a:schemeClr val="accent1">
                  <a:lumMod val="50000"/>
                </a:schemeClr>
              </a:solidFill>
              <a:latin typeface="+mj-lt"/>
              <a:cs typeface="Calibri" pitchFamily="34" charset="0"/>
            </a:endParaRPr>
          </a:p>
          <a:p>
            <a:pPr marL="0" indent="0">
              <a:buNone/>
            </a:pPr>
            <a:r>
              <a:rPr lang="en-AU" sz="2600" dirty="0">
                <a:solidFill>
                  <a:schemeClr val="accent1">
                    <a:lumMod val="50000"/>
                  </a:schemeClr>
                </a:solidFill>
                <a:latin typeface="+mj-lt"/>
                <a:cs typeface="Calibri"/>
              </a:rPr>
              <a:t>                </a:t>
            </a:r>
            <a:r>
              <a:rPr lang="en-AU" sz="2600">
                <a:solidFill>
                  <a:schemeClr val="accent1">
                    <a:lumMod val="50000"/>
                  </a:schemeClr>
                </a:solidFill>
                <a:latin typeface="+mj-lt"/>
                <a:cs typeface="Calibri"/>
              </a:rPr>
              <a:t>e.g.</a:t>
            </a:r>
            <a:r>
              <a:rPr lang="en-AU" sz="2600" dirty="0">
                <a:solidFill>
                  <a:schemeClr val="accent1">
                    <a:lumMod val="50000"/>
                  </a:schemeClr>
                </a:solidFill>
                <a:latin typeface="+mj-lt"/>
                <a:cs typeface="Calibri"/>
              </a:rPr>
              <a:t> </a:t>
            </a:r>
            <a:r>
              <a:rPr lang="en-AU" sz="2600" i="1" dirty="0">
                <a:solidFill>
                  <a:schemeClr val="accent1">
                    <a:lumMod val="50000"/>
                  </a:schemeClr>
                </a:solidFill>
                <a:latin typeface="+mj-lt"/>
                <a:cs typeface="Calibri"/>
              </a:rPr>
              <a:t>UTS </a:t>
            </a:r>
            <a:r>
              <a:rPr lang="en-AU" sz="2600" dirty="0">
                <a:solidFill>
                  <a:schemeClr val="accent1">
                    <a:lumMod val="50000"/>
                  </a:schemeClr>
                </a:solidFill>
                <a:latin typeface="+mj-lt"/>
                <a:cs typeface="Calibri"/>
              </a:rPr>
              <a:t>instead of </a:t>
            </a:r>
            <a:r>
              <a:rPr lang="en-AU" sz="2600" i="1" dirty="0">
                <a:solidFill>
                  <a:schemeClr val="accent1">
                    <a:lumMod val="50000"/>
                  </a:schemeClr>
                </a:solidFill>
                <a:latin typeface="+mj-lt"/>
                <a:cs typeface="Calibri"/>
              </a:rPr>
              <a:t>U.T.S</a:t>
            </a:r>
            <a:r>
              <a:rPr lang="en-AU" sz="2600" dirty="0">
                <a:solidFill>
                  <a:schemeClr val="accent1">
                    <a:lumMod val="50000"/>
                  </a:schemeClr>
                </a:solidFill>
                <a:latin typeface="+mj-lt"/>
                <a:cs typeface="Calibri"/>
              </a:rPr>
              <a:t>. </a:t>
            </a:r>
            <a:endParaRPr lang="en-AU">
              <a:solidFill>
                <a:schemeClr val="accent1">
                  <a:lumMod val="50000"/>
                </a:schemeClr>
              </a:solidFill>
              <a:cs typeface="Arial" panose="020B0604020202020204"/>
            </a:endParaRPr>
          </a:p>
          <a:p>
            <a:pPr marL="0" indent="0">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86678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917160"/>
            <a:ext cx="10157254" cy="4593742"/>
          </a:xfrm>
        </p:spPr>
        <p:txBody>
          <a:bodyPr vert="horz" lIns="91440" tIns="45720" rIns="91440" bIns="45720" rtlCol="0" anchor="t">
            <a:noAutofit/>
          </a:bodyPr>
          <a:lstStyle/>
          <a:p>
            <a:pPr marL="0" indent="0" algn="ctr">
              <a:buNone/>
            </a:pPr>
            <a:r>
              <a:rPr lang="en-AU" sz="4400" dirty="0">
                <a:solidFill>
                  <a:schemeClr val="accent1">
                    <a:lumMod val="50000"/>
                  </a:schemeClr>
                </a:solidFill>
                <a:latin typeface="+mj-lt"/>
                <a:cs typeface="Calibri" pitchFamily="34" charset="0"/>
              </a:rPr>
              <a:t>Other things to </a:t>
            </a:r>
            <a:r>
              <a:rPr lang="en-AU" sz="4400" b="1" dirty="0">
                <a:solidFill>
                  <a:srgbClr val="FF0000"/>
                </a:solidFill>
                <a:latin typeface="+mj-lt"/>
                <a:cs typeface="Calibri" pitchFamily="34" charset="0"/>
              </a:rPr>
              <a:t>avoid:</a:t>
            </a:r>
          </a:p>
          <a:p>
            <a:pPr marL="0" indent="0">
              <a:buNone/>
            </a:pPr>
            <a:r>
              <a:rPr lang="en-AU" sz="1400" b="1" dirty="0">
                <a:solidFill>
                  <a:schemeClr val="accent1">
                    <a:lumMod val="50000"/>
                  </a:schemeClr>
                </a:solidFill>
                <a:latin typeface="+mj-lt"/>
                <a:cs typeface="Calibri" pitchFamily="34" charset="0"/>
              </a:rPr>
              <a:t>  </a:t>
            </a:r>
          </a:p>
          <a:p>
            <a:pPr marL="269875" indent="-269875"/>
            <a:r>
              <a:rPr lang="en-AU" sz="2800" dirty="0">
                <a:solidFill>
                  <a:schemeClr val="accent1">
                    <a:lumMod val="50000"/>
                  </a:schemeClr>
                </a:solidFill>
                <a:latin typeface="+mj-lt"/>
                <a:cs typeface="Calibri"/>
              </a:rPr>
              <a:t>Dashes to add information </a:t>
            </a:r>
            <a:endParaRPr lang="en-AU" sz="2800">
              <a:solidFill>
                <a:schemeClr val="accent1">
                  <a:lumMod val="50000"/>
                </a:schemeClr>
              </a:solidFill>
              <a:latin typeface="+mj-lt"/>
              <a:cs typeface="Calibri" pitchFamily="34" charset="0"/>
            </a:endParaRPr>
          </a:p>
          <a:p>
            <a:pPr marL="0" indent="0">
              <a:buNone/>
            </a:pPr>
            <a:r>
              <a:rPr lang="en-AU" sz="1200" dirty="0">
                <a:solidFill>
                  <a:schemeClr val="accent1">
                    <a:lumMod val="50000"/>
                  </a:schemeClr>
                </a:solidFill>
                <a:latin typeface="+mj-lt"/>
                <a:cs typeface="Calibri" pitchFamily="34" charset="0"/>
              </a:rPr>
              <a:t> </a:t>
            </a:r>
          </a:p>
          <a:p>
            <a:r>
              <a:rPr lang="en-AU" sz="2800" dirty="0">
                <a:solidFill>
                  <a:schemeClr val="accent1">
                    <a:lumMod val="50000"/>
                  </a:schemeClr>
                </a:solidFill>
                <a:latin typeface="+mj-lt"/>
                <a:cs typeface="Calibri" pitchFamily="34" charset="0"/>
              </a:rPr>
              <a:t>Bullet point lists (unless you are permitted to do)</a:t>
            </a:r>
          </a:p>
          <a:p>
            <a:pPr marL="0" indent="0">
              <a:buNone/>
            </a:pPr>
            <a:r>
              <a:rPr lang="en-AU" sz="1200" dirty="0">
                <a:solidFill>
                  <a:schemeClr val="accent1">
                    <a:lumMod val="50000"/>
                  </a:schemeClr>
                </a:solidFill>
                <a:latin typeface="+mj-lt"/>
                <a:cs typeface="Calibri" pitchFamily="34" charset="0"/>
              </a:rPr>
              <a:t> </a:t>
            </a:r>
          </a:p>
          <a:p>
            <a:r>
              <a:rPr lang="en-AU" sz="2800" dirty="0">
                <a:solidFill>
                  <a:schemeClr val="accent1">
                    <a:lumMod val="50000"/>
                  </a:schemeClr>
                </a:solidFill>
                <a:latin typeface="+mj-lt"/>
                <a:cs typeface="Calibri" pitchFamily="34" charset="0"/>
              </a:rPr>
              <a:t>Exclamation marks (!!!) </a:t>
            </a:r>
          </a:p>
          <a:p>
            <a:pPr marL="0" indent="0">
              <a:buNone/>
            </a:pPr>
            <a:r>
              <a:rPr lang="en-AU" sz="1200" dirty="0">
                <a:solidFill>
                  <a:schemeClr val="accent1">
                    <a:lumMod val="50000"/>
                  </a:schemeClr>
                </a:solidFill>
                <a:latin typeface="+mj-lt"/>
                <a:cs typeface="Calibri" pitchFamily="34" charset="0"/>
              </a:rPr>
              <a:t> </a:t>
            </a:r>
          </a:p>
          <a:p>
            <a:r>
              <a:rPr lang="en-AU" sz="2800" i="1" dirty="0">
                <a:solidFill>
                  <a:schemeClr val="accent1">
                    <a:lumMod val="50000"/>
                  </a:schemeClr>
                </a:solidFill>
                <a:latin typeface="+mj-lt"/>
                <a:cs typeface="Calibri" pitchFamily="34" charset="0"/>
              </a:rPr>
              <a:t>Italics</a:t>
            </a:r>
            <a:r>
              <a:rPr lang="en-AU" sz="2800" dirty="0">
                <a:solidFill>
                  <a:schemeClr val="accent1">
                    <a:lumMod val="50000"/>
                  </a:schemeClr>
                </a:solidFill>
                <a:latin typeface="+mj-lt"/>
                <a:cs typeface="Calibri" pitchFamily="34" charset="0"/>
              </a:rPr>
              <a:t> and </a:t>
            </a:r>
            <a:r>
              <a:rPr lang="en-AU" sz="2800" u="sng" dirty="0">
                <a:solidFill>
                  <a:schemeClr val="accent1">
                    <a:lumMod val="50000"/>
                  </a:schemeClr>
                </a:solidFill>
                <a:latin typeface="+mj-lt"/>
                <a:cs typeface="Calibri" pitchFamily="34" charset="0"/>
              </a:rPr>
              <a:t>underlining</a:t>
            </a:r>
          </a:p>
          <a:p>
            <a:pPr marL="0" indent="0" algn="ctr">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64478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3201359" y="2338428"/>
            <a:ext cx="7318942" cy="1059680"/>
          </a:xfrm>
        </p:spPr>
        <p:txBody>
          <a:bodyPr/>
          <a:lstStyle/>
          <a:p>
            <a:r>
              <a:rPr lang="en-AU" sz="6000" b="1" dirty="0"/>
              <a:t>2. Objective Style</a:t>
            </a:r>
            <a:endParaRPr lang="en-US" sz="6000" dirty="0"/>
          </a:p>
        </p:txBody>
      </p:sp>
      <p:sp>
        <p:nvSpPr>
          <p:cNvPr id="6" name="AutoShape 2" descr="measurement balance judgement lawyer trial judge crime verdict weight justice law legal measure authority scale attorney judicial court judgment system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026" y="2909674"/>
            <a:ext cx="4103859" cy="3542785"/>
          </a:xfrm>
          <a:prstGeom prst="rect">
            <a:avLst/>
          </a:prstGeom>
        </p:spPr>
      </p:pic>
    </p:spTree>
    <p:extLst>
      <p:ext uri="{BB962C8B-B14F-4D97-AF65-F5344CB8AC3E}">
        <p14:creationId xmlns:p14="http://schemas.microsoft.com/office/powerpoint/2010/main" val="2798415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51967" y="1843917"/>
            <a:ext cx="10552670" cy="4593742"/>
          </a:xfrm>
        </p:spPr>
        <p:txBody>
          <a:bodyPr/>
          <a:lstStyle/>
          <a:p>
            <a:pPr marL="0" indent="0" algn="ctr">
              <a:buNone/>
            </a:pPr>
            <a:r>
              <a:rPr lang="en-AU" sz="1800" b="1" dirty="0">
                <a:solidFill>
                  <a:schemeClr val="accent1">
                    <a:lumMod val="50000"/>
                  </a:schemeClr>
                </a:solidFill>
                <a:latin typeface="+mj-lt"/>
                <a:cs typeface="Calibri" pitchFamily="34" charset="0"/>
              </a:rPr>
              <a:t> </a:t>
            </a:r>
          </a:p>
          <a:p>
            <a:pPr marL="0" indent="0">
              <a:buNone/>
            </a:pPr>
            <a:r>
              <a:rPr lang="en-AU" sz="600" b="1" i="1" dirty="0">
                <a:solidFill>
                  <a:schemeClr val="accent1">
                    <a:lumMod val="50000"/>
                  </a:schemeClr>
                </a:solidFill>
                <a:latin typeface="+mj-lt"/>
                <a:cs typeface="Calibri" pitchFamily="34" charset="0"/>
              </a:rPr>
              <a:t>     </a:t>
            </a:r>
          </a:p>
          <a:p>
            <a:pPr marL="0" indent="0">
              <a:buNone/>
            </a:pPr>
            <a:r>
              <a:rPr lang="en-AU" sz="2400" b="1" i="1" dirty="0">
                <a:solidFill>
                  <a:schemeClr val="accent1">
                    <a:lumMod val="50000"/>
                  </a:schemeClr>
                </a:solidFill>
                <a:latin typeface="+mj-lt"/>
                <a:cs typeface="Calibri" pitchFamily="34" charset="0"/>
              </a:rPr>
              <a:t>	   </a:t>
            </a:r>
            <a:r>
              <a:rPr lang="en-AU" sz="2800" b="1" i="1" dirty="0">
                <a:solidFill>
                  <a:schemeClr val="accent1">
                    <a:lumMod val="50000"/>
                  </a:schemeClr>
                </a:solidFill>
                <a:latin typeface="+mj-lt"/>
                <a:cs typeface="Calibri" pitchFamily="34" charset="0"/>
              </a:rPr>
              <a:t>Personal</a:t>
            </a:r>
            <a:r>
              <a:rPr lang="en-AU" sz="2800" dirty="0">
                <a:solidFill>
                  <a:schemeClr val="accent1">
                    <a:lumMod val="50000"/>
                  </a:schemeClr>
                </a:solidFill>
                <a:latin typeface="+mj-lt"/>
                <a:cs typeface="Calibri" pitchFamily="34" charset="0"/>
              </a:rPr>
              <a:t> 				</a:t>
            </a:r>
            <a:r>
              <a:rPr lang="en-AU" sz="2800" b="1" i="1" dirty="0">
                <a:solidFill>
                  <a:schemeClr val="accent1">
                    <a:lumMod val="50000"/>
                  </a:schemeClr>
                </a:solidFill>
                <a:latin typeface="+mj-lt"/>
                <a:cs typeface="Calibri" pitchFamily="34" charset="0"/>
              </a:rPr>
              <a:t>Impersonal</a:t>
            </a:r>
            <a:r>
              <a:rPr lang="en-AU" sz="2800" dirty="0">
                <a:solidFill>
                  <a:schemeClr val="accent1">
                    <a:lumMod val="50000"/>
                  </a:schemeClr>
                </a:solidFill>
                <a:latin typeface="+mj-lt"/>
                <a:cs typeface="Calibri" pitchFamily="34" charset="0"/>
              </a:rPr>
              <a:t> </a:t>
            </a:r>
          </a:p>
          <a:p>
            <a:pPr marL="0" indent="0">
              <a:buNone/>
            </a:pPr>
            <a:r>
              <a:rPr lang="en-AU" sz="1050" dirty="0">
                <a:solidFill>
                  <a:schemeClr val="accent1">
                    <a:lumMod val="50000"/>
                  </a:schemeClr>
                </a:solidFill>
                <a:latin typeface="+mj-lt"/>
                <a:cs typeface="Calibri" pitchFamily="34" charset="0"/>
              </a:rPr>
              <a:t>  </a:t>
            </a:r>
          </a:p>
          <a:p>
            <a:pPr marL="0" indent="0">
              <a:buNone/>
            </a:pPr>
            <a:r>
              <a:rPr lang="en-AU" sz="2800" i="1" dirty="0">
                <a:solidFill>
                  <a:schemeClr val="accent1">
                    <a:lumMod val="50000"/>
                  </a:schemeClr>
                </a:solidFill>
                <a:latin typeface="+mj-lt"/>
                <a:cs typeface="Calibri" pitchFamily="34" charset="0"/>
              </a:rPr>
              <a:t>	We believe that….		Research has shown that….</a:t>
            </a:r>
          </a:p>
          <a:p>
            <a:pPr marL="0" indent="0">
              <a:buNone/>
            </a:pPr>
            <a:r>
              <a:rPr lang="en-AU" sz="1800" i="1" dirty="0">
                <a:solidFill>
                  <a:schemeClr val="accent1">
                    <a:lumMod val="50000"/>
                  </a:schemeClr>
                </a:solidFill>
                <a:latin typeface="+mj-lt"/>
                <a:cs typeface="Calibri" pitchFamily="34" charset="0"/>
              </a:rPr>
              <a:t> </a:t>
            </a:r>
          </a:p>
          <a:p>
            <a:pPr marL="0" indent="0">
              <a:buNone/>
            </a:pPr>
            <a:r>
              <a:rPr lang="en-AU" sz="2800" i="1" dirty="0">
                <a:solidFill>
                  <a:schemeClr val="accent1">
                    <a:lumMod val="50000"/>
                  </a:schemeClr>
                </a:solidFill>
                <a:latin typeface="+mj-lt"/>
                <a:cs typeface="Calibri" pitchFamily="34" charset="0"/>
              </a:rPr>
              <a:t>	In my opinion….			According to Smith (2018)….</a:t>
            </a:r>
          </a:p>
          <a:p>
            <a:pPr marL="0" indent="0" algn="ctr">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5" name="Title 4"/>
          <p:cNvSpPr>
            <a:spLocks noGrp="1"/>
          </p:cNvSpPr>
          <p:nvPr>
            <p:ph type="title"/>
          </p:nvPr>
        </p:nvSpPr>
        <p:spPr/>
        <p:txBody>
          <a:bodyPr/>
          <a:lstStyle/>
          <a:p>
            <a:pPr algn="ctr"/>
            <a:r>
              <a:rPr lang="en-AU" sz="3600" b="1" dirty="0">
                <a:solidFill>
                  <a:srgbClr val="FF0000"/>
                </a:solidFill>
                <a:cs typeface="Calibri" pitchFamily="34" charset="0"/>
              </a:rPr>
              <a:t>Avoid</a:t>
            </a:r>
            <a:r>
              <a:rPr lang="en-AU" sz="3600" b="1" dirty="0">
                <a:solidFill>
                  <a:schemeClr val="accent1">
                    <a:lumMod val="50000"/>
                  </a:schemeClr>
                </a:solidFill>
                <a:cs typeface="Calibri" pitchFamily="34" charset="0"/>
              </a:rPr>
              <a:t> </a:t>
            </a:r>
            <a:r>
              <a:rPr lang="en-AU" sz="3600" dirty="0">
                <a:solidFill>
                  <a:schemeClr val="accent1">
                    <a:lumMod val="50000"/>
                  </a:schemeClr>
                </a:solidFill>
                <a:cs typeface="Calibri" pitchFamily="34" charset="0"/>
              </a:rPr>
              <a:t>using </a:t>
            </a:r>
            <a:r>
              <a:rPr lang="en-AU" sz="3600" b="1" dirty="0">
                <a:solidFill>
                  <a:schemeClr val="accent1">
                    <a:lumMod val="50000"/>
                  </a:schemeClr>
                </a:solidFill>
                <a:cs typeface="Calibri" pitchFamily="34" charset="0"/>
              </a:rPr>
              <a:t>personal</a:t>
            </a:r>
            <a:r>
              <a:rPr lang="en-AU" sz="3600" dirty="0">
                <a:solidFill>
                  <a:schemeClr val="accent1">
                    <a:lumMod val="50000"/>
                  </a:schemeClr>
                </a:solidFill>
                <a:cs typeface="Calibri" pitchFamily="34" charset="0"/>
              </a:rPr>
              <a:t> language </a:t>
            </a:r>
            <a:br>
              <a:rPr lang="en-AU" sz="3600" dirty="0">
                <a:solidFill>
                  <a:schemeClr val="accent1">
                    <a:lumMod val="50000"/>
                  </a:schemeClr>
                </a:solidFill>
                <a:cs typeface="Calibri" pitchFamily="34" charset="0"/>
              </a:rPr>
            </a:br>
            <a:endParaRPr lang="en-AU" dirty="0"/>
          </a:p>
        </p:txBody>
      </p:sp>
    </p:spTree>
    <p:extLst>
      <p:ext uri="{BB962C8B-B14F-4D97-AF65-F5344CB8AC3E}">
        <p14:creationId xmlns:p14="http://schemas.microsoft.com/office/powerpoint/2010/main" val="4042951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y visit HELPS?">
            <a:hlinkClick r:id="" action="ppaction://media"/>
            <a:extLst>
              <a:ext uri="{FF2B5EF4-FFF2-40B4-BE49-F238E27FC236}">
                <a16:creationId xmlns:a16="http://schemas.microsoft.com/office/drawing/2014/main" id="{10DA50C2-99BE-7AC6-D653-98E262B8E996}"/>
              </a:ext>
            </a:extLst>
          </p:cNvPr>
          <p:cNvPicPr>
            <a:picLocks noRot="1" noChangeAspect="1"/>
          </p:cNvPicPr>
          <p:nvPr>
            <a:videoFile r:link="rId1"/>
          </p:nvPr>
        </p:nvPicPr>
        <p:blipFill>
          <a:blip r:embed="rId3"/>
          <a:stretch>
            <a:fillRect/>
          </a:stretch>
        </p:blipFill>
        <p:spPr>
          <a:xfrm>
            <a:off x="1616635" y="739215"/>
            <a:ext cx="8707717" cy="5487146"/>
          </a:xfrm>
          <a:prstGeom prst="rect">
            <a:avLst/>
          </a:prstGeom>
        </p:spPr>
      </p:pic>
    </p:spTree>
    <p:extLst>
      <p:ext uri="{BB962C8B-B14F-4D97-AF65-F5344CB8AC3E}">
        <p14:creationId xmlns:p14="http://schemas.microsoft.com/office/powerpoint/2010/main" val="585136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1337290"/>
            <a:ext cx="10552670" cy="4593742"/>
          </a:xfrm>
        </p:spPr>
        <p:txBody>
          <a:bodyPr/>
          <a:lstStyle/>
          <a:p>
            <a:pPr marL="0" indent="0">
              <a:buNone/>
            </a:pPr>
            <a:r>
              <a:rPr lang="en-AU" sz="3200" b="1" dirty="0">
                <a:solidFill>
                  <a:srgbClr val="FF0000"/>
                </a:solidFill>
                <a:latin typeface="+mj-lt"/>
                <a:cs typeface="Calibri" pitchFamily="34" charset="0"/>
              </a:rPr>
              <a:t>However,</a:t>
            </a:r>
            <a:r>
              <a:rPr lang="en-AU" sz="3200" dirty="0">
                <a:solidFill>
                  <a:srgbClr val="FF0000"/>
                </a:solidFill>
                <a:latin typeface="+mj-lt"/>
                <a:cs typeface="Calibri" pitchFamily="34" charset="0"/>
              </a:rPr>
              <a:t> </a:t>
            </a:r>
            <a:r>
              <a:rPr lang="en-AU" sz="3200" dirty="0">
                <a:solidFill>
                  <a:schemeClr val="accent1">
                    <a:lumMod val="50000"/>
                  </a:schemeClr>
                </a:solidFill>
                <a:latin typeface="+mj-lt"/>
                <a:cs typeface="Calibri" pitchFamily="34" charset="0"/>
              </a:rPr>
              <a:t>personal language is common and often required in reflective tasks.</a:t>
            </a:r>
          </a:p>
          <a:p>
            <a:pPr marL="0" indent="0" algn="ctr">
              <a:buNone/>
            </a:pPr>
            <a:r>
              <a:rPr lang="en-AU" sz="1800" b="1" dirty="0">
                <a:solidFill>
                  <a:schemeClr val="accent1">
                    <a:lumMod val="50000"/>
                  </a:schemeClr>
                </a:solidFill>
                <a:latin typeface="+mj-lt"/>
                <a:cs typeface="Calibri" pitchFamily="34" charset="0"/>
              </a:rPr>
              <a:t> </a:t>
            </a:r>
          </a:p>
          <a:p>
            <a:pPr marL="0" indent="0">
              <a:buNone/>
            </a:pPr>
            <a:r>
              <a:rPr lang="en-AU" sz="1400" b="1" i="1" dirty="0">
                <a:solidFill>
                  <a:schemeClr val="accent1">
                    <a:lumMod val="50000"/>
                  </a:schemeClr>
                </a:solidFill>
                <a:latin typeface="+mj-lt"/>
                <a:cs typeface="Calibri" pitchFamily="34" charset="0"/>
              </a:rPr>
              <a:t>     </a:t>
            </a:r>
          </a:p>
          <a:p>
            <a:pPr marL="0" indent="0">
              <a:buNone/>
            </a:pPr>
            <a:r>
              <a:rPr lang="en-AU" sz="2800" b="1" i="1" dirty="0">
                <a:solidFill>
                  <a:schemeClr val="accent1">
                    <a:lumMod val="50000"/>
                  </a:schemeClr>
                </a:solidFill>
                <a:latin typeface="+mj-lt"/>
                <a:cs typeface="Calibri" pitchFamily="34" charset="0"/>
              </a:rPr>
              <a:t>For example:</a:t>
            </a:r>
          </a:p>
          <a:p>
            <a:pPr marL="0" indent="0">
              <a:buNone/>
            </a:pPr>
            <a:r>
              <a:rPr lang="en-AU" sz="2800" i="1" dirty="0">
                <a:solidFill>
                  <a:schemeClr val="accent1">
                    <a:lumMod val="50000"/>
                  </a:schemeClr>
                </a:solidFill>
                <a:latin typeface="+mj-lt"/>
                <a:cs typeface="Calibri" pitchFamily="34" charset="0"/>
              </a:rPr>
              <a:t>During my nursing placement, I observed several instances of nurses displaying ethical behaviour.</a:t>
            </a:r>
            <a:endParaRPr lang="en-AU" sz="2400" dirty="0">
              <a:solidFill>
                <a:schemeClr val="accent1">
                  <a:lumMod val="50000"/>
                </a:schemeClr>
              </a:solidFill>
              <a:latin typeface="+mj-lt"/>
            </a:endParaRPr>
          </a:p>
          <a:p>
            <a:pPr marL="0" indent="0" algn="ctr">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14392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77979" y="843232"/>
            <a:ext cx="10326658" cy="1000685"/>
          </a:xfrm>
        </p:spPr>
        <p:txBody>
          <a:bodyPr/>
          <a:lstStyle/>
          <a:p>
            <a:pPr marL="342900" indent="-342900" algn="ctr"/>
            <a:r>
              <a:rPr lang="en-AU" sz="4000" dirty="0">
                <a:solidFill>
                  <a:schemeClr val="accent1">
                    <a:lumMod val="50000"/>
                  </a:schemeClr>
                </a:solidFill>
                <a:latin typeface="Calibri" pitchFamily="34" charset="0"/>
                <a:cs typeface="Calibri" pitchFamily="34" charset="0"/>
              </a:rPr>
              <a:t>Use </a:t>
            </a:r>
            <a:r>
              <a:rPr lang="en-AU" sz="4000" b="1" dirty="0">
                <a:solidFill>
                  <a:schemeClr val="accent1">
                    <a:lumMod val="50000"/>
                  </a:schemeClr>
                </a:solidFill>
                <a:latin typeface="Calibri" pitchFamily="34" charset="0"/>
                <a:cs typeface="Calibri" pitchFamily="34" charset="0"/>
              </a:rPr>
              <a:t>passive voice </a:t>
            </a:r>
            <a:r>
              <a:rPr lang="en-AU" sz="4000" dirty="0">
                <a:solidFill>
                  <a:schemeClr val="accent1">
                    <a:lumMod val="50000"/>
                  </a:schemeClr>
                </a:solidFill>
                <a:latin typeface="Calibri" pitchFamily="34" charset="0"/>
                <a:cs typeface="Calibri" pitchFamily="34" charset="0"/>
              </a:rPr>
              <a:t>to describe processes.</a:t>
            </a:r>
            <a:br>
              <a:rPr lang="en-AU" sz="3600" dirty="0">
                <a:solidFill>
                  <a:schemeClr val="accent1">
                    <a:lumMod val="50000"/>
                  </a:schemeClr>
                </a:solidFill>
                <a:latin typeface="Calibri" pitchFamily="34" charset="0"/>
                <a:cs typeface="Calibri" pitchFamily="34" charset="0"/>
              </a:rPr>
            </a:b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2053954"/>
            <a:ext cx="10552670" cy="4593742"/>
          </a:xfrm>
        </p:spPr>
        <p:txBody>
          <a:bodyPr/>
          <a:lstStyle/>
          <a:p>
            <a:pPr marL="0" indent="0" algn="ctr">
              <a:buNone/>
            </a:pPr>
            <a:r>
              <a:rPr lang="en-AU" sz="1400" dirty="0">
                <a:latin typeface="Calibri" pitchFamily="34" charset="0"/>
                <a:cs typeface="Calibri" pitchFamily="34" charset="0"/>
              </a:rPr>
              <a:t> </a:t>
            </a:r>
          </a:p>
          <a:p>
            <a:pPr marL="0" indent="0">
              <a:buNone/>
            </a:pPr>
            <a:r>
              <a:rPr lang="en-AU" sz="3000" b="1" dirty="0">
                <a:solidFill>
                  <a:schemeClr val="accent1"/>
                </a:solidFill>
                <a:latin typeface="Calibri" pitchFamily="34" charset="0"/>
                <a:cs typeface="Calibri" pitchFamily="34" charset="0"/>
              </a:rPr>
              <a:t>ACTIVE:</a:t>
            </a:r>
          </a:p>
          <a:p>
            <a:pPr marL="0" indent="0">
              <a:buNone/>
            </a:pPr>
            <a:r>
              <a:rPr lang="en-AU" sz="3000" i="1" dirty="0">
                <a:solidFill>
                  <a:schemeClr val="accent1">
                    <a:lumMod val="50000"/>
                  </a:schemeClr>
                </a:solidFill>
                <a:latin typeface="Calibri" pitchFamily="34" charset="0"/>
                <a:cs typeface="Calibri" pitchFamily="34" charset="0"/>
              </a:rPr>
              <a:t>I increased the temperature of the mixture in the test-tubes</a:t>
            </a:r>
            <a:r>
              <a:rPr lang="en-AU" sz="2800" i="1" dirty="0">
                <a:solidFill>
                  <a:schemeClr val="accent1">
                    <a:lumMod val="50000"/>
                  </a:schemeClr>
                </a:solidFill>
                <a:latin typeface="Calibri" pitchFamily="34" charset="0"/>
                <a:cs typeface="Calibri" pitchFamily="34" charset="0"/>
              </a:rPr>
              <a:t>. </a:t>
            </a:r>
            <a:endParaRPr lang="en-AU" sz="2800" dirty="0">
              <a:solidFill>
                <a:schemeClr val="accent1">
                  <a:lumMod val="50000"/>
                </a:schemeClr>
              </a:solidFill>
              <a:latin typeface="Calibri" pitchFamily="34" charset="0"/>
              <a:cs typeface="Calibri" pitchFamily="34" charset="0"/>
            </a:endParaRPr>
          </a:p>
          <a:p>
            <a:pPr marL="0" indent="0">
              <a:buNone/>
            </a:pPr>
            <a:r>
              <a:rPr lang="en-AU" sz="1200" i="1" dirty="0">
                <a:latin typeface="Calibri" pitchFamily="34" charset="0"/>
                <a:cs typeface="Calibri" pitchFamily="34" charset="0"/>
              </a:rPr>
              <a:t> </a:t>
            </a:r>
          </a:p>
          <a:p>
            <a:pPr marL="0" indent="0">
              <a:buNone/>
            </a:pPr>
            <a:r>
              <a:rPr lang="en-AU" sz="1800" b="1" i="1" dirty="0">
                <a:latin typeface="Calibri" pitchFamily="34" charset="0"/>
                <a:cs typeface="Calibri" pitchFamily="34" charset="0"/>
              </a:rPr>
              <a:t> </a:t>
            </a:r>
          </a:p>
          <a:p>
            <a:pPr marL="0" indent="0">
              <a:buNone/>
            </a:pPr>
            <a:r>
              <a:rPr lang="en-AU" sz="3000" b="1" dirty="0">
                <a:solidFill>
                  <a:schemeClr val="accent1"/>
                </a:solidFill>
                <a:latin typeface="Calibri" pitchFamily="34" charset="0"/>
              </a:rPr>
              <a:t>PASS</a:t>
            </a:r>
            <a:r>
              <a:rPr lang="en-AU" sz="3000" b="1" dirty="0">
                <a:solidFill>
                  <a:schemeClr val="accent1"/>
                </a:solidFill>
                <a:latin typeface="Calibri" pitchFamily="34" charset="0"/>
                <a:cs typeface="Calibri" pitchFamily="34" charset="0"/>
              </a:rPr>
              <a:t>IVE:</a:t>
            </a:r>
            <a:endParaRPr lang="en-AU" sz="3000" b="1" i="1" dirty="0">
              <a:solidFill>
                <a:schemeClr val="accent1"/>
              </a:solidFill>
              <a:latin typeface="Calibri" pitchFamily="34" charset="0"/>
              <a:cs typeface="Calibri" pitchFamily="34" charset="0"/>
            </a:endParaRPr>
          </a:p>
          <a:p>
            <a:pPr marL="0" indent="0">
              <a:buNone/>
            </a:pPr>
            <a:r>
              <a:rPr lang="en-AU" sz="3000" i="1" dirty="0">
                <a:solidFill>
                  <a:schemeClr val="accent1">
                    <a:lumMod val="50000"/>
                  </a:schemeClr>
                </a:solidFill>
                <a:latin typeface="Calibri" pitchFamily="34" charset="0"/>
                <a:cs typeface="Calibri" pitchFamily="34" charset="0"/>
              </a:rPr>
              <a:t>The temperature of the mixture in the test-tubes was increased</a:t>
            </a:r>
            <a:r>
              <a:rPr lang="en-AU" sz="3000" i="1" dirty="0">
                <a:solidFill>
                  <a:schemeClr val="accent1">
                    <a:lumMod val="50000"/>
                  </a:schemeClr>
                </a:solidFill>
              </a:rPr>
              <a:t>. </a:t>
            </a:r>
          </a:p>
          <a:p>
            <a:pPr marL="0" indent="0" algn="ctr">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3488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77979" y="529316"/>
            <a:ext cx="10326658" cy="1000685"/>
          </a:xfrm>
        </p:spPr>
        <p:txBody>
          <a:bodyPr/>
          <a:lstStyle/>
          <a:p>
            <a:pPr marL="342900" indent="-342900" algn="ctr"/>
            <a:r>
              <a:rPr lang="en-AU" sz="4000" b="1" dirty="0">
                <a:solidFill>
                  <a:schemeClr val="bg1"/>
                </a:solidFill>
                <a:latin typeface="Calibri" pitchFamily="34" charset="0"/>
                <a:cs typeface="Calibri" pitchFamily="34" charset="0"/>
              </a:rPr>
              <a:t>ACTIVITY</a:t>
            </a:r>
            <a:br>
              <a:rPr lang="en-AU" sz="3600" dirty="0">
                <a:solidFill>
                  <a:schemeClr val="bg1"/>
                </a:solidFill>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51966" y="1522641"/>
            <a:ext cx="11271157" cy="5026440"/>
          </a:xfrm>
        </p:spPr>
        <p:txBody>
          <a:bodyPr/>
          <a:lstStyle/>
          <a:p>
            <a:pPr marL="0" indent="0" algn="ctr">
              <a:buNone/>
            </a:pPr>
            <a:r>
              <a:rPr lang="en-AU" sz="100" b="1" dirty="0">
                <a:solidFill>
                  <a:srgbClr val="00B0F0"/>
                </a:solidFill>
                <a:latin typeface="Calibri" pitchFamily="34" charset="0"/>
                <a:cs typeface="Calibri" pitchFamily="34" charset="0"/>
              </a:rPr>
              <a:t>    </a:t>
            </a:r>
          </a:p>
          <a:p>
            <a:pPr marL="0" indent="0">
              <a:buNone/>
            </a:pPr>
            <a:r>
              <a:rPr lang="en-AU" sz="3000" b="1" dirty="0">
                <a:solidFill>
                  <a:schemeClr val="bg1"/>
                </a:solidFill>
                <a:latin typeface="Calibri" pitchFamily="34" charset="0"/>
                <a:cs typeface="Calibri" pitchFamily="34" charset="0"/>
              </a:rPr>
              <a:t>Which of the following sentences should be changed to passive voice?</a:t>
            </a:r>
          </a:p>
          <a:p>
            <a:pPr marL="0" indent="0">
              <a:buNone/>
            </a:pPr>
            <a:endParaRPr lang="en-AU" sz="2800" b="1" i="1" dirty="0">
              <a:solidFill>
                <a:schemeClr val="bg1"/>
              </a:solidFill>
              <a:latin typeface="Calibri" pitchFamily="34" charset="0"/>
              <a:cs typeface="Calibri" pitchFamily="34" charset="0"/>
            </a:endParaRPr>
          </a:p>
          <a:p>
            <a:pPr marL="457200" indent="-457200">
              <a:buAutoNum type="arabicPeriod"/>
            </a:pPr>
            <a:r>
              <a:rPr lang="en-AU" sz="2800" b="1" i="1" dirty="0">
                <a:solidFill>
                  <a:schemeClr val="bg1"/>
                </a:solidFill>
                <a:latin typeface="Calibri" pitchFamily="34" charset="0"/>
                <a:cs typeface="Calibri" pitchFamily="34" charset="0"/>
              </a:rPr>
              <a:t>We conducted a survey to learn more about students’ perceptions of 	online learning. </a:t>
            </a:r>
          </a:p>
          <a:p>
            <a:pPr marL="0" indent="0">
              <a:buNone/>
            </a:pPr>
            <a:r>
              <a:rPr lang="en-AU" sz="1600" b="1" i="1" dirty="0">
                <a:solidFill>
                  <a:schemeClr val="bg1"/>
                </a:solidFill>
                <a:latin typeface="Calibri" pitchFamily="34" charset="0"/>
                <a:cs typeface="Calibri" pitchFamily="34" charset="0"/>
              </a:rPr>
              <a:t> </a:t>
            </a:r>
          </a:p>
          <a:p>
            <a:pPr marL="0" indent="0">
              <a:buNone/>
            </a:pPr>
            <a:r>
              <a:rPr lang="en-AU" sz="2800" b="1" i="1" dirty="0">
                <a:solidFill>
                  <a:schemeClr val="bg1"/>
                </a:solidFill>
                <a:latin typeface="Calibri" pitchFamily="34" charset="0"/>
                <a:cs typeface="Calibri" pitchFamily="34" charset="0"/>
              </a:rPr>
              <a:t>2.   Globalisation leads to many benefits but also causes significant  	problems.</a:t>
            </a:r>
          </a:p>
          <a:p>
            <a:pPr marL="0" indent="0">
              <a:buNone/>
            </a:pPr>
            <a:endParaRPr lang="en-AU" sz="600" b="1" i="1" dirty="0">
              <a:solidFill>
                <a:schemeClr val="bg1"/>
              </a:solidFill>
              <a:latin typeface="Calibri" pitchFamily="34" charset="0"/>
              <a:cs typeface="Calibri" pitchFamily="34" charset="0"/>
            </a:endParaRPr>
          </a:p>
          <a:p>
            <a:pPr marL="0" indent="0">
              <a:buNone/>
            </a:pPr>
            <a:r>
              <a:rPr lang="en-AU" sz="1000" b="1" i="1" dirty="0">
                <a:solidFill>
                  <a:schemeClr val="bg1"/>
                </a:solidFill>
                <a:latin typeface="Calibri" pitchFamily="34" charset="0"/>
                <a:cs typeface="Calibri" pitchFamily="34" charset="0"/>
              </a:rPr>
              <a:t> </a:t>
            </a:r>
          </a:p>
          <a:p>
            <a:pPr marL="0" indent="0">
              <a:buNone/>
            </a:pPr>
            <a:r>
              <a:rPr lang="en-AU" sz="2800" b="1" i="1" dirty="0">
                <a:solidFill>
                  <a:schemeClr val="bg1"/>
                </a:solidFill>
                <a:latin typeface="Calibri" pitchFamily="34" charset="0"/>
                <a:cs typeface="Calibri" pitchFamily="34" charset="0"/>
              </a:rPr>
              <a:t>3.   The nurse gave the patient an injection and then the doctor prescribed 	antibiotics for the patient.</a:t>
            </a:r>
            <a:endParaRPr lang="en-AU" sz="2800" b="1" dirty="0">
              <a:solidFill>
                <a:schemeClr val="bg1"/>
              </a:solidFill>
              <a:latin typeface="Calibri" pitchFamily="34" charset="0"/>
              <a:cs typeface="Calibri" pitchFamily="34" charset="0"/>
            </a:endParaRPr>
          </a:p>
          <a:p>
            <a:pPr marL="0" indent="0" algn="ctr">
              <a:buNone/>
            </a:pPr>
            <a:endParaRPr lang="en-AU" sz="2600" i="1" dirty="0">
              <a:solidFill>
                <a:schemeClr val="accent1">
                  <a:lumMod val="50000"/>
                </a:schemeClr>
              </a:solidFill>
              <a:latin typeface="+mj-lt"/>
              <a:cs typeface="Calibri" pitchFamily="34" charset="0"/>
            </a:endParaRPr>
          </a:p>
        </p:txBody>
      </p:sp>
    </p:spTree>
    <p:extLst>
      <p:ext uri="{BB962C8B-B14F-4D97-AF65-F5344CB8AC3E}">
        <p14:creationId xmlns:p14="http://schemas.microsoft.com/office/powerpoint/2010/main" val="265947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77979" y="529316"/>
            <a:ext cx="10326658" cy="1000685"/>
          </a:xfrm>
        </p:spPr>
        <p:txBody>
          <a:bodyPr/>
          <a:lstStyle/>
          <a:p>
            <a:pPr marL="342900" indent="-342900" algn="ctr"/>
            <a:r>
              <a:rPr lang="en-AU" sz="4000" b="1" dirty="0">
                <a:solidFill>
                  <a:schemeClr val="bg1"/>
                </a:solidFill>
                <a:latin typeface="Calibri" pitchFamily="34" charset="0"/>
                <a:cs typeface="Calibri" pitchFamily="34" charset="0"/>
              </a:rPr>
              <a:t>ACTIVITY</a:t>
            </a:r>
            <a:br>
              <a:rPr lang="en-AU" sz="3600" dirty="0">
                <a:solidFill>
                  <a:schemeClr val="bg1"/>
                </a:solidFill>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51966" y="2078695"/>
            <a:ext cx="11271157" cy="5026440"/>
          </a:xfrm>
        </p:spPr>
        <p:txBody>
          <a:bodyPr/>
          <a:lstStyle/>
          <a:p>
            <a:pPr marL="0" indent="0" algn="ctr">
              <a:buNone/>
            </a:pPr>
            <a:r>
              <a:rPr lang="en-AU" sz="100" b="1" dirty="0">
                <a:solidFill>
                  <a:srgbClr val="00B0F0"/>
                </a:solidFill>
                <a:latin typeface="Calibri" pitchFamily="34" charset="0"/>
                <a:cs typeface="Calibri" pitchFamily="34" charset="0"/>
              </a:rPr>
              <a:t>    </a:t>
            </a:r>
          </a:p>
          <a:p>
            <a:pPr marL="457200" indent="-457200">
              <a:buAutoNum type="arabicPeriod"/>
            </a:pPr>
            <a:r>
              <a:rPr lang="en-AU" sz="2800" b="1" i="1" dirty="0">
                <a:solidFill>
                  <a:schemeClr val="accent2">
                    <a:lumMod val="60000"/>
                    <a:lumOff val="40000"/>
                  </a:schemeClr>
                </a:solidFill>
                <a:latin typeface="Calibri" pitchFamily="34" charset="0"/>
                <a:cs typeface="Calibri" pitchFamily="34" charset="0"/>
              </a:rPr>
              <a:t>A survey was conducted </a:t>
            </a:r>
            <a:r>
              <a:rPr lang="en-AU" sz="2800" b="1" i="1" dirty="0">
                <a:solidFill>
                  <a:schemeClr val="bg1"/>
                </a:solidFill>
                <a:latin typeface="Calibri" pitchFamily="34" charset="0"/>
                <a:cs typeface="Calibri" pitchFamily="34" charset="0"/>
              </a:rPr>
              <a:t>to learn more about students’ perceptions of 	online learning. </a:t>
            </a:r>
          </a:p>
          <a:p>
            <a:pPr marL="0" indent="0">
              <a:buNone/>
            </a:pPr>
            <a:endParaRPr lang="en-AU" sz="2000" b="1" i="1" dirty="0">
              <a:solidFill>
                <a:schemeClr val="bg1"/>
              </a:solidFill>
              <a:latin typeface="Calibri" pitchFamily="34" charset="0"/>
              <a:cs typeface="Calibri" pitchFamily="34" charset="0"/>
            </a:endParaRPr>
          </a:p>
          <a:p>
            <a:pPr marL="0" indent="0">
              <a:buNone/>
            </a:pPr>
            <a:r>
              <a:rPr lang="en-AU" sz="2800" b="1" i="1" dirty="0">
                <a:solidFill>
                  <a:schemeClr val="bg1">
                    <a:lumMod val="50000"/>
                  </a:schemeClr>
                </a:solidFill>
                <a:latin typeface="Calibri" pitchFamily="34" charset="0"/>
                <a:cs typeface="Calibri" pitchFamily="34" charset="0"/>
              </a:rPr>
              <a:t>2.   Globalisation leads to many benefits but also causes significant  	problems.</a:t>
            </a:r>
          </a:p>
          <a:p>
            <a:pPr marL="0" indent="0">
              <a:buNone/>
            </a:pPr>
            <a:endParaRPr lang="en-AU" sz="1000" b="1" i="1" dirty="0">
              <a:solidFill>
                <a:schemeClr val="bg1"/>
              </a:solidFill>
              <a:latin typeface="Calibri" pitchFamily="34" charset="0"/>
              <a:cs typeface="Calibri" pitchFamily="34" charset="0"/>
            </a:endParaRPr>
          </a:p>
          <a:p>
            <a:pPr marL="0" indent="0">
              <a:buNone/>
            </a:pPr>
            <a:endParaRPr lang="en-AU" sz="1000" b="1" i="1" dirty="0">
              <a:solidFill>
                <a:schemeClr val="bg1"/>
              </a:solidFill>
              <a:latin typeface="Calibri" pitchFamily="34" charset="0"/>
              <a:cs typeface="Calibri" pitchFamily="34" charset="0"/>
            </a:endParaRPr>
          </a:p>
          <a:p>
            <a:pPr marL="0" indent="0">
              <a:buNone/>
            </a:pPr>
            <a:r>
              <a:rPr lang="en-AU" sz="2800" b="1" i="1" dirty="0">
                <a:solidFill>
                  <a:schemeClr val="accent2">
                    <a:lumMod val="60000"/>
                    <a:lumOff val="40000"/>
                  </a:schemeClr>
                </a:solidFill>
                <a:latin typeface="Calibri" pitchFamily="34" charset="0"/>
                <a:cs typeface="Calibri" pitchFamily="34" charset="0"/>
              </a:rPr>
              <a:t>3.   The patient was given </a:t>
            </a:r>
            <a:r>
              <a:rPr lang="en-AU" sz="2800" b="1" i="1" dirty="0">
                <a:solidFill>
                  <a:schemeClr val="bg1"/>
                </a:solidFill>
                <a:latin typeface="Calibri" pitchFamily="34" charset="0"/>
                <a:cs typeface="Calibri" pitchFamily="34" charset="0"/>
              </a:rPr>
              <a:t>an injection and </a:t>
            </a:r>
            <a:r>
              <a:rPr lang="en-AU" sz="2800" b="1" i="1" dirty="0">
                <a:solidFill>
                  <a:schemeClr val="accent2">
                    <a:lumMod val="60000"/>
                    <a:lumOff val="40000"/>
                  </a:schemeClr>
                </a:solidFill>
                <a:latin typeface="Calibri" pitchFamily="34" charset="0"/>
                <a:cs typeface="Calibri" pitchFamily="34" charset="0"/>
              </a:rPr>
              <a:t>was prescribed </a:t>
            </a:r>
            <a:r>
              <a:rPr lang="en-AU" sz="2800" b="1" i="1" dirty="0">
                <a:solidFill>
                  <a:schemeClr val="bg1"/>
                </a:solidFill>
                <a:latin typeface="Calibri" pitchFamily="34" charset="0"/>
                <a:cs typeface="Calibri" pitchFamily="34" charset="0"/>
              </a:rPr>
              <a:t>antibiotics.</a:t>
            </a:r>
            <a:endParaRPr lang="en-AU" sz="2600" i="1" dirty="0">
              <a:solidFill>
                <a:schemeClr val="accent1">
                  <a:lumMod val="50000"/>
                </a:schemeClr>
              </a:solidFill>
              <a:latin typeface="+mj-lt"/>
              <a:cs typeface="Calibri" pitchFamily="34" charset="0"/>
            </a:endParaRPr>
          </a:p>
        </p:txBody>
      </p:sp>
    </p:spTree>
    <p:extLst>
      <p:ext uri="{BB962C8B-B14F-4D97-AF65-F5344CB8AC3E}">
        <p14:creationId xmlns:p14="http://schemas.microsoft.com/office/powerpoint/2010/main" val="2656685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854" y="814706"/>
            <a:ext cx="10326658" cy="1000685"/>
          </a:xfrm>
        </p:spPr>
        <p:txBody>
          <a:bodyPr/>
          <a:lstStyle/>
          <a:p>
            <a:pPr algn="ctr"/>
            <a:r>
              <a:rPr lang="en-AU" sz="4000" b="1" dirty="0">
                <a:solidFill>
                  <a:srgbClr val="FF0000"/>
                </a:solidFill>
                <a:cs typeface="Calibri" pitchFamily="34" charset="0"/>
              </a:rPr>
              <a:t>Avoid</a:t>
            </a:r>
            <a:r>
              <a:rPr lang="en-AU" sz="4000" b="1" dirty="0">
                <a:cs typeface="Calibri" pitchFamily="34" charset="0"/>
              </a:rPr>
              <a:t> </a:t>
            </a:r>
            <a:r>
              <a:rPr lang="en-AU" sz="4000" b="1" dirty="0">
                <a:solidFill>
                  <a:schemeClr val="accent1">
                    <a:lumMod val="50000"/>
                  </a:schemeClr>
                </a:solidFill>
                <a:cs typeface="Calibri" pitchFamily="34" charset="0"/>
              </a:rPr>
              <a:t>emotional language</a:t>
            </a:r>
            <a:br>
              <a:rPr lang="en-AU" sz="3600" dirty="0">
                <a:latin typeface="Calibri" pitchFamily="34" charset="0"/>
                <a:cs typeface="Calibri" pitchFamily="34" charset="0"/>
              </a:rPr>
            </a:br>
            <a:endParaRPr lang="en-AU" dirty="0"/>
          </a:p>
        </p:txBody>
      </p:sp>
      <p:sp>
        <p:nvSpPr>
          <p:cNvPr id="3" name="Content Placeholder 2"/>
          <p:cNvSpPr>
            <a:spLocks noGrp="1"/>
          </p:cNvSpPr>
          <p:nvPr>
            <p:ph idx="4294967295"/>
          </p:nvPr>
        </p:nvSpPr>
        <p:spPr>
          <a:xfrm>
            <a:off x="776159" y="1815391"/>
            <a:ext cx="11020425" cy="605253"/>
          </a:xfrm>
        </p:spPr>
        <p:txBody>
          <a:bodyPr/>
          <a:lstStyle/>
          <a:p>
            <a:r>
              <a:rPr lang="en-AU" sz="3200" dirty="0">
                <a:solidFill>
                  <a:schemeClr val="accent1">
                    <a:lumMod val="50000"/>
                  </a:schemeClr>
                </a:solidFill>
                <a:latin typeface="+mj-lt"/>
                <a:cs typeface="Calibri" pitchFamily="34" charset="0"/>
              </a:rPr>
              <a:t>Example of </a:t>
            </a:r>
            <a:r>
              <a:rPr lang="en-AU" sz="3200" b="1" dirty="0">
                <a:solidFill>
                  <a:schemeClr val="accent1">
                    <a:lumMod val="50000"/>
                  </a:schemeClr>
                </a:solidFill>
                <a:latin typeface="+mj-lt"/>
                <a:cs typeface="Calibri" pitchFamily="34" charset="0"/>
              </a:rPr>
              <a:t>emotional</a:t>
            </a:r>
            <a:r>
              <a:rPr lang="en-AU" sz="3200" dirty="0">
                <a:solidFill>
                  <a:schemeClr val="accent1">
                    <a:lumMod val="50000"/>
                  </a:schemeClr>
                </a:solidFill>
                <a:latin typeface="+mj-lt"/>
                <a:cs typeface="Calibri" pitchFamily="34" charset="0"/>
              </a:rPr>
              <a:t> language:</a:t>
            </a:r>
          </a:p>
          <a:p>
            <a:r>
              <a:rPr lang="en-AU" sz="3200" dirty="0">
                <a:solidFill>
                  <a:schemeClr val="accent1">
                    <a:lumMod val="50000"/>
                  </a:schemeClr>
                </a:solidFill>
                <a:latin typeface="+mj-lt"/>
                <a:cs typeface="Calibri" pitchFamily="34" charset="0"/>
              </a:rPr>
              <a:t>  </a:t>
            </a:r>
          </a:p>
          <a:p>
            <a:r>
              <a:rPr lang="en-AU" sz="3000" i="1" dirty="0">
                <a:solidFill>
                  <a:schemeClr val="accent1">
                    <a:lumMod val="50000"/>
                  </a:schemeClr>
                </a:solidFill>
                <a:latin typeface="+mj-lt"/>
                <a:cs typeface="Calibri" pitchFamily="34" charset="0"/>
              </a:rPr>
              <a:t>It was </a:t>
            </a:r>
            <a:r>
              <a:rPr lang="en-AU" sz="3000" b="1" i="1" dirty="0">
                <a:solidFill>
                  <a:srgbClr val="FF0000"/>
                </a:solidFill>
                <a:latin typeface="+mj-lt"/>
                <a:cs typeface="Calibri" pitchFamily="34" charset="0"/>
              </a:rPr>
              <a:t>extremely disappointing </a:t>
            </a:r>
            <a:r>
              <a:rPr lang="en-AU" sz="3000" i="1" dirty="0">
                <a:solidFill>
                  <a:schemeClr val="accent1">
                    <a:lumMod val="50000"/>
                  </a:schemeClr>
                </a:solidFill>
                <a:latin typeface="+mj-lt"/>
                <a:cs typeface="Calibri" pitchFamily="34" charset="0"/>
              </a:rPr>
              <a:t>that first year students were not taught how to avoid plagiarism. Some </a:t>
            </a:r>
            <a:r>
              <a:rPr lang="en-AU" sz="3000" b="1" i="1" dirty="0">
                <a:solidFill>
                  <a:srgbClr val="FF0000"/>
                </a:solidFill>
                <a:latin typeface="+mj-lt"/>
                <a:cs typeface="Calibri" pitchFamily="34" charset="0"/>
              </a:rPr>
              <a:t>caring lecturers </a:t>
            </a:r>
            <a:r>
              <a:rPr lang="en-AU" sz="3000" i="1" dirty="0">
                <a:solidFill>
                  <a:schemeClr val="accent1">
                    <a:lumMod val="50000"/>
                  </a:schemeClr>
                </a:solidFill>
                <a:latin typeface="+mj-lt"/>
                <a:cs typeface="Calibri" pitchFamily="34" charset="0"/>
              </a:rPr>
              <a:t>approached the issue by delivering a series of </a:t>
            </a:r>
            <a:r>
              <a:rPr lang="en-AU" sz="3000" b="1" i="1" dirty="0">
                <a:solidFill>
                  <a:srgbClr val="FF0000"/>
                </a:solidFill>
                <a:latin typeface="+mj-lt"/>
                <a:cs typeface="Calibri" pitchFamily="34" charset="0"/>
              </a:rPr>
              <a:t>brilliant workshops </a:t>
            </a:r>
            <a:r>
              <a:rPr lang="en-AU" sz="3000" i="1" dirty="0">
                <a:solidFill>
                  <a:schemeClr val="accent1">
                    <a:lumMod val="50000"/>
                  </a:schemeClr>
                </a:solidFill>
                <a:latin typeface="+mj-lt"/>
                <a:cs typeface="Calibri" pitchFamily="34" charset="0"/>
              </a:rPr>
              <a:t>to assist the students to overcome their referencing problems. It was a</a:t>
            </a:r>
            <a:r>
              <a:rPr lang="en-AU" sz="3000" i="1" dirty="0">
                <a:solidFill>
                  <a:srgbClr val="FF0000"/>
                </a:solidFill>
                <a:latin typeface="+mj-lt"/>
                <a:cs typeface="Calibri" pitchFamily="34" charset="0"/>
              </a:rPr>
              <a:t> </a:t>
            </a:r>
            <a:r>
              <a:rPr lang="en-AU" sz="3000" b="1" i="1" dirty="0">
                <a:solidFill>
                  <a:srgbClr val="FF0000"/>
                </a:solidFill>
                <a:latin typeface="+mj-lt"/>
                <a:cs typeface="Calibri" pitchFamily="34" charset="0"/>
              </a:rPr>
              <a:t>fantastic strategy </a:t>
            </a:r>
            <a:r>
              <a:rPr lang="en-AU" sz="3000" i="1" dirty="0">
                <a:solidFill>
                  <a:schemeClr val="accent1">
                    <a:lumMod val="50000"/>
                  </a:schemeClr>
                </a:solidFill>
                <a:latin typeface="+mj-lt"/>
                <a:cs typeface="Calibri" pitchFamily="34" charset="0"/>
              </a:rPr>
              <a:t>that reduced the amount of plagiarism</a:t>
            </a:r>
            <a:r>
              <a:rPr lang="en-AU" sz="3000" i="1" dirty="0">
                <a:latin typeface="+mj-lt"/>
                <a:cs typeface="Calibri" pitchFamily="34" charset="0"/>
              </a:rPr>
              <a:t>.</a:t>
            </a:r>
          </a:p>
          <a:p>
            <a:endParaRPr lang="en-AU" sz="1867" dirty="0">
              <a:latin typeface="Calibri" pitchFamily="34" charset="0"/>
              <a:cs typeface="Calibri" pitchFamily="34" charset="0"/>
            </a:endParaRPr>
          </a:p>
        </p:txBody>
      </p:sp>
      <p:sp>
        <p:nvSpPr>
          <p:cNvPr id="2" name="Rectangle 1"/>
          <p:cNvSpPr/>
          <p:nvPr/>
        </p:nvSpPr>
        <p:spPr>
          <a:xfrm>
            <a:off x="595310" y="2816075"/>
            <a:ext cx="11201273" cy="2756821"/>
          </a:xfrm>
          <a:prstGeom prst="rect">
            <a:avLst/>
          </a:prstGeom>
          <a:noFill/>
          <a:ln w="952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33615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854" y="814706"/>
            <a:ext cx="10326658" cy="1000685"/>
          </a:xfrm>
        </p:spPr>
        <p:txBody>
          <a:bodyPr/>
          <a:lstStyle/>
          <a:p>
            <a:pPr algn="ctr"/>
            <a:r>
              <a:rPr lang="en-AU" sz="4000" b="1" dirty="0">
                <a:solidFill>
                  <a:srgbClr val="FF0000"/>
                </a:solidFill>
                <a:cs typeface="Calibri" pitchFamily="34" charset="0"/>
              </a:rPr>
              <a:t>Use </a:t>
            </a:r>
            <a:r>
              <a:rPr lang="en-AU" sz="4000" b="1" dirty="0">
                <a:solidFill>
                  <a:schemeClr val="accent1">
                    <a:lumMod val="50000"/>
                  </a:schemeClr>
                </a:solidFill>
                <a:cs typeface="Calibri" pitchFamily="34" charset="0"/>
              </a:rPr>
              <a:t>neutral language</a:t>
            </a:r>
            <a:br>
              <a:rPr lang="en-AU" sz="3600" dirty="0">
                <a:latin typeface="Calibri" pitchFamily="34" charset="0"/>
                <a:cs typeface="Calibri" pitchFamily="34" charset="0"/>
              </a:rPr>
            </a:br>
            <a:endParaRPr lang="en-AU" dirty="0"/>
          </a:p>
        </p:txBody>
      </p:sp>
      <p:sp>
        <p:nvSpPr>
          <p:cNvPr id="3" name="Content Placeholder 2"/>
          <p:cNvSpPr>
            <a:spLocks noGrp="1"/>
          </p:cNvSpPr>
          <p:nvPr>
            <p:ph idx="4294967295"/>
          </p:nvPr>
        </p:nvSpPr>
        <p:spPr>
          <a:xfrm>
            <a:off x="776159" y="1815391"/>
            <a:ext cx="11020425" cy="605253"/>
          </a:xfrm>
        </p:spPr>
        <p:txBody>
          <a:bodyPr/>
          <a:lstStyle/>
          <a:p>
            <a:r>
              <a:rPr lang="en-AU" sz="3200" dirty="0">
                <a:solidFill>
                  <a:schemeClr val="accent1">
                    <a:lumMod val="50000"/>
                  </a:schemeClr>
                </a:solidFill>
                <a:latin typeface="+mj-lt"/>
                <a:cs typeface="Calibri" pitchFamily="34" charset="0"/>
              </a:rPr>
              <a:t>Example of </a:t>
            </a:r>
            <a:r>
              <a:rPr lang="en-AU" sz="3200" b="1" dirty="0">
                <a:solidFill>
                  <a:schemeClr val="accent1">
                    <a:lumMod val="50000"/>
                  </a:schemeClr>
                </a:solidFill>
                <a:latin typeface="+mj-lt"/>
                <a:cs typeface="Calibri" pitchFamily="34" charset="0"/>
              </a:rPr>
              <a:t>neutral</a:t>
            </a:r>
            <a:r>
              <a:rPr lang="en-AU" sz="3200" dirty="0">
                <a:solidFill>
                  <a:schemeClr val="accent1">
                    <a:lumMod val="50000"/>
                  </a:schemeClr>
                </a:solidFill>
                <a:latin typeface="+mj-lt"/>
                <a:cs typeface="Calibri" pitchFamily="34" charset="0"/>
              </a:rPr>
              <a:t> language:</a:t>
            </a:r>
          </a:p>
          <a:p>
            <a:r>
              <a:rPr lang="en-AU" sz="2133" dirty="0">
                <a:solidFill>
                  <a:schemeClr val="accent1">
                    <a:lumMod val="50000"/>
                  </a:schemeClr>
                </a:solidFill>
                <a:latin typeface="+mj-lt"/>
                <a:cs typeface="Calibri" pitchFamily="34" charset="0"/>
              </a:rPr>
              <a:t>  </a:t>
            </a:r>
          </a:p>
          <a:p>
            <a:r>
              <a:rPr lang="en-AU" sz="3000" b="1" i="1" dirty="0">
                <a:solidFill>
                  <a:srgbClr val="FF0000"/>
                </a:solidFill>
                <a:latin typeface="+mj-lt"/>
                <a:cs typeface="Calibri" pitchFamily="34" charset="0"/>
              </a:rPr>
              <a:t>There were concerns </a:t>
            </a:r>
            <a:r>
              <a:rPr lang="en-AU" sz="3000" i="1" dirty="0">
                <a:solidFill>
                  <a:schemeClr val="accent1">
                    <a:lumMod val="50000"/>
                  </a:schemeClr>
                </a:solidFill>
                <a:latin typeface="+mj-lt"/>
                <a:cs typeface="Calibri" pitchFamily="34" charset="0"/>
              </a:rPr>
              <a:t>that students were not being taught how to avoid plagiarism. Some </a:t>
            </a:r>
            <a:r>
              <a:rPr lang="en-AU" sz="3000" b="1" i="1" dirty="0">
                <a:solidFill>
                  <a:srgbClr val="FF0000"/>
                </a:solidFill>
                <a:latin typeface="+mj-lt"/>
                <a:cs typeface="Calibri" pitchFamily="34" charset="0"/>
              </a:rPr>
              <a:t>lecturers </a:t>
            </a:r>
            <a:r>
              <a:rPr lang="en-AU" sz="3000" i="1" dirty="0">
                <a:solidFill>
                  <a:schemeClr val="accent1">
                    <a:lumMod val="50000"/>
                  </a:schemeClr>
                </a:solidFill>
                <a:latin typeface="+mj-lt"/>
                <a:cs typeface="Calibri" pitchFamily="34" charset="0"/>
              </a:rPr>
              <a:t>approached the issue by delivering a series of </a:t>
            </a:r>
            <a:r>
              <a:rPr lang="en-AU" sz="3000" b="1" i="1" dirty="0">
                <a:solidFill>
                  <a:srgbClr val="FF0000"/>
                </a:solidFill>
                <a:latin typeface="+mj-lt"/>
                <a:cs typeface="Calibri" pitchFamily="34" charset="0"/>
              </a:rPr>
              <a:t>workshops</a:t>
            </a:r>
            <a:r>
              <a:rPr lang="en-AU" sz="3000" b="1" i="1" dirty="0">
                <a:solidFill>
                  <a:schemeClr val="accent1">
                    <a:lumMod val="50000"/>
                  </a:schemeClr>
                </a:solidFill>
                <a:latin typeface="+mj-lt"/>
                <a:cs typeface="Calibri" pitchFamily="34" charset="0"/>
              </a:rPr>
              <a:t> </a:t>
            </a:r>
            <a:r>
              <a:rPr lang="en-AU" sz="3000" i="1" dirty="0">
                <a:solidFill>
                  <a:schemeClr val="accent1">
                    <a:lumMod val="50000"/>
                  </a:schemeClr>
                </a:solidFill>
                <a:latin typeface="+mj-lt"/>
                <a:cs typeface="Calibri" pitchFamily="34" charset="0"/>
              </a:rPr>
              <a:t>to assist the students to overcome their referencing problems. The </a:t>
            </a:r>
            <a:r>
              <a:rPr lang="en-AU" sz="3000" b="1" i="1" dirty="0">
                <a:solidFill>
                  <a:srgbClr val="FF0000"/>
                </a:solidFill>
                <a:latin typeface="+mj-lt"/>
                <a:cs typeface="Calibri" pitchFamily="34" charset="0"/>
              </a:rPr>
              <a:t>strategy appears to have been successful </a:t>
            </a:r>
            <a:r>
              <a:rPr lang="en-AU" sz="3000" i="1" dirty="0">
                <a:solidFill>
                  <a:schemeClr val="accent1">
                    <a:lumMod val="50000"/>
                  </a:schemeClr>
                </a:solidFill>
                <a:latin typeface="+mj-lt"/>
                <a:cs typeface="Calibri" pitchFamily="34" charset="0"/>
              </a:rPr>
              <a:t>as the number of cases of plagiarism was </a:t>
            </a:r>
            <a:r>
              <a:rPr lang="en-AU" sz="3000" b="1" i="1" dirty="0">
                <a:solidFill>
                  <a:schemeClr val="accent1">
                    <a:lumMod val="50000"/>
                  </a:schemeClr>
                </a:solidFill>
                <a:latin typeface="+mj-lt"/>
                <a:cs typeface="Calibri" pitchFamily="34" charset="0"/>
              </a:rPr>
              <a:t>reduced by 46% (Smith, 2019).</a:t>
            </a:r>
          </a:p>
          <a:p>
            <a:endParaRPr lang="en-AU" sz="1867" dirty="0">
              <a:latin typeface="Calibri" pitchFamily="34" charset="0"/>
              <a:cs typeface="Calibri" pitchFamily="34" charset="0"/>
            </a:endParaRPr>
          </a:p>
        </p:txBody>
      </p:sp>
      <p:sp>
        <p:nvSpPr>
          <p:cNvPr id="2" name="Rectangle 1"/>
          <p:cNvSpPr/>
          <p:nvPr/>
        </p:nvSpPr>
        <p:spPr>
          <a:xfrm>
            <a:off x="595310" y="2688496"/>
            <a:ext cx="11201273" cy="2748478"/>
          </a:xfrm>
          <a:prstGeom prst="rect">
            <a:avLst/>
          </a:prstGeom>
          <a:noFill/>
          <a:ln w="952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37109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4037244" y="1788297"/>
            <a:ext cx="7318942" cy="1483672"/>
          </a:xfrm>
        </p:spPr>
        <p:txBody>
          <a:bodyPr/>
          <a:lstStyle/>
          <a:p>
            <a:pPr>
              <a:lnSpc>
                <a:spcPct val="100000"/>
              </a:lnSpc>
            </a:pPr>
            <a:r>
              <a:rPr lang="en-AU" sz="6000" b="1" dirty="0"/>
              <a:t>3.Precise Language</a:t>
            </a:r>
            <a:endParaRPr lang="en-US" sz="6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218" y="4056699"/>
            <a:ext cx="4845801" cy="2304595"/>
          </a:xfrm>
          <a:prstGeom prst="rect">
            <a:avLst/>
          </a:prstGeom>
        </p:spPr>
      </p:pic>
    </p:spTree>
    <p:extLst>
      <p:ext uri="{BB962C8B-B14F-4D97-AF65-F5344CB8AC3E}">
        <p14:creationId xmlns:p14="http://schemas.microsoft.com/office/powerpoint/2010/main" val="2011190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580153" y="424070"/>
            <a:ext cx="11233248" cy="4937261"/>
          </a:xfrm>
        </p:spPr>
        <p:txBody>
          <a:bodyPr/>
          <a:lstStyle/>
          <a:p>
            <a:r>
              <a:rPr lang="en-AU" sz="1600" b="1" dirty="0">
                <a:latin typeface="Calibri" pitchFamily="34" charset="0"/>
                <a:cs typeface="Calibri" pitchFamily="34" charset="0"/>
              </a:rPr>
              <a:t> </a:t>
            </a:r>
          </a:p>
          <a:p>
            <a:pPr algn="ctr"/>
            <a:r>
              <a:rPr lang="en-AU" sz="4400" b="1" dirty="0">
                <a:latin typeface="+mj-lt"/>
                <a:cs typeface="Calibri" pitchFamily="34" charset="0"/>
              </a:rPr>
              <a:t>Use language </a:t>
            </a:r>
            <a:r>
              <a:rPr lang="en-AU" sz="4400" b="1" dirty="0">
                <a:solidFill>
                  <a:srgbClr val="00B0F0"/>
                </a:solidFill>
                <a:latin typeface="+mj-lt"/>
                <a:cs typeface="Calibri" pitchFamily="34" charset="0"/>
              </a:rPr>
              <a:t>cautiously</a:t>
            </a:r>
          </a:p>
          <a:p>
            <a:r>
              <a:rPr lang="en-AU" sz="2667" dirty="0">
                <a:latin typeface="Calibri" pitchFamily="34" charset="0"/>
                <a:cs typeface="Calibri" pitchFamily="34" charset="0"/>
              </a:rPr>
              <a:t> </a:t>
            </a:r>
          </a:p>
          <a:p>
            <a:endParaRPr lang="en-AU" sz="2667" dirty="0">
              <a:latin typeface="Calibri" pitchFamily="34" charset="0"/>
              <a:cs typeface="Calibri" pitchFamily="34" charset="0"/>
            </a:endParaRPr>
          </a:p>
          <a:p>
            <a:endParaRPr lang="en-AU" sz="2667" dirty="0">
              <a:latin typeface="Calibri" pitchFamily="34" charset="0"/>
              <a:cs typeface="Calibri" pitchFamily="34" charset="0"/>
            </a:endParaRPr>
          </a:p>
          <a:p>
            <a:endParaRPr lang="en-AU" sz="2667" dirty="0">
              <a:latin typeface="Calibri" pitchFamily="34" charset="0"/>
              <a:cs typeface="Calibri" pitchFamily="34" charset="0"/>
            </a:endParaRPr>
          </a:p>
          <a:p>
            <a:endParaRPr lang="en-AU" sz="1867" b="1" dirty="0">
              <a:latin typeface="Calibri" pitchFamily="34" charset="0"/>
              <a:cs typeface="Calibri" pitchFamily="34" charset="0"/>
            </a:endParaRPr>
          </a:p>
          <a:p>
            <a:endParaRPr lang="en-AU" sz="1200" dirty="0"/>
          </a:p>
          <a:p>
            <a:endParaRPr lang="en-AU" sz="1200" dirty="0"/>
          </a:p>
          <a:p>
            <a:endParaRPr lang="en-AU" sz="1200" dirty="0"/>
          </a:p>
          <a:p>
            <a:endParaRPr lang="en-US" dirty="0">
              <a:latin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88080772"/>
              </p:ext>
            </p:extLst>
          </p:nvPr>
        </p:nvGraphicFramePr>
        <p:xfrm>
          <a:off x="447412" y="2202357"/>
          <a:ext cx="11498730" cy="4213213"/>
        </p:xfrm>
        <a:graphic>
          <a:graphicData uri="http://schemas.openxmlformats.org/drawingml/2006/table">
            <a:tbl>
              <a:tblPr firstRow="1" bandRow="1">
                <a:tableStyleId>{5C22544A-7EE6-4342-B048-85BDC9FD1C3A}</a:tableStyleId>
              </a:tblPr>
              <a:tblGrid>
                <a:gridCol w="5706253">
                  <a:extLst>
                    <a:ext uri="{9D8B030D-6E8A-4147-A177-3AD203B41FA5}">
                      <a16:colId xmlns:a16="http://schemas.microsoft.com/office/drawing/2014/main" val="20000"/>
                    </a:ext>
                  </a:extLst>
                </a:gridCol>
                <a:gridCol w="5792477">
                  <a:extLst>
                    <a:ext uri="{9D8B030D-6E8A-4147-A177-3AD203B41FA5}">
                      <a16:colId xmlns:a16="http://schemas.microsoft.com/office/drawing/2014/main" val="20001"/>
                    </a:ext>
                  </a:extLst>
                </a:gridCol>
              </a:tblGrid>
              <a:tr h="568960">
                <a:tc>
                  <a:txBody>
                    <a:bodyPr/>
                    <a:lstStyle/>
                    <a:p>
                      <a:pPr algn="ctr"/>
                      <a:r>
                        <a:rPr lang="en-AU" sz="3600" dirty="0"/>
                        <a:t>Rather than write:</a:t>
                      </a:r>
                    </a:p>
                  </a:txBody>
                  <a:tcPr marL="121920" marR="121920" marT="60960" marB="60960"/>
                </a:tc>
                <a:tc>
                  <a:txBody>
                    <a:bodyPr/>
                    <a:lstStyle/>
                    <a:p>
                      <a:pPr algn="ctr"/>
                      <a:r>
                        <a:rPr lang="en-AU" sz="3600" dirty="0"/>
                        <a:t>Try writing:</a:t>
                      </a:r>
                    </a:p>
                  </a:txBody>
                  <a:tcPr marL="121920" marR="121920" marT="60960" marB="60960"/>
                </a:tc>
                <a:extLst>
                  <a:ext uri="{0D108BD9-81ED-4DB2-BD59-A6C34878D82A}">
                    <a16:rowId xmlns:a16="http://schemas.microsoft.com/office/drawing/2014/main" val="10000"/>
                  </a:ext>
                </a:extLst>
              </a:tr>
              <a:tr h="889321">
                <a:tc>
                  <a:txBody>
                    <a:bodyPr/>
                    <a:lstStyle/>
                    <a:p>
                      <a:r>
                        <a:rPr lang="en-AU" sz="2900" i="1" dirty="0">
                          <a:latin typeface="+mn-lt"/>
                          <a:cs typeface="Calibri" pitchFamily="34" charset="0"/>
                        </a:rPr>
                        <a:t>These</a:t>
                      </a:r>
                      <a:r>
                        <a:rPr lang="en-AU" sz="2900" i="1" baseline="0" dirty="0">
                          <a:latin typeface="+mn-lt"/>
                          <a:cs typeface="Calibri" pitchFamily="34" charset="0"/>
                        </a:rPr>
                        <a:t> results </a:t>
                      </a:r>
                      <a:r>
                        <a:rPr lang="en-AU" sz="2900" b="1" i="1" baseline="0" dirty="0">
                          <a:latin typeface="+mn-lt"/>
                          <a:cs typeface="Calibri" pitchFamily="34" charset="0"/>
                        </a:rPr>
                        <a:t>prove</a:t>
                      </a:r>
                      <a:r>
                        <a:rPr lang="en-AU" sz="2900" i="1" baseline="0" dirty="0">
                          <a:latin typeface="+mn-lt"/>
                          <a:cs typeface="Calibri" pitchFamily="34" charset="0"/>
                        </a:rPr>
                        <a:t> that…..</a:t>
                      </a:r>
                      <a:endParaRPr lang="en-AU" sz="2900" i="1" dirty="0">
                        <a:latin typeface="+mn-lt"/>
                      </a:endParaRP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900" i="1" dirty="0">
                          <a:latin typeface="+mn-lt"/>
                          <a:cs typeface="Calibri" pitchFamily="34" charset="0"/>
                        </a:rPr>
                        <a:t>These</a:t>
                      </a:r>
                      <a:r>
                        <a:rPr lang="en-AU" sz="2900" i="1" baseline="0" dirty="0">
                          <a:latin typeface="+mn-lt"/>
                          <a:cs typeface="Calibri" pitchFamily="34" charset="0"/>
                        </a:rPr>
                        <a:t> results </a:t>
                      </a:r>
                      <a:r>
                        <a:rPr lang="en-AU" sz="2900" b="1" i="1" baseline="0" dirty="0">
                          <a:latin typeface="+mn-lt"/>
                          <a:cs typeface="Calibri" pitchFamily="34" charset="0"/>
                        </a:rPr>
                        <a:t>indicate</a:t>
                      </a:r>
                      <a:r>
                        <a:rPr lang="en-AU" sz="2900" i="1" baseline="0" dirty="0">
                          <a:latin typeface="+mn-lt"/>
                          <a:cs typeface="Calibri" pitchFamily="34" charset="0"/>
                        </a:rPr>
                        <a:t> that…..</a:t>
                      </a:r>
                      <a:endParaRPr lang="en-AU" sz="2900" i="1" dirty="0">
                        <a:latin typeface="+mn-lt"/>
                      </a:endParaRPr>
                    </a:p>
                  </a:txBody>
                  <a:tcPr marL="121920" marR="121920" marT="60960" marB="60960"/>
                </a:tc>
                <a:extLst>
                  <a:ext uri="{0D108BD9-81ED-4DB2-BD59-A6C34878D82A}">
                    <a16:rowId xmlns:a16="http://schemas.microsoft.com/office/drawing/2014/main" val="10001"/>
                  </a:ext>
                </a:extLst>
              </a:tr>
              <a:tr h="1205532">
                <a:tc>
                  <a:txBody>
                    <a:bodyPr/>
                    <a:lstStyle/>
                    <a:p>
                      <a:r>
                        <a:rPr lang="en-AU" sz="2900" i="1" dirty="0">
                          <a:latin typeface="+mn-lt"/>
                          <a:cs typeface="Calibri" pitchFamily="34" charset="0"/>
                        </a:rPr>
                        <a:t>This view </a:t>
                      </a:r>
                      <a:r>
                        <a:rPr lang="en-AU" sz="2900" b="1" i="1" dirty="0">
                          <a:latin typeface="+mn-lt"/>
                          <a:cs typeface="Calibri" pitchFamily="34" charset="0"/>
                        </a:rPr>
                        <a:t>is correct </a:t>
                      </a:r>
                      <a:r>
                        <a:rPr lang="en-AU" sz="2900" i="1" dirty="0">
                          <a:latin typeface="+mn-lt"/>
                          <a:cs typeface="Calibri" pitchFamily="34" charset="0"/>
                        </a:rPr>
                        <a:t>because ....</a:t>
                      </a:r>
                      <a:endParaRPr lang="en-AU" sz="2900" i="1" dirty="0">
                        <a:latin typeface="+mn-lt"/>
                      </a:endParaRP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900" i="1" dirty="0">
                          <a:latin typeface="+mn-lt"/>
                          <a:cs typeface="Calibri" pitchFamily="34" charset="0"/>
                        </a:rPr>
                        <a:t>The</a:t>
                      </a:r>
                      <a:r>
                        <a:rPr lang="en-AU" sz="2900" i="1" baseline="0" dirty="0">
                          <a:latin typeface="+mn-lt"/>
                          <a:cs typeface="Calibri" pitchFamily="34" charset="0"/>
                        </a:rPr>
                        <a:t> evidence </a:t>
                      </a:r>
                      <a:r>
                        <a:rPr lang="en-AU" sz="2900" b="1" i="1" baseline="0" dirty="0">
                          <a:latin typeface="+mn-lt"/>
                          <a:cs typeface="Calibri" pitchFamily="34" charset="0"/>
                        </a:rPr>
                        <a:t>appears to support </a:t>
                      </a:r>
                      <a:r>
                        <a:rPr lang="en-AU" sz="2900" i="1" baseline="0" dirty="0">
                          <a:latin typeface="+mn-lt"/>
                          <a:cs typeface="Calibri" pitchFamily="34" charset="0"/>
                        </a:rPr>
                        <a:t>this view because…..</a:t>
                      </a:r>
                      <a:endParaRPr lang="en-AU" sz="2900" i="1" dirty="0">
                        <a:latin typeface="+mn-lt"/>
                      </a:endParaRPr>
                    </a:p>
                  </a:txBody>
                  <a:tcPr marL="121920" marR="121920" marT="60960" marB="60960"/>
                </a:tc>
                <a:extLst>
                  <a:ext uri="{0D108BD9-81ED-4DB2-BD59-A6C34878D82A}">
                    <a16:rowId xmlns:a16="http://schemas.microsoft.com/office/drawing/2014/main" val="10002"/>
                  </a:ext>
                </a:extLst>
              </a:tr>
              <a:tr h="1326201">
                <a:tc>
                  <a:txBody>
                    <a:bodyPr/>
                    <a:lstStyle/>
                    <a:p>
                      <a:r>
                        <a:rPr lang="en-AU" sz="2900" b="1" i="1" dirty="0">
                          <a:latin typeface="+mn-lt"/>
                        </a:rPr>
                        <a:t>It</a:t>
                      </a:r>
                      <a:r>
                        <a:rPr lang="en-AU" sz="2900" b="1" i="1" baseline="0" dirty="0">
                          <a:latin typeface="+mn-lt"/>
                        </a:rPr>
                        <a:t> is obvious that </a:t>
                      </a:r>
                      <a:r>
                        <a:rPr lang="en-AU" sz="2900" i="1" baseline="0" dirty="0">
                          <a:latin typeface="+mn-lt"/>
                        </a:rPr>
                        <a:t>globalisation is a good thing.</a:t>
                      </a:r>
                      <a:endParaRPr lang="en-AU" sz="2900" i="1" dirty="0">
                        <a:latin typeface="+mn-lt"/>
                      </a:endParaRP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900" b="1" i="1" dirty="0">
                          <a:latin typeface="+mn-lt"/>
                        </a:rPr>
                        <a:t>Supporters of globalisation claim </a:t>
                      </a:r>
                      <a:r>
                        <a:rPr lang="en-AU" sz="2900" i="1" dirty="0">
                          <a:latin typeface="+mn-lt"/>
                        </a:rPr>
                        <a:t>that it is beneficial</a:t>
                      </a:r>
                      <a:r>
                        <a:rPr lang="en-AU" sz="2900" i="1" baseline="0" dirty="0">
                          <a:latin typeface="+mn-lt"/>
                        </a:rPr>
                        <a:t> because….*</a:t>
                      </a:r>
                      <a:endParaRPr lang="en-AU" sz="2900" i="1" dirty="0">
                        <a:latin typeface="+mn-lt"/>
                      </a:endParaRPr>
                    </a:p>
                  </a:txBody>
                  <a:tcPr marL="121920" marR="121920" marT="60960" marB="60960"/>
                </a:tc>
                <a:extLst>
                  <a:ext uri="{0D108BD9-81ED-4DB2-BD59-A6C34878D82A}">
                    <a16:rowId xmlns:a16="http://schemas.microsoft.com/office/drawing/2014/main" val="473260824"/>
                  </a:ext>
                </a:extLst>
              </a:tr>
            </a:tbl>
          </a:graphicData>
        </a:graphic>
      </p:graphicFrame>
    </p:spTree>
    <p:extLst>
      <p:ext uri="{BB962C8B-B14F-4D97-AF65-F5344CB8AC3E}">
        <p14:creationId xmlns:p14="http://schemas.microsoft.com/office/powerpoint/2010/main" val="61500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rPr>
              <a:t>For example:</a:t>
            </a: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useBgFill="1">
        <p:nvSpPr>
          <p:cNvPr id="5" name="Content Placeholder 2"/>
          <p:cNvSpPr txBox="1">
            <a:spLocks/>
          </p:cNvSpPr>
          <p:nvPr/>
        </p:nvSpPr>
        <p:spPr>
          <a:xfrm>
            <a:off x="976076" y="1802989"/>
            <a:ext cx="10494361" cy="336213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09"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9"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charset="0"/>
              <a:buNone/>
            </a:pPr>
            <a:endParaRPr lang="en-US" sz="3200" dirty="0">
              <a:solidFill>
                <a:schemeClr val="accent1"/>
              </a:solidFill>
            </a:endParaRPr>
          </a:p>
          <a:p>
            <a:pPr lvl="1">
              <a:buFont typeface="Arial" charset="0"/>
              <a:buNone/>
            </a:pPr>
            <a:r>
              <a:rPr lang="en-US" sz="3600" dirty="0">
                <a:solidFill>
                  <a:schemeClr val="accent1">
                    <a:lumMod val="50000"/>
                  </a:schemeClr>
                </a:solidFill>
              </a:rPr>
              <a:t>Women make better nurses because they are more nurturing and caring than men.</a:t>
            </a:r>
          </a:p>
          <a:p>
            <a:pPr marL="0" indent="0">
              <a:buNone/>
            </a:pPr>
            <a:endParaRPr lang="en-AU" sz="4267" dirty="0">
              <a:latin typeface="+mj-lt"/>
            </a:endParaRPr>
          </a:p>
        </p:txBody>
      </p:sp>
      <p:pic>
        <p:nvPicPr>
          <p:cNvPr id="4" name="Picture 3" descr="Red Cross Mark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431" y="3008223"/>
            <a:ext cx="852812" cy="852812"/>
          </a:xfrm>
          <a:prstGeom prst="rect">
            <a:avLst/>
          </a:prstGeom>
        </p:spPr>
      </p:pic>
    </p:spTree>
    <p:extLst>
      <p:ext uri="{BB962C8B-B14F-4D97-AF65-F5344CB8AC3E}">
        <p14:creationId xmlns:p14="http://schemas.microsoft.com/office/powerpoint/2010/main" val="35000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AU" sz="4400" b="1" dirty="0">
                <a:solidFill>
                  <a:srgbClr val="FF0000"/>
                </a:solidFill>
                <a:latin typeface="+mj-lt"/>
                <a:cs typeface="Calibri" pitchFamily="34" charset="0"/>
              </a:rPr>
              <a:t>Avoid</a:t>
            </a:r>
            <a:r>
              <a:rPr lang="en-AU" sz="4400" b="1" dirty="0">
                <a:latin typeface="+mj-lt"/>
                <a:cs typeface="Calibri" pitchFamily="34" charset="0"/>
              </a:rPr>
              <a:t> </a:t>
            </a:r>
            <a:r>
              <a:rPr lang="en-AU" sz="4400" b="1" dirty="0">
                <a:solidFill>
                  <a:schemeClr val="accent1">
                    <a:lumMod val="50000"/>
                  </a:schemeClr>
                </a:solidFill>
                <a:latin typeface="+mj-lt"/>
                <a:cs typeface="Calibri" pitchFamily="34" charset="0"/>
              </a:rPr>
              <a:t>generalisations</a:t>
            </a: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useBgFill="1">
        <p:nvSpPr>
          <p:cNvPr id="5" name="Content Placeholder 2"/>
          <p:cNvSpPr txBox="1">
            <a:spLocks/>
          </p:cNvSpPr>
          <p:nvPr/>
        </p:nvSpPr>
        <p:spPr>
          <a:xfrm>
            <a:off x="1317571" y="1530042"/>
            <a:ext cx="9811372" cy="454838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09"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9"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3000" dirty="0">
                <a:solidFill>
                  <a:schemeClr val="accent1">
                    <a:lumMod val="50000"/>
                  </a:schemeClr>
                </a:solidFill>
                <a:latin typeface="+mj-lt"/>
                <a:cs typeface="Calibri" pitchFamily="34" charset="0"/>
              </a:rPr>
              <a:t>This especially applies to individuals or groups on the basis of:</a:t>
            </a:r>
          </a:p>
          <a:p>
            <a:pPr marL="0" indent="0">
              <a:buNone/>
            </a:pPr>
            <a:r>
              <a:rPr lang="en-AU" sz="800" dirty="0">
                <a:solidFill>
                  <a:schemeClr val="accent1">
                    <a:lumMod val="50000"/>
                  </a:schemeClr>
                </a:solidFill>
                <a:latin typeface="+mj-lt"/>
                <a:cs typeface="Calibri" pitchFamily="34" charset="0"/>
              </a:rPr>
              <a:t>		</a:t>
            </a:r>
            <a:r>
              <a:rPr lang="en-AU" sz="2800" dirty="0">
                <a:solidFill>
                  <a:schemeClr val="accent1">
                    <a:lumMod val="50000"/>
                  </a:schemeClr>
                </a:solidFill>
                <a:latin typeface="+mj-lt"/>
                <a:cs typeface="Calibri" pitchFamily="34" charset="0"/>
              </a:rPr>
              <a:t>	- gender</a:t>
            </a:r>
          </a:p>
          <a:p>
            <a:pPr marL="0" indent="0">
              <a:buNone/>
            </a:pPr>
            <a:r>
              <a:rPr lang="en-AU" sz="2800" dirty="0">
                <a:solidFill>
                  <a:schemeClr val="accent1">
                    <a:lumMod val="50000"/>
                  </a:schemeClr>
                </a:solidFill>
                <a:latin typeface="+mj-lt"/>
                <a:cs typeface="Calibri" pitchFamily="34" charset="0"/>
              </a:rPr>
              <a:t>			- nationality</a:t>
            </a:r>
          </a:p>
          <a:p>
            <a:pPr marL="0" indent="0">
              <a:buNone/>
            </a:pPr>
            <a:r>
              <a:rPr lang="en-AU" sz="2800" dirty="0">
                <a:solidFill>
                  <a:schemeClr val="accent1">
                    <a:lumMod val="50000"/>
                  </a:schemeClr>
                </a:solidFill>
                <a:latin typeface="+mj-lt"/>
                <a:cs typeface="Calibri" pitchFamily="34" charset="0"/>
              </a:rPr>
              <a:t>			- religion</a:t>
            </a:r>
          </a:p>
          <a:p>
            <a:pPr marL="0" indent="0">
              <a:buNone/>
            </a:pPr>
            <a:r>
              <a:rPr lang="en-AU" sz="2800" dirty="0">
                <a:solidFill>
                  <a:schemeClr val="accent1">
                    <a:lumMod val="50000"/>
                  </a:schemeClr>
                </a:solidFill>
                <a:latin typeface="+mj-lt"/>
                <a:cs typeface="Calibri" pitchFamily="34" charset="0"/>
              </a:rPr>
              <a:t>			- age</a:t>
            </a:r>
          </a:p>
          <a:p>
            <a:pPr marL="0" indent="0">
              <a:buNone/>
            </a:pPr>
            <a:r>
              <a:rPr lang="en-AU" sz="2800" dirty="0">
                <a:solidFill>
                  <a:schemeClr val="accent1">
                    <a:lumMod val="50000"/>
                  </a:schemeClr>
                </a:solidFill>
                <a:latin typeface="+mj-lt"/>
                <a:cs typeface="Calibri" pitchFamily="34" charset="0"/>
              </a:rPr>
              <a:t>			- sexuality </a:t>
            </a:r>
          </a:p>
          <a:p>
            <a:pPr marL="0" indent="0">
              <a:buNone/>
            </a:pPr>
            <a:r>
              <a:rPr lang="en-AU" sz="2800" dirty="0">
                <a:solidFill>
                  <a:schemeClr val="accent1">
                    <a:lumMod val="50000"/>
                  </a:schemeClr>
                </a:solidFill>
                <a:latin typeface="+mj-lt"/>
                <a:cs typeface="Calibri" pitchFamily="34" charset="0"/>
              </a:rPr>
              <a:t>			- political beliefs </a:t>
            </a:r>
          </a:p>
          <a:p>
            <a:pPr lvl="1">
              <a:buFont typeface="Arial" charset="0"/>
              <a:buNone/>
            </a:pPr>
            <a:endParaRPr lang="en-US" sz="1200" dirty="0">
              <a:latin typeface="Calibri" pitchFamily="34" charset="0"/>
            </a:endParaRPr>
          </a:p>
          <a:p>
            <a:pPr marL="0" indent="0">
              <a:buNone/>
            </a:pPr>
            <a:endParaRPr lang="en-AU" sz="4267" dirty="0"/>
          </a:p>
        </p:txBody>
      </p:sp>
    </p:spTree>
    <p:extLst>
      <p:ext uri="{BB962C8B-B14F-4D97-AF65-F5344CB8AC3E}">
        <p14:creationId xmlns:p14="http://schemas.microsoft.com/office/powerpoint/2010/main" val="93501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vert="horz" lIns="91440" tIns="45720" rIns="91440" bIns="45720" rtlCol="0" anchor="t">
            <a:noAutofit/>
          </a:bodyPr>
          <a:lstStyle/>
          <a:p>
            <a:pPr>
              <a:lnSpc>
                <a:spcPct val="100000"/>
              </a:lnSpc>
            </a:pPr>
            <a:r>
              <a:rPr lang="en-US" sz="2400" dirty="0">
                <a:hlinkClick r:id="rId2"/>
              </a:rPr>
              <a:t>HELPS | University of Technology Sydney (uts.edu.au)</a:t>
            </a:r>
            <a:endParaRPr lang="en-US" sz="2400" dirty="0"/>
          </a:p>
        </p:txBody>
      </p:sp>
    </p:spTree>
    <p:extLst>
      <p:ext uri="{BB962C8B-B14F-4D97-AF65-F5344CB8AC3E}">
        <p14:creationId xmlns:p14="http://schemas.microsoft.com/office/powerpoint/2010/main" val="3835014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315166" y="668732"/>
            <a:ext cx="963495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fontAlgn="base">
              <a:spcBef>
                <a:spcPct val="0"/>
              </a:spcBef>
              <a:spcAft>
                <a:spcPct val="0"/>
              </a:spcAft>
            </a:pPr>
            <a:r>
              <a:rPr lang="en-US" sz="4000" dirty="0">
                <a:solidFill>
                  <a:schemeClr val="accent1">
                    <a:lumMod val="50000"/>
                  </a:schemeClr>
                </a:solidFill>
                <a:latin typeface="+mj-lt"/>
                <a:cs typeface="Calibri" pitchFamily="34" charset="0"/>
              </a:rPr>
              <a:t>Make it clear </a:t>
            </a:r>
            <a:r>
              <a:rPr lang="en-US" sz="4000" b="1" dirty="0">
                <a:solidFill>
                  <a:schemeClr val="accent1">
                    <a:lumMod val="50000"/>
                  </a:schemeClr>
                </a:solidFill>
                <a:latin typeface="+mj-lt"/>
                <a:cs typeface="Calibri" pitchFamily="34" charset="0"/>
              </a:rPr>
              <a:t>what you are referring to</a:t>
            </a:r>
            <a:r>
              <a:rPr lang="en-US" sz="4000" dirty="0">
                <a:solidFill>
                  <a:schemeClr val="accent1">
                    <a:lumMod val="50000"/>
                  </a:schemeClr>
                </a:solidFill>
                <a:latin typeface="+mj-lt"/>
                <a:cs typeface="Calibri" pitchFamily="34" charset="0"/>
              </a:rPr>
              <a:t>. </a:t>
            </a:r>
            <a:endParaRPr lang="en-US" sz="4000" dirty="0">
              <a:solidFill>
                <a:schemeClr val="accent1">
                  <a:lumMod val="50000"/>
                </a:schemeClr>
              </a:solidFill>
              <a:latin typeface="+mj-lt"/>
              <a:cs typeface="Arial" pitchFamily="34" charset="0"/>
            </a:endParaRPr>
          </a:p>
        </p:txBody>
      </p:sp>
      <p:sp>
        <p:nvSpPr>
          <p:cNvPr id="2" name="Content Placeholder 1"/>
          <p:cNvSpPr>
            <a:spLocks noGrp="1"/>
          </p:cNvSpPr>
          <p:nvPr>
            <p:ph idx="4294967295"/>
          </p:nvPr>
        </p:nvSpPr>
        <p:spPr>
          <a:xfrm>
            <a:off x="1103445" y="1960392"/>
            <a:ext cx="10058400" cy="3886200"/>
          </a:xfrm>
        </p:spPr>
        <p:txBody>
          <a:bodyPr/>
          <a:lstStyle/>
          <a:p>
            <a:r>
              <a:rPr lang="en-AU" sz="3000" dirty="0">
                <a:solidFill>
                  <a:schemeClr val="accent1">
                    <a:lumMod val="50000"/>
                  </a:schemeClr>
                </a:solidFill>
              </a:rPr>
              <a:t>Rather than referring to </a:t>
            </a:r>
            <a:r>
              <a:rPr lang="en-AU" sz="3000" dirty="0">
                <a:solidFill>
                  <a:srgbClr val="C00000"/>
                </a:solidFill>
              </a:rPr>
              <a:t>‘</a:t>
            </a:r>
            <a:r>
              <a:rPr lang="en-AU" sz="3000" b="1" dirty="0">
                <a:solidFill>
                  <a:srgbClr val="C00000"/>
                </a:solidFill>
              </a:rPr>
              <a:t>things’,</a:t>
            </a:r>
            <a:r>
              <a:rPr lang="en-AU" sz="3000" dirty="0">
                <a:solidFill>
                  <a:srgbClr val="C00000"/>
                </a:solidFill>
              </a:rPr>
              <a:t> </a:t>
            </a:r>
            <a:r>
              <a:rPr lang="en-AU" sz="3000" dirty="0">
                <a:solidFill>
                  <a:schemeClr val="accent1">
                    <a:lumMod val="50000"/>
                  </a:schemeClr>
                </a:solidFill>
              </a:rPr>
              <a:t>we can instead use:</a:t>
            </a:r>
          </a:p>
          <a:p>
            <a:r>
              <a:rPr lang="en-AU" sz="2000" dirty="0">
                <a:solidFill>
                  <a:schemeClr val="accent1">
                    <a:lumMod val="50000"/>
                  </a:schemeClr>
                </a:solidFill>
              </a:rPr>
              <a:t> </a:t>
            </a:r>
          </a:p>
          <a:p>
            <a:pPr marL="457200" indent="-457200">
              <a:buFont typeface="Arial" panose="020B0604020202020204" pitchFamily="34" charset="0"/>
              <a:buChar char="•"/>
            </a:pPr>
            <a:r>
              <a:rPr lang="en-AU" sz="2800" dirty="0">
                <a:solidFill>
                  <a:schemeClr val="accent1">
                    <a:lumMod val="50000"/>
                  </a:schemeClr>
                </a:solidFill>
              </a:rPr>
              <a:t>factors</a:t>
            </a:r>
          </a:p>
          <a:p>
            <a:pPr marL="457200" indent="-457200">
              <a:buFont typeface="Arial" panose="020B0604020202020204" pitchFamily="34" charset="0"/>
              <a:buChar char="•"/>
            </a:pPr>
            <a:r>
              <a:rPr lang="en-AU" sz="2800" dirty="0">
                <a:solidFill>
                  <a:schemeClr val="accent1">
                    <a:lumMod val="50000"/>
                  </a:schemeClr>
                </a:solidFill>
              </a:rPr>
              <a:t>characteristics</a:t>
            </a:r>
          </a:p>
          <a:p>
            <a:pPr marL="457200" indent="-457200">
              <a:buFont typeface="Arial" panose="020B0604020202020204" pitchFamily="34" charset="0"/>
              <a:buChar char="•"/>
            </a:pPr>
            <a:r>
              <a:rPr lang="en-AU" sz="2800" dirty="0">
                <a:solidFill>
                  <a:schemeClr val="accent1">
                    <a:lumMod val="50000"/>
                  </a:schemeClr>
                </a:solidFill>
              </a:rPr>
              <a:t>attributes</a:t>
            </a:r>
          </a:p>
          <a:p>
            <a:pPr marL="457200" indent="-457200">
              <a:buFont typeface="Arial" panose="020B0604020202020204" pitchFamily="34" charset="0"/>
              <a:buChar char="•"/>
            </a:pPr>
            <a:r>
              <a:rPr lang="en-AU" sz="2800" dirty="0">
                <a:solidFill>
                  <a:schemeClr val="accent1">
                    <a:lumMod val="50000"/>
                  </a:schemeClr>
                </a:solidFill>
              </a:rPr>
              <a:t>causes / effects</a:t>
            </a:r>
          </a:p>
          <a:p>
            <a:pPr marL="457200" indent="-457200">
              <a:buFont typeface="Arial" panose="020B0604020202020204" pitchFamily="34" charset="0"/>
              <a:buChar char="•"/>
            </a:pPr>
            <a:r>
              <a:rPr lang="en-AU" sz="2800" dirty="0">
                <a:solidFill>
                  <a:schemeClr val="accent1">
                    <a:lumMod val="50000"/>
                  </a:schemeClr>
                </a:solidFill>
              </a:rPr>
              <a:t>problems / solutions</a:t>
            </a:r>
          </a:p>
          <a:p>
            <a:pPr marL="457200" indent="-457200">
              <a:buFont typeface="Arial" panose="020B0604020202020204" pitchFamily="34" charset="0"/>
              <a:buChar char="•"/>
            </a:pPr>
            <a:r>
              <a:rPr lang="en-AU" sz="2800" dirty="0">
                <a:solidFill>
                  <a:schemeClr val="accent1">
                    <a:lumMod val="50000"/>
                  </a:schemeClr>
                </a:solidFill>
              </a:rPr>
              <a:t>issues / challenges</a:t>
            </a:r>
          </a:p>
          <a:p>
            <a:endParaRPr lang="en-AU" sz="2800" b="1" i="1" dirty="0">
              <a:solidFill>
                <a:schemeClr val="accent1">
                  <a:lumMod val="50000"/>
                </a:schemeClr>
              </a:solidFill>
            </a:endParaRPr>
          </a:p>
        </p:txBody>
      </p:sp>
    </p:spTree>
    <p:extLst>
      <p:ext uri="{BB962C8B-B14F-4D97-AF65-F5344CB8AC3E}">
        <p14:creationId xmlns:p14="http://schemas.microsoft.com/office/powerpoint/2010/main" val="191961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2773981" y="2665197"/>
            <a:ext cx="7318942" cy="1483672"/>
          </a:xfrm>
        </p:spPr>
        <p:txBody>
          <a:bodyPr/>
          <a:lstStyle/>
          <a:p>
            <a:r>
              <a:rPr lang="en-AU" sz="6000" b="1" dirty="0"/>
              <a:t>4. Evidence-based</a:t>
            </a:r>
            <a:endParaRPr lang="en-US" sz="6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876" y="3444937"/>
            <a:ext cx="4176583" cy="2969291"/>
          </a:xfrm>
          <a:prstGeom prst="rect">
            <a:avLst/>
          </a:prstGeom>
        </p:spPr>
      </p:pic>
    </p:spTree>
    <p:extLst>
      <p:ext uri="{BB962C8B-B14F-4D97-AF65-F5344CB8AC3E}">
        <p14:creationId xmlns:p14="http://schemas.microsoft.com/office/powerpoint/2010/main" val="1279006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969178" y="633513"/>
            <a:ext cx="1005304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a:r>
              <a:rPr lang="en-AU" sz="4400" b="1" dirty="0">
                <a:solidFill>
                  <a:schemeClr val="accent1">
                    <a:lumMod val="50000"/>
                  </a:schemeClr>
                </a:solidFill>
                <a:latin typeface="+mj-lt"/>
              </a:rPr>
              <a:t>Use evidence to support your claims</a:t>
            </a:r>
            <a:endParaRPr lang="en-US" sz="3733" dirty="0">
              <a:solidFill>
                <a:schemeClr val="accent1">
                  <a:lumMod val="50000"/>
                </a:schemeClr>
              </a:solidFill>
              <a:latin typeface="Arial" pitchFamily="34" charset="0"/>
              <a:cs typeface="Arial" pitchFamily="34" charset="0"/>
            </a:endParaRPr>
          </a:p>
        </p:txBody>
      </p:sp>
      <p:sp>
        <p:nvSpPr>
          <p:cNvPr id="2" name="Content Placeholder 1"/>
          <p:cNvSpPr>
            <a:spLocks noGrp="1"/>
          </p:cNvSpPr>
          <p:nvPr>
            <p:ph idx="1"/>
          </p:nvPr>
        </p:nvSpPr>
        <p:spPr>
          <a:xfrm>
            <a:off x="702365" y="2137719"/>
            <a:ext cx="10996708" cy="4534751"/>
          </a:xfrm>
        </p:spPr>
        <p:txBody>
          <a:bodyPr/>
          <a:lstStyle/>
          <a:p>
            <a:r>
              <a:rPr lang="en-AU" sz="3000" i="1" dirty="0">
                <a:solidFill>
                  <a:schemeClr val="accent1">
                    <a:lumMod val="50000"/>
                  </a:schemeClr>
                </a:solidFill>
                <a:latin typeface="+mj-lt"/>
                <a:cs typeface="Calibri" pitchFamily="34" charset="0"/>
              </a:rPr>
              <a:t>The Millennial generation are much more comfortable with technology than people from previous generations.</a:t>
            </a:r>
          </a:p>
          <a:p>
            <a:endParaRPr lang="en-AU" sz="5000" dirty="0">
              <a:solidFill>
                <a:schemeClr val="accent1">
                  <a:lumMod val="50000"/>
                </a:schemeClr>
              </a:solidFill>
              <a:latin typeface="+mj-lt"/>
              <a:cs typeface="Calibri" pitchFamily="34" charset="0"/>
            </a:endParaRPr>
          </a:p>
          <a:p>
            <a:r>
              <a:rPr lang="en-AU" sz="3000" i="1" dirty="0">
                <a:solidFill>
                  <a:schemeClr val="accent1">
                    <a:lumMod val="50000"/>
                  </a:schemeClr>
                </a:solidFill>
                <a:latin typeface="+mj-lt"/>
                <a:cs typeface="Calibri" pitchFamily="34" charset="0"/>
              </a:rPr>
              <a:t>Smith (2019) claims that although so-called ‘digital natives’ are generally more confident using new technologies, they often lack critical awareness of how to use these technologies safely and effectively.</a:t>
            </a:r>
            <a:endParaRPr lang="en-AU" sz="3000" i="1" dirty="0">
              <a:solidFill>
                <a:schemeClr val="accent1">
                  <a:lumMod val="50000"/>
                </a:schemeClr>
              </a:solidFill>
              <a:latin typeface="+mj-lt"/>
            </a:endParaRPr>
          </a:p>
        </p:txBody>
      </p:sp>
      <p:pic>
        <p:nvPicPr>
          <p:cNvPr id="5" name="Picture 4" descr="Red Cross Mark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000" y="2607742"/>
            <a:ext cx="852812" cy="852812"/>
          </a:xfrm>
          <a:prstGeom prst="rect">
            <a:avLst/>
          </a:prstGeom>
        </p:spPr>
      </p:pic>
      <p:pic>
        <p:nvPicPr>
          <p:cNvPr id="6" name="Picture 5" descr="Ok Check Mark · Free vector graphic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957" y="5194214"/>
            <a:ext cx="1023108" cy="826755"/>
          </a:xfrm>
          <a:prstGeom prst="rect">
            <a:avLst/>
          </a:prstGeom>
        </p:spPr>
      </p:pic>
    </p:spTree>
    <p:extLst>
      <p:ext uri="{BB962C8B-B14F-4D97-AF65-F5344CB8AC3E}">
        <p14:creationId xmlns:p14="http://schemas.microsoft.com/office/powerpoint/2010/main" val="26528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023259" y="628819"/>
            <a:ext cx="1046821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a:r>
              <a:rPr lang="en-AU" sz="4400" dirty="0">
                <a:solidFill>
                  <a:schemeClr val="accent1">
                    <a:lumMod val="50000"/>
                  </a:schemeClr>
                </a:solidFill>
              </a:rPr>
              <a:t>Claims must be </a:t>
            </a:r>
            <a:r>
              <a:rPr lang="en-AU" sz="4400" b="1" dirty="0">
                <a:solidFill>
                  <a:schemeClr val="accent1">
                    <a:lumMod val="50000"/>
                  </a:schemeClr>
                </a:solidFill>
              </a:rPr>
              <a:t>linked </a:t>
            </a:r>
            <a:r>
              <a:rPr lang="en-AU" sz="4400" dirty="0">
                <a:solidFill>
                  <a:schemeClr val="accent1">
                    <a:lumMod val="50000"/>
                  </a:schemeClr>
                </a:solidFill>
              </a:rPr>
              <a:t>to your argument.</a:t>
            </a:r>
            <a:r>
              <a:rPr lang="en-US" sz="3733" dirty="0">
                <a:latin typeface="Calibri" pitchFamily="34" charset="0"/>
                <a:cs typeface="Calibri" pitchFamily="34" charset="0"/>
              </a:rPr>
              <a:t> </a:t>
            </a:r>
            <a:endParaRPr lang="en-US" sz="3733" dirty="0">
              <a:latin typeface="Arial" pitchFamily="34" charset="0"/>
              <a:cs typeface="Arial" pitchFamily="34" charset="0"/>
            </a:endParaRPr>
          </a:p>
        </p:txBody>
      </p:sp>
      <p:sp>
        <p:nvSpPr>
          <p:cNvPr id="2" name="Content Placeholder 1"/>
          <p:cNvSpPr>
            <a:spLocks noGrp="1"/>
          </p:cNvSpPr>
          <p:nvPr>
            <p:ph idx="4294967295"/>
          </p:nvPr>
        </p:nvSpPr>
        <p:spPr>
          <a:xfrm>
            <a:off x="322263" y="1705575"/>
            <a:ext cx="11869737" cy="4830763"/>
          </a:xfrm>
        </p:spPr>
        <p:txBody>
          <a:bodyPr/>
          <a:lstStyle/>
          <a:p>
            <a:r>
              <a:rPr lang="en-AU" sz="2400" dirty="0">
                <a:solidFill>
                  <a:schemeClr val="accent1">
                    <a:lumMod val="50000"/>
                  </a:schemeClr>
                </a:solidFill>
              </a:rPr>
              <a:t>  </a:t>
            </a:r>
          </a:p>
          <a:p>
            <a:r>
              <a:rPr lang="en-AU" sz="3200" dirty="0">
                <a:solidFill>
                  <a:schemeClr val="accent1">
                    <a:lumMod val="50000"/>
                  </a:schemeClr>
                </a:solidFill>
              </a:rPr>
              <a:t>What is wrong with the following sentences?</a:t>
            </a:r>
          </a:p>
          <a:p>
            <a:endParaRPr lang="en-AU" sz="3200" dirty="0">
              <a:solidFill>
                <a:schemeClr val="accent1">
                  <a:lumMod val="50000"/>
                </a:schemeClr>
              </a:solidFill>
            </a:endParaRPr>
          </a:p>
          <a:p>
            <a:r>
              <a:rPr lang="en-AU" sz="2800" i="1" dirty="0">
                <a:solidFill>
                  <a:schemeClr val="accent1">
                    <a:lumMod val="50000"/>
                  </a:schemeClr>
                </a:solidFill>
              </a:rPr>
              <a:t>The asthma medication ‘</a:t>
            </a:r>
            <a:r>
              <a:rPr lang="en-AU" sz="2800" i="1" dirty="0" err="1">
                <a:solidFill>
                  <a:schemeClr val="accent1">
                    <a:lumMod val="50000"/>
                  </a:schemeClr>
                </a:solidFill>
              </a:rPr>
              <a:t>Amoxypan</a:t>
            </a:r>
            <a:r>
              <a:rPr lang="en-AU" sz="2800" i="1" dirty="0">
                <a:solidFill>
                  <a:schemeClr val="accent1">
                    <a:lumMod val="50000"/>
                  </a:schemeClr>
                </a:solidFill>
              </a:rPr>
              <a:t>’ has many side effects. In 2016, a man fell out a window while sleepwalking and sustained several injuries.</a:t>
            </a:r>
          </a:p>
          <a:p>
            <a:endParaRPr lang="en-AU" sz="3200" dirty="0"/>
          </a:p>
          <a:p>
            <a:endParaRPr lang="en-AU" sz="3200" dirty="0"/>
          </a:p>
        </p:txBody>
      </p:sp>
    </p:spTree>
    <p:extLst>
      <p:ext uri="{BB962C8B-B14F-4D97-AF65-F5344CB8AC3E}">
        <p14:creationId xmlns:p14="http://schemas.microsoft.com/office/powerpoint/2010/main" val="370042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023259" y="628819"/>
            <a:ext cx="1046821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a:r>
              <a:rPr lang="en-AU" sz="4400" dirty="0">
                <a:solidFill>
                  <a:schemeClr val="accent1">
                    <a:lumMod val="50000"/>
                  </a:schemeClr>
                </a:solidFill>
              </a:rPr>
              <a:t>Claims must be </a:t>
            </a:r>
            <a:r>
              <a:rPr lang="en-AU" sz="4400" b="1" dirty="0">
                <a:solidFill>
                  <a:schemeClr val="accent1">
                    <a:lumMod val="50000"/>
                  </a:schemeClr>
                </a:solidFill>
              </a:rPr>
              <a:t>linked </a:t>
            </a:r>
            <a:r>
              <a:rPr lang="en-AU" sz="4400" dirty="0">
                <a:solidFill>
                  <a:schemeClr val="accent1">
                    <a:lumMod val="50000"/>
                  </a:schemeClr>
                </a:solidFill>
              </a:rPr>
              <a:t>to your argument.</a:t>
            </a:r>
            <a:r>
              <a:rPr lang="en-US" sz="3733" dirty="0">
                <a:latin typeface="Calibri" pitchFamily="34" charset="0"/>
                <a:cs typeface="Calibri" pitchFamily="34" charset="0"/>
              </a:rPr>
              <a:t> </a:t>
            </a:r>
            <a:endParaRPr lang="en-US" sz="3733" dirty="0">
              <a:latin typeface="Arial" pitchFamily="34" charset="0"/>
              <a:cs typeface="Arial" pitchFamily="34" charset="0"/>
            </a:endParaRPr>
          </a:p>
        </p:txBody>
      </p:sp>
      <p:sp>
        <p:nvSpPr>
          <p:cNvPr id="2" name="Content Placeholder 1"/>
          <p:cNvSpPr>
            <a:spLocks noGrp="1"/>
          </p:cNvSpPr>
          <p:nvPr>
            <p:ph idx="4294967295"/>
          </p:nvPr>
        </p:nvSpPr>
        <p:spPr>
          <a:xfrm>
            <a:off x="322263" y="1705575"/>
            <a:ext cx="11869737" cy="4830763"/>
          </a:xfrm>
        </p:spPr>
        <p:txBody>
          <a:bodyPr/>
          <a:lstStyle/>
          <a:p>
            <a:r>
              <a:rPr lang="en-AU" sz="2400" dirty="0">
                <a:solidFill>
                  <a:schemeClr val="accent1">
                    <a:lumMod val="50000"/>
                  </a:schemeClr>
                </a:solidFill>
              </a:rPr>
              <a:t>  </a:t>
            </a:r>
          </a:p>
          <a:p>
            <a:r>
              <a:rPr lang="en-AU" sz="3200" dirty="0">
                <a:solidFill>
                  <a:schemeClr val="accent1">
                    <a:lumMod val="50000"/>
                  </a:schemeClr>
                </a:solidFill>
              </a:rPr>
              <a:t>This paragraph clearly links the example to the claim.</a:t>
            </a:r>
          </a:p>
          <a:p>
            <a:endParaRPr lang="en-AU" sz="3200" dirty="0">
              <a:solidFill>
                <a:schemeClr val="accent1">
                  <a:lumMod val="50000"/>
                </a:schemeClr>
              </a:solidFill>
            </a:endParaRPr>
          </a:p>
          <a:p>
            <a:r>
              <a:rPr lang="en-AU" sz="2800" i="1" dirty="0">
                <a:solidFill>
                  <a:schemeClr val="accent1">
                    <a:lumMod val="50000"/>
                  </a:schemeClr>
                </a:solidFill>
              </a:rPr>
              <a:t>The asthma medication ‘</a:t>
            </a:r>
            <a:r>
              <a:rPr lang="en-AU" sz="2800" i="1" dirty="0" err="1">
                <a:solidFill>
                  <a:schemeClr val="accent1">
                    <a:lumMod val="50000"/>
                  </a:schemeClr>
                </a:solidFill>
              </a:rPr>
              <a:t>Amoxypan</a:t>
            </a:r>
            <a:r>
              <a:rPr lang="en-AU" sz="2800" i="1" dirty="0">
                <a:solidFill>
                  <a:schemeClr val="accent1">
                    <a:lumMod val="50000"/>
                  </a:schemeClr>
                </a:solidFill>
              </a:rPr>
              <a:t>’ has many side effects, one of the most common of which is sleepwalking. The most well-known example occurred in 2016, when a court found that </a:t>
            </a:r>
            <a:r>
              <a:rPr lang="en-AU" sz="2800" i="1" dirty="0" err="1">
                <a:solidFill>
                  <a:schemeClr val="accent1">
                    <a:lumMod val="50000"/>
                  </a:schemeClr>
                </a:solidFill>
              </a:rPr>
              <a:t>Amoxypan</a:t>
            </a:r>
            <a:r>
              <a:rPr lang="en-AU" sz="2800" i="1" dirty="0">
                <a:solidFill>
                  <a:schemeClr val="accent1">
                    <a:lumMod val="50000"/>
                  </a:schemeClr>
                </a:solidFill>
              </a:rPr>
              <a:t> was responsible for a man falling out a window and sustaining severe injuries while sleepwalking (Lee, 2017).</a:t>
            </a:r>
          </a:p>
          <a:p>
            <a:endParaRPr lang="en-AU" sz="3200" dirty="0"/>
          </a:p>
          <a:p>
            <a:endParaRPr lang="en-AU" sz="3200" dirty="0"/>
          </a:p>
        </p:txBody>
      </p:sp>
    </p:spTree>
    <p:extLst>
      <p:ext uri="{BB962C8B-B14F-4D97-AF65-F5344CB8AC3E}">
        <p14:creationId xmlns:p14="http://schemas.microsoft.com/office/powerpoint/2010/main" val="267363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2996402" y="2517749"/>
            <a:ext cx="7318942" cy="2808013"/>
          </a:xfrm>
        </p:spPr>
        <p:txBody>
          <a:bodyPr/>
          <a:lstStyle/>
          <a:p>
            <a:pPr>
              <a:lnSpc>
                <a:spcPct val="150000"/>
              </a:lnSpc>
            </a:pPr>
            <a:r>
              <a:rPr lang="en-AU" sz="6000" b="1" dirty="0"/>
              <a:t>5. Demonstrate critical thinking</a:t>
            </a:r>
            <a:endParaRPr lang="en-US" sz="6000" dirty="0"/>
          </a:p>
        </p:txBody>
      </p:sp>
    </p:spTree>
    <p:extLst>
      <p:ext uri="{BB962C8B-B14F-4D97-AF65-F5344CB8AC3E}">
        <p14:creationId xmlns:p14="http://schemas.microsoft.com/office/powerpoint/2010/main" val="2948709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41AF2D5-B590-4725-A5B6-928E0C0EA950}"/>
              </a:ext>
            </a:extLst>
          </p:cNvPr>
          <p:cNvGraphicFramePr/>
          <p:nvPr/>
        </p:nvGraphicFramePr>
        <p:xfrm>
          <a:off x="1519088" y="352928"/>
          <a:ext cx="9978188" cy="6093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FFDBEF69-EC3C-4253-9497-F868458A20ED}"/>
              </a:ext>
            </a:extLst>
          </p:cNvPr>
          <p:cNvSpPr/>
          <p:nvPr/>
        </p:nvSpPr>
        <p:spPr>
          <a:xfrm>
            <a:off x="35595" y="1177670"/>
            <a:ext cx="5231904" cy="1384995"/>
          </a:xfrm>
          <a:prstGeom prst="rect">
            <a:avLst/>
          </a:prstGeom>
        </p:spPr>
        <p:txBody>
          <a:bodyPr wrap="square">
            <a:spAutoFit/>
          </a:bodyPr>
          <a:lstStyle/>
          <a:p>
            <a:r>
              <a:rPr lang="en-AU" sz="2800" dirty="0">
                <a:solidFill>
                  <a:schemeClr val="accent1">
                    <a:lumMod val="50000"/>
                  </a:schemeClr>
                </a:solidFill>
              </a:rPr>
              <a:t>What is critical thinking and how is it relevant to your studies at university?</a:t>
            </a:r>
          </a:p>
        </p:txBody>
      </p:sp>
      <p:sp>
        <p:nvSpPr>
          <p:cNvPr id="2" name="Left Bracket 1">
            <a:extLst>
              <a:ext uri="{FF2B5EF4-FFF2-40B4-BE49-F238E27FC236}">
                <a16:creationId xmlns:a16="http://schemas.microsoft.com/office/drawing/2014/main" id="{3DEEBC51-3FCB-4F05-A2D7-8ABDB243A112}"/>
              </a:ext>
            </a:extLst>
          </p:cNvPr>
          <p:cNvSpPr/>
          <p:nvPr/>
        </p:nvSpPr>
        <p:spPr>
          <a:xfrm>
            <a:off x="815413" y="5100700"/>
            <a:ext cx="1728192" cy="1056117"/>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5" name="Left Bracket 4">
            <a:extLst>
              <a:ext uri="{FF2B5EF4-FFF2-40B4-BE49-F238E27FC236}">
                <a16:creationId xmlns:a16="http://schemas.microsoft.com/office/drawing/2014/main" id="{2EB140DC-C009-4BF5-9570-B6866A60D392}"/>
              </a:ext>
            </a:extLst>
          </p:cNvPr>
          <p:cNvSpPr/>
          <p:nvPr/>
        </p:nvSpPr>
        <p:spPr>
          <a:xfrm rot="10800000">
            <a:off x="8332231" y="1569204"/>
            <a:ext cx="1824203" cy="2592288"/>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3" name="TextBox 2">
            <a:extLst>
              <a:ext uri="{FF2B5EF4-FFF2-40B4-BE49-F238E27FC236}">
                <a16:creationId xmlns:a16="http://schemas.microsoft.com/office/drawing/2014/main" id="{50D1E283-EABA-4389-AE09-E73BFE47889F}"/>
              </a:ext>
            </a:extLst>
          </p:cNvPr>
          <p:cNvSpPr txBox="1"/>
          <p:nvPr/>
        </p:nvSpPr>
        <p:spPr>
          <a:xfrm>
            <a:off x="190438" y="3966662"/>
            <a:ext cx="2697142" cy="646331"/>
          </a:xfrm>
          <a:prstGeom prst="rect">
            <a:avLst/>
          </a:prstGeom>
          <a:solidFill>
            <a:schemeClr val="bg1"/>
          </a:solidFill>
        </p:spPr>
        <p:txBody>
          <a:bodyPr wrap="square" rtlCol="0">
            <a:spAutoFit/>
          </a:bodyPr>
          <a:lstStyle/>
          <a:p>
            <a:r>
              <a:rPr lang="en-AU" sz="3600" b="1">
                <a:solidFill>
                  <a:schemeClr val="accent1"/>
                </a:solidFill>
              </a:rPr>
              <a:t>Descriptive</a:t>
            </a:r>
            <a:endParaRPr lang="en-AU" sz="3600" b="1" dirty="0">
              <a:solidFill>
                <a:schemeClr val="accent1"/>
              </a:solidFill>
            </a:endParaRPr>
          </a:p>
        </p:txBody>
      </p:sp>
      <p:sp>
        <p:nvSpPr>
          <p:cNvPr id="4" name="Rectangle 3">
            <a:extLst>
              <a:ext uri="{FF2B5EF4-FFF2-40B4-BE49-F238E27FC236}">
                <a16:creationId xmlns:a16="http://schemas.microsoft.com/office/drawing/2014/main" id="{F039F718-83E0-423B-A8DB-5B63917E1B72}"/>
              </a:ext>
            </a:extLst>
          </p:cNvPr>
          <p:cNvSpPr/>
          <p:nvPr/>
        </p:nvSpPr>
        <p:spPr>
          <a:xfrm>
            <a:off x="10320416" y="2542182"/>
            <a:ext cx="1826640" cy="646331"/>
          </a:xfrm>
          <a:prstGeom prst="rect">
            <a:avLst/>
          </a:prstGeom>
        </p:spPr>
        <p:txBody>
          <a:bodyPr wrap="square">
            <a:spAutoFit/>
          </a:bodyPr>
          <a:lstStyle/>
          <a:p>
            <a:r>
              <a:rPr lang="en-AU" sz="3600" b="1" dirty="0">
                <a:solidFill>
                  <a:schemeClr val="accent1"/>
                </a:solidFill>
              </a:rPr>
              <a:t>Critical</a:t>
            </a:r>
          </a:p>
        </p:txBody>
      </p:sp>
    </p:spTree>
    <p:extLst>
      <p:ext uri="{BB962C8B-B14F-4D97-AF65-F5344CB8AC3E}">
        <p14:creationId xmlns:p14="http://schemas.microsoft.com/office/powerpoint/2010/main" val="377456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B5E9D68E-2AA0-47E4-839F-A5326E023367}"/>
                                            </p:graphicEl>
                                          </p:spTgt>
                                        </p:tgtEl>
                                        <p:attrNameLst>
                                          <p:attrName>style.visibility</p:attrName>
                                        </p:attrNameLst>
                                      </p:cBhvr>
                                      <p:to>
                                        <p:strVal val="visible"/>
                                      </p:to>
                                    </p:set>
                                    <p:animEffect transition="in" filter="fade">
                                      <p:cBhvr>
                                        <p:cTn id="7" dur="500"/>
                                        <p:tgtEl>
                                          <p:spTgt spid="7">
                                            <p:graphicEl>
                                              <a:dgm id="{B5E9D68E-2AA0-47E4-839F-A5326E0233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45905351-3220-4BB0-810D-F8281588319B}"/>
                                            </p:graphicEl>
                                          </p:spTgt>
                                        </p:tgtEl>
                                        <p:attrNameLst>
                                          <p:attrName>style.visibility</p:attrName>
                                        </p:attrNameLst>
                                      </p:cBhvr>
                                      <p:to>
                                        <p:strVal val="visible"/>
                                      </p:to>
                                    </p:set>
                                    <p:animEffect transition="in" filter="fade">
                                      <p:cBhvr>
                                        <p:cTn id="12" dur="500"/>
                                        <p:tgtEl>
                                          <p:spTgt spid="7">
                                            <p:graphicEl>
                                              <a:dgm id="{45905351-3220-4BB0-810D-F8281588319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2F1CAE9F-82E5-4064-887B-7221CAAB0B79}"/>
                                            </p:graphicEl>
                                          </p:spTgt>
                                        </p:tgtEl>
                                        <p:attrNameLst>
                                          <p:attrName>style.visibility</p:attrName>
                                        </p:attrNameLst>
                                      </p:cBhvr>
                                      <p:to>
                                        <p:strVal val="visible"/>
                                      </p:to>
                                    </p:set>
                                    <p:animEffect transition="in" filter="fade">
                                      <p:cBhvr>
                                        <p:cTn id="17" dur="500"/>
                                        <p:tgtEl>
                                          <p:spTgt spid="7">
                                            <p:graphicEl>
                                              <a:dgm id="{2F1CAE9F-82E5-4064-887B-7221CAAB0B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A2964CD-DCFE-41BA-93CB-1D1E5C1AAEC8}"/>
                                            </p:graphicEl>
                                          </p:spTgt>
                                        </p:tgtEl>
                                        <p:attrNameLst>
                                          <p:attrName>style.visibility</p:attrName>
                                        </p:attrNameLst>
                                      </p:cBhvr>
                                      <p:to>
                                        <p:strVal val="visible"/>
                                      </p:to>
                                    </p:set>
                                    <p:animEffect transition="in" filter="fade">
                                      <p:cBhvr>
                                        <p:cTn id="22" dur="500"/>
                                        <p:tgtEl>
                                          <p:spTgt spid="7">
                                            <p:graphicEl>
                                              <a:dgm id="{3A2964CD-DCFE-41BA-93CB-1D1E5C1AAEC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9E9E7F8E-6081-4C36-8E54-355B16FEA9B4}"/>
                                            </p:graphicEl>
                                          </p:spTgt>
                                        </p:tgtEl>
                                        <p:attrNameLst>
                                          <p:attrName>style.visibility</p:attrName>
                                        </p:attrNameLst>
                                      </p:cBhvr>
                                      <p:to>
                                        <p:strVal val="visible"/>
                                      </p:to>
                                    </p:set>
                                    <p:animEffect transition="in" filter="fade">
                                      <p:cBhvr>
                                        <p:cTn id="27" dur="500"/>
                                        <p:tgtEl>
                                          <p:spTgt spid="7">
                                            <p:graphicEl>
                                              <a:dgm id="{9E9E7F8E-6081-4C36-8E54-355B16FEA9B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30EDFDF7-41B0-42FC-A99F-48F052196619}"/>
                                            </p:graphicEl>
                                          </p:spTgt>
                                        </p:tgtEl>
                                        <p:attrNameLst>
                                          <p:attrName>style.visibility</p:attrName>
                                        </p:attrNameLst>
                                      </p:cBhvr>
                                      <p:to>
                                        <p:strVal val="visible"/>
                                      </p:to>
                                    </p:set>
                                    <p:animEffect transition="in" filter="fade">
                                      <p:cBhvr>
                                        <p:cTn id="32" dur="500"/>
                                        <p:tgtEl>
                                          <p:spTgt spid="7">
                                            <p:graphicEl>
                                              <a:dgm id="{30EDFDF7-41B0-42FC-A99F-48F05219661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right)">
                                      <p:cBhvr>
                                        <p:cTn id="46" dur="500"/>
                                        <p:tgtEl>
                                          <p:spTgt spid="4">
                                            <p:txEl>
                                              <p:pRg st="0" end="0"/>
                                            </p:txEl>
                                          </p:spTgt>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righ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rev="1"/>
        </p:bldSub>
      </p:bldGraphic>
      <p:bldP spid="2"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9628D6-6B65-4603-B841-C181B1F6683F}"/>
              </a:ext>
            </a:extLst>
          </p:cNvPr>
          <p:cNvSpPr/>
          <p:nvPr/>
        </p:nvSpPr>
        <p:spPr>
          <a:xfrm>
            <a:off x="5057425" y="407436"/>
            <a:ext cx="2173159" cy="647550"/>
          </a:xfrm>
          <a:prstGeom prst="rect">
            <a:avLst/>
          </a:prstGeom>
        </p:spPr>
        <p:txBody>
          <a:bodyPr wrap="none">
            <a:spAutoFit/>
          </a:bodyPr>
          <a:lstStyle/>
          <a:p>
            <a:pPr>
              <a:lnSpc>
                <a:spcPct val="80000"/>
              </a:lnSpc>
            </a:pPr>
            <a:r>
              <a:rPr lang="en-US" altLang="en-US" sz="4400" b="1" dirty="0">
                <a:solidFill>
                  <a:srgbClr val="00B0F0"/>
                </a:solidFill>
                <a:latin typeface="Calibri" pitchFamily="34" charset="0"/>
                <a:ea typeface="ＭＳ Ｐゴシック" pitchFamily="34" charset="-128"/>
                <a:cs typeface="Century Gothic" pitchFamily="34" charset="0"/>
              </a:rPr>
              <a:t>Example</a:t>
            </a:r>
          </a:p>
        </p:txBody>
      </p:sp>
      <p:sp>
        <p:nvSpPr>
          <p:cNvPr id="4" name="Rectangle 3">
            <a:extLst>
              <a:ext uri="{FF2B5EF4-FFF2-40B4-BE49-F238E27FC236}">
                <a16:creationId xmlns:a16="http://schemas.microsoft.com/office/drawing/2014/main" id="{0EC72AB9-D94B-4690-B8DC-CF07961CF7A2}"/>
              </a:ext>
            </a:extLst>
          </p:cNvPr>
          <p:cNvSpPr/>
          <p:nvPr/>
        </p:nvSpPr>
        <p:spPr>
          <a:xfrm>
            <a:off x="335360" y="1553063"/>
            <a:ext cx="11617291" cy="496161"/>
          </a:xfrm>
          <a:prstGeom prst="rect">
            <a:avLst/>
          </a:prstGeom>
        </p:spPr>
        <p:txBody>
          <a:bodyPr wrap="square">
            <a:spAutoFit/>
          </a:bodyPr>
          <a:lstStyle/>
          <a:p>
            <a:pPr>
              <a:lnSpc>
                <a:spcPct val="80000"/>
              </a:lnSpc>
            </a:pPr>
            <a:r>
              <a:rPr lang="en-US" altLang="en-US" sz="3200" b="1" dirty="0">
                <a:solidFill>
                  <a:schemeClr val="accent1">
                    <a:lumMod val="50000"/>
                  </a:schemeClr>
                </a:solidFill>
                <a:latin typeface="Calibri" pitchFamily="34" charset="0"/>
                <a:ea typeface="ＭＳ Ｐゴシック" pitchFamily="34" charset="-128"/>
                <a:cs typeface="Century Gothic" pitchFamily="34" charset="0"/>
              </a:rPr>
              <a:t>How can you think critically?</a:t>
            </a:r>
          </a:p>
        </p:txBody>
      </p:sp>
      <p:sp>
        <p:nvSpPr>
          <p:cNvPr id="5" name="Rectangle 4">
            <a:extLst>
              <a:ext uri="{FF2B5EF4-FFF2-40B4-BE49-F238E27FC236}">
                <a16:creationId xmlns:a16="http://schemas.microsoft.com/office/drawing/2014/main" id="{5B93DB03-81EE-4394-AE8A-85903A89AB1B}"/>
              </a:ext>
            </a:extLst>
          </p:cNvPr>
          <p:cNvSpPr/>
          <p:nvPr/>
        </p:nvSpPr>
        <p:spPr>
          <a:xfrm>
            <a:off x="431370" y="2257730"/>
            <a:ext cx="11329259" cy="882165"/>
          </a:xfrm>
          <a:prstGeom prst="rect">
            <a:avLst/>
          </a:prstGeom>
        </p:spPr>
        <p:txBody>
          <a:bodyPr wrap="square">
            <a:spAutoFit/>
          </a:bodyPr>
          <a:lstStyle/>
          <a:p>
            <a:pPr>
              <a:lnSpc>
                <a:spcPct val="80000"/>
              </a:lnSpc>
              <a:buFont typeface="Arial" charset="0"/>
              <a:buNone/>
            </a:pPr>
            <a:r>
              <a:rPr lang="ja-JP" altLang="en-US" sz="3200" i="1" dirty="0">
                <a:solidFill>
                  <a:schemeClr val="accent1">
                    <a:lumMod val="50000"/>
                  </a:schemeClr>
                </a:solidFill>
                <a:latin typeface="Calibri" pitchFamily="34" charset="0"/>
                <a:ea typeface="ＭＳ Ｐゴシック" pitchFamily="34" charset="-128"/>
                <a:cs typeface="Century Gothic" pitchFamily="34" charset="0"/>
              </a:rPr>
              <a:t>“</a:t>
            </a:r>
            <a:r>
              <a:rPr lang="en-AU" altLang="ja-JP" sz="3200" i="1" dirty="0">
                <a:solidFill>
                  <a:schemeClr val="accent1">
                    <a:lumMod val="50000"/>
                  </a:schemeClr>
                </a:solidFill>
                <a:latin typeface="Calibri" pitchFamily="34" charset="0"/>
                <a:ea typeface="ＭＳ Ｐゴシック" pitchFamily="34" charset="-128"/>
                <a:cs typeface="Century Gothic" pitchFamily="34" charset="0"/>
              </a:rPr>
              <a:t>According to research, </a:t>
            </a:r>
            <a:r>
              <a:rPr lang="en-US" altLang="ja-JP" sz="3200" i="1" dirty="0">
                <a:solidFill>
                  <a:schemeClr val="accent1">
                    <a:lumMod val="50000"/>
                  </a:schemeClr>
                </a:solidFill>
                <a:latin typeface="Calibri" pitchFamily="34" charset="0"/>
                <a:ea typeface="ＭＳ Ｐゴシック" pitchFamily="34" charset="-128"/>
                <a:cs typeface="Century Gothic" pitchFamily="34" charset="0"/>
              </a:rPr>
              <a:t>young people in Australia consider the burgers at Hungry Jacks the very best</a:t>
            </a:r>
            <a:r>
              <a:rPr lang="ja-JP" altLang="en-US" sz="3200" i="1" dirty="0">
                <a:solidFill>
                  <a:schemeClr val="accent1">
                    <a:lumMod val="50000"/>
                  </a:schemeClr>
                </a:solidFill>
                <a:latin typeface="Calibri" pitchFamily="34" charset="0"/>
                <a:ea typeface="ＭＳ Ｐゴシック" pitchFamily="34" charset="-128"/>
                <a:cs typeface="Century Gothic" pitchFamily="34" charset="0"/>
              </a:rPr>
              <a:t>”</a:t>
            </a:r>
            <a:endParaRPr lang="en-US" altLang="ja-JP" sz="3200" i="1" dirty="0">
              <a:solidFill>
                <a:schemeClr val="accent1">
                  <a:lumMod val="50000"/>
                </a:schemeClr>
              </a:solidFill>
              <a:latin typeface="Calibri" pitchFamily="34" charset="0"/>
              <a:ea typeface="ＭＳ Ｐゴシック" pitchFamily="34" charset="-128"/>
              <a:cs typeface="Century Gothic" pitchFamily="34" charset="0"/>
            </a:endParaRPr>
          </a:p>
        </p:txBody>
      </p:sp>
      <p:sp>
        <p:nvSpPr>
          <p:cNvPr id="6" name="TextBox 5">
            <a:extLst>
              <a:ext uri="{FF2B5EF4-FFF2-40B4-BE49-F238E27FC236}">
                <a16:creationId xmlns:a16="http://schemas.microsoft.com/office/drawing/2014/main" id="{AF7721EA-23DA-4E2E-BDC8-D9E9480EADB6}"/>
              </a:ext>
            </a:extLst>
          </p:cNvPr>
          <p:cNvSpPr txBox="1"/>
          <p:nvPr/>
        </p:nvSpPr>
        <p:spPr>
          <a:xfrm>
            <a:off x="239350" y="3814177"/>
            <a:ext cx="5066942" cy="2616101"/>
          </a:xfrm>
          <a:prstGeom prst="rect">
            <a:avLst/>
          </a:prstGeom>
          <a:noFill/>
        </p:spPr>
        <p:txBody>
          <a:bodyPr wrap="square" rtlCol="0">
            <a:spAutoFit/>
          </a:bodyPr>
          <a:lstStyle/>
          <a:p>
            <a:r>
              <a:rPr lang="en-AU" sz="2800" b="1" u="sng" dirty="0">
                <a:solidFill>
                  <a:schemeClr val="accent2"/>
                </a:solidFill>
              </a:rPr>
              <a:t>No critical thinking applied:</a:t>
            </a:r>
          </a:p>
          <a:p>
            <a:endParaRPr lang="en-AU" sz="2800" b="1" u="sng" dirty="0">
              <a:solidFill>
                <a:schemeClr val="accent1">
                  <a:lumMod val="50000"/>
                </a:schemeClr>
              </a:solidFill>
            </a:endParaRPr>
          </a:p>
          <a:p>
            <a:pPr marL="380990" indent="-380990">
              <a:buFont typeface="Arial" panose="020B0604020202020204" pitchFamily="34" charset="0"/>
              <a:buChar char="•"/>
            </a:pPr>
            <a:r>
              <a:rPr lang="en-AU" sz="2800" dirty="0">
                <a:solidFill>
                  <a:schemeClr val="accent1">
                    <a:lumMod val="50000"/>
                  </a:schemeClr>
                </a:solidFill>
              </a:rPr>
              <a:t>Young people in Australia must like Burger King burgers the most</a:t>
            </a:r>
            <a:r>
              <a:rPr lang="en-AU" sz="2400" dirty="0">
                <a:solidFill>
                  <a:schemeClr val="accent1">
                    <a:lumMod val="50000"/>
                  </a:schemeClr>
                </a:solidFill>
              </a:rPr>
              <a:t>!</a:t>
            </a:r>
          </a:p>
          <a:p>
            <a:pPr marL="380990" indent="-380990">
              <a:buFont typeface="Arial" panose="020B0604020202020204" pitchFamily="34" charset="0"/>
              <a:buChar char="•"/>
            </a:pPr>
            <a:endParaRPr lang="en-AU" sz="2400" dirty="0">
              <a:solidFill>
                <a:schemeClr val="bg1"/>
              </a:solidFill>
            </a:endParaRPr>
          </a:p>
        </p:txBody>
      </p:sp>
      <p:sp>
        <p:nvSpPr>
          <p:cNvPr id="7" name="TextBox 6">
            <a:extLst>
              <a:ext uri="{FF2B5EF4-FFF2-40B4-BE49-F238E27FC236}">
                <a16:creationId xmlns:a16="http://schemas.microsoft.com/office/drawing/2014/main" id="{C5821D0D-C4AC-422B-81D9-F9CDCA746BC1}"/>
              </a:ext>
            </a:extLst>
          </p:cNvPr>
          <p:cNvSpPr txBox="1"/>
          <p:nvPr/>
        </p:nvSpPr>
        <p:spPr>
          <a:xfrm>
            <a:off x="6096000" y="3814177"/>
            <a:ext cx="5280587" cy="3108543"/>
          </a:xfrm>
          <a:prstGeom prst="rect">
            <a:avLst/>
          </a:prstGeom>
          <a:noFill/>
        </p:spPr>
        <p:txBody>
          <a:bodyPr wrap="square" rtlCol="0">
            <a:spAutoFit/>
          </a:bodyPr>
          <a:lstStyle/>
          <a:p>
            <a:r>
              <a:rPr lang="en-AU" sz="2800" b="1" u="sng" dirty="0">
                <a:solidFill>
                  <a:schemeClr val="accent1"/>
                </a:solidFill>
              </a:rPr>
              <a:t>Critical thinking applied: </a:t>
            </a:r>
          </a:p>
          <a:p>
            <a:pPr marL="380990" indent="-380990">
              <a:buFont typeface="Arial" panose="020B0604020202020204" pitchFamily="34" charset="0"/>
              <a:buChar char="•"/>
            </a:pPr>
            <a:r>
              <a:rPr lang="en-AU" sz="2400" dirty="0">
                <a:solidFill>
                  <a:schemeClr val="accent1">
                    <a:lumMod val="50000"/>
                  </a:schemeClr>
                </a:solidFill>
              </a:rPr>
              <a:t>Who conducted the research?</a:t>
            </a:r>
          </a:p>
          <a:p>
            <a:pPr marL="380990" indent="-380990">
              <a:buFont typeface="Arial" panose="020B0604020202020204" pitchFamily="34" charset="0"/>
              <a:buChar char="•"/>
            </a:pPr>
            <a:r>
              <a:rPr lang="en-AU" sz="2400" dirty="0">
                <a:solidFill>
                  <a:schemeClr val="accent1">
                    <a:lumMod val="50000"/>
                  </a:schemeClr>
                </a:solidFill>
              </a:rPr>
              <a:t>What is considered ‘young’?</a:t>
            </a:r>
          </a:p>
          <a:p>
            <a:pPr marL="380990" indent="-380990">
              <a:buFont typeface="Arial" panose="020B0604020202020204" pitchFamily="34" charset="0"/>
              <a:buChar char="•"/>
            </a:pPr>
            <a:r>
              <a:rPr lang="en-AU" sz="2400" dirty="0">
                <a:solidFill>
                  <a:schemeClr val="accent1">
                    <a:lumMod val="50000"/>
                  </a:schemeClr>
                </a:solidFill>
              </a:rPr>
              <a:t>Who were Hungry Jack’s burgers compared against?</a:t>
            </a:r>
          </a:p>
          <a:p>
            <a:pPr marL="380990" indent="-380990">
              <a:buFont typeface="Arial" panose="020B0604020202020204" pitchFamily="34" charset="0"/>
              <a:buChar char="•"/>
            </a:pPr>
            <a:r>
              <a:rPr lang="en-AU" sz="2400" dirty="0">
                <a:solidFill>
                  <a:schemeClr val="accent1">
                    <a:lumMod val="50000"/>
                  </a:schemeClr>
                </a:solidFill>
              </a:rPr>
              <a:t>How was the research conducted?</a:t>
            </a:r>
          </a:p>
          <a:p>
            <a:pPr marL="380990" indent="-380990">
              <a:buFont typeface="Arial" panose="020B0604020202020204" pitchFamily="34" charset="0"/>
              <a:buChar char="•"/>
            </a:pPr>
            <a:r>
              <a:rPr lang="en-AU" sz="2400" dirty="0">
                <a:solidFill>
                  <a:schemeClr val="accent1">
                    <a:lumMod val="50000"/>
                  </a:schemeClr>
                </a:solidFill>
              </a:rPr>
              <a:t>More research may be required</a:t>
            </a:r>
          </a:p>
          <a:p>
            <a:endParaRPr lang="en-AU" sz="2400" dirty="0">
              <a:solidFill>
                <a:schemeClr val="bg1"/>
              </a:solidFill>
            </a:endParaRPr>
          </a:p>
        </p:txBody>
      </p:sp>
    </p:spTree>
    <p:extLst>
      <p:ext uri="{BB962C8B-B14F-4D97-AF65-F5344CB8AC3E}">
        <p14:creationId xmlns:p14="http://schemas.microsoft.com/office/powerpoint/2010/main" val="62190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3940B1-0881-4E08-B737-EB6312E00B7F}"/>
              </a:ext>
            </a:extLst>
          </p:cNvPr>
          <p:cNvSpPr/>
          <p:nvPr/>
        </p:nvSpPr>
        <p:spPr>
          <a:xfrm>
            <a:off x="577517" y="1700808"/>
            <a:ext cx="11004884" cy="4643002"/>
          </a:xfrm>
          <a:prstGeom prst="rect">
            <a:avLst/>
          </a:prstGeom>
        </p:spPr>
        <p:txBody>
          <a:bodyPr wrap="square">
            <a:spAutoFit/>
          </a:bodyPr>
          <a:lstStyle/>
          <a:p>
            <a:pPr>
              <a:lnSpc>
                <a:spcPct val="80000"/>
              </a:lnSpc>
            </a:pPr>
            <a:r>
              <a:rPr lang="en-US" altLang="en-US" sz="3600" b="1" dirty="0">
                <a:solidFill>
                  <a:schemeClr val="accent1">
                    <a:lumMod val="50000"/>
                  </a:schemeClr>
                </a:solidFill>
                <a:latin typeface="Calibri" pitchFamily="34" charset="0"/>
                <a:ea typeface="ＭＳ Ｐゴシック" pitchFamily="34" charset="-128"/>
                <a:cs typeface="Century Gothic" pitchFamily="34" charset="0"/>
              </a:rPr>
              <a:t>What critical questions would you ask about the following statement?</a:t>
            </a:r>
          </a:p>
          <a:p>
            <a:pPr>
              <a:lnSpc>
                <a:spcPct val="80000"/>
              </a:lnSpc>
            </a:pPr>
            <a:endParaRPr lang="en-US" altLang="en-US" sz="3600" b="1" dirty="0">
              <a:solidFill>
                <a:schemeClr val="accent1">
                  <a:lumMod val="50000"/>
                </a:schemeClr>
              </a:solidFill>
              <a:latin typeface="Calibri" pitchFamily="34" charset="0"/>
              <a:ea typeface="ＭＳ Ｐゴシック" pitchFamily="34" charset="-128"/>
              <a:cs typeface="Century Gothic" pitchFamily="34" charset="0"/>
            </a:endParaRPr>
          </a:p>
          <a:p>
            <a:pPr>
              <a:lnSpc>
                <a:spcPct val="80000"/>
              </a:lnSpc>
            </a:pPr>
            <a:endParaRPr lang="en-US" altLang="en-US" sz="2667" b="1" dirty="0">
              <a:solidFill>
                <a:schemeClr val="accent1">
                  <a:lumMod val="50000"/>
                </a:schemeClr>
              </a:solidFill>
              <a:latin typeface="Calibri" pitchFamily="34" charset="0"/>
              <a:ea typeface="ＭＳ Ｐゴシック" pitchFamily="34" charset="-128"/>
              <a:cs typeface="Century Gothic" pitchFamily="34" charset="0"/>
            </a:endParaRPr>
          </a:p>
          <a:p>
            <a:pPr>
              <a:lnSpc>
                <a:spcPct val="80000"/>
              </a:lnSpc>
              <a:buFont typeface="Arial" charset="0"/>
              <a:buNone/>
            </a:pPr>
            <a:r>
              <a:rPr lang="en-US" altLang="en-US" sz="2400" dirty="0">
                <a:solidFill>
                  <a:schemeClr val="accent1">
                    <a:lumMod val="50000"/>
                  </a:schemeClr>
                </a:solidFill>
                <a:latin typeface="Calibri" pitchFamily="34" charset="0"/>
                <a:ea typeface="ＭＳ Ｐゴシック" pitchFamily="34" charset="-128"/>
                <a:cs typeface="Century Gothic" pitchFamily="34" charset="0"/>
              </a:rPr>
              <a:t>	</a:t>
            </a:r>
            <a:r>
              <a:rPr lang="ja-JP" altLang="en-US" sz="3733" i="1" dirty="0">
                <a:solidFill>
                  <a:schemeClr val="accent1"/>
                </a:solidFill>
                <a:latin typeface="Calibri" pitchFamily="34" charset="0"/>
                <a:ea typeface="ＭＳ Ｐゴシック" pitchFamily="34" charset="-128"/>
                <a:cs typeface="Century Gothic" pitchFamily="34" charset="0"/>
              </a:rPr>
              <a:t>“</a:t>
            </a:r>
            <a:r>
              <a:rPr lang="en-US" altLang="ja-JP" sz="3733" i="1" dirty="0">
                <a:solidFill>
                  <a:schemeClr val="accent1"/>
                </a:solidFill>
                <a:latin typeface="Calibri" pitchFamily="34" charset="0"/>
                <a:ea typeface="ＭＳ Ｐゴシック" pitchFamily="34" charset="-128"/>
                <a:cs typeface="Century Gothic" pitchFamily="34" charset="0"/>
              </a:rPr>
              <a:t>In the reading test, the five children who were taught to read using phonics performed better overall than the five children taught using the whole word method. This shows that the phonics method is a better choice for schools.</a:t>
            </a:r>
            <a:r>
              <a:rPr lang="ja-JP" altLang="en-US" sz="3733" i="1" dirty="0">
                <a:solidFill>
                  <a:schemeClr val="accent1"/>
                </a:solidFill>
                <a:latin typeface="Calibri" pitchFamily="34" charset="0"/>
                <a:ea typeface="ＭＳ Ｐゴシック" pitchFamily="34" charset="-128"/>
                <a:cs typeface="Century Gothic" pitchFamily="34" charset="0"/>
              </a:rPr>
              <a:t>”</a:t>
            </a:r>
            <a:endParaRPr lang="en-US" altLang="ja-JP" sz="3733" i="1" dirty="0">
              <a:solidFill>
                <a:schemeClr val="accent1"/>
              </a:solidFill>
              <a:latin typeface="Calibri" pitchFamily="34" charset="0"/>
              <a:ea typeface="ＭＳ Ｐゴシック" pitchFamily="34" charset="-128"/>
              <a:cs typeface="Century Gothic" pitchFamily="34" charset="0"/>
            </a:endParaRPr>
          </a:p>
          <a:p>
            <a:pPr>
              <a:lnSpc>
                <a:spcPct val="80000"/>
              </a:lnSpc>
              <a:buFont typeface="Arial" charset="0"/>
              <a:buNone/>
            </a:pPr>
            <a:endParaRPr lang="en-US" altLang="en-US" sz="2400" dirty="0">
              <a:solidFill>
                <a:schemeClr val="bg1"/>
              </a:solidFill>
              <a:latin typeface="Calibri" pitchFamily="34" charset="0"/>
              <a:ea typeface="ＭＳ Ｐゴシック" pitchFamily="34" charset="-128"/>
              <a:cs typeface="Century Gothic" pitchFamily="34" charset="0"/>
            </a:endParaRPr>
          </a:p>
          <a:p>
            <a:pPr>
              <a:lnSpc>
                <a:spcPct val="80000"/>
              </a:lnSpc>
              <a:buFont typeface="Arial" charset="0"/>
              <a:buNone/>
            </a:pPr>
            <a:r>
              <a:rPr lang="en-US" altLang="en-US" sz="933" dirty="0">
                <a:solidFill>
                  <a:schemeClr val="bg1"/>
                </a:solidFill>
                <a:latin typeface="Calibri" pitchFamily="34" charset="0"/>
                <a:ea typeface="ＭＳ Ｐゴシック" pitchFamily="34" charset="-128"/>
                <a:cs typeface="Century Gothic" pitchFamily="34" charset="0"/>
              </a:rPr>
              <a:t>(</a:t>
            </a:r>
            <a:r>
              <a:rPr lang="en-US" altLang="en-US" sz="1200" dirty="0">
                <a:solidFill>
                  <a:schemeClr val="accent1">
                    <a:lumMod val="50000"/>
                  </a:schemeClr>
                </a:solidFill>
                <a:latin typeface="Calibri" pitchFamily="34" charset="0"/>
                <a:ea typeface="ＭＳ Ｐゴシック" pitchFamily="34" charset="-128"/>
                <a:cs typeface="Century Gothic" pitchFamily="34" charset="0"/>
              </a:rPr>
              <a:t>Source: Wallace, M. &amp; Wray, A. 2006 </a:t>
            </a:r>
            <a:r>
              <a:rPr lang="ja-JP" altLang="en-US" sz="1200" dirty="0">
                <a:solidFill>
                  <a:schemeClr val="accent1">
                    <a:lumMod val="50000"/>
                  </a:schemeClr>
                </a:solidFill>
                <a:latin typeface="Calibri" pitchFamily="34" charset="0"/>
                <a:ea typeface="ＭＳ Ｐゴシック" pitchFamily="34" charset="-128"/>
                <a:cs typeface="Century Gothic" pitchFamily="34" charset="0"/>
              </a:rPr>
              <a:t>‘</a:t>
            </a:r>
            <a:r>
              <a:rPr lang="en-US" altLang="ja-JP" sz="1200" dirty="0">
                <a:solidFill>
                  <a:schemeClr val="accent1">
                    <a:lumMod val="50000"/>
                  </a:schemeClr>
                </a:solidFill>
                <a:latin typeface="Calibri" pitchFamily="34" charset="0"/>
                <a:ea typeface="ＭＳ Ｐゴシック" pitchFamily="34" charset="-128"/>
                <a:cs typeface="Century Gothic" pitchFamily="34" charset="0"/>
              </a:rPr>
              <a:t>Chapter 1: What It Means to Be Critical</a:t>
            </a:r>
            <a:r>
              <a:rPr lang="ja-JP" altLang="en-US" sz="1200" dirty="0">
                <a:solidFill>
                  <a:schemeClr val="accent1">
                    <a:lumMod val="50000"/>
                  </a:schemeClr>
                </a:solidFill>
                <a:latin typeface="Calibri" pitchFamily="34" charset="0"/>
                <a:ea typeface="ＭＳ Ｐゴシック" pitchFamily="34" charset="-128"/>
                <a:cs typeface="Century Gothic" pitchFamily="34" charset="0"/>
              </a:rPr>
              <a:t>’</a:t>
            </a:r>
            <a:r>
              <a:rPr lang="en-US" altLang="ja-JP" sz="1200" dirty="0">
                <a:solidFill>
                  <a:schemeClr val="accent1">
                    <a:lumMod val="50000"/>
                  </a:schemeClr>
                </a:solidFill>
                <a:latin typeface="Calibri" pitchFamily="34" charset="0"/>
                <a:ea typeface="ＭＳ Ｐゴシック" pitchFamily="34" charset="-128"/>
                <a:cs typeface="Century Gothic" pitchFamily="34" charset="0"/>
              </a:rPr>
              <a:t> in </a:t>
            </a:r>
            <a:r>
              <a:rPr lang="en-US" altLang="ja-JP" sz="1200" i="1" dirty="0">
                <a:solidFill>
                  <a:schemeClr val="accent1">
                    <a:lumMod val="50000"/>
                  </a:schemeClr>
                </a:solidFill>
                <a:latin typeface="Calibri" pitchFamily="34" charset="0"/>
                <a:ea typeface="ＭＳ Ｐゴシック" pitchFamily="34" charset="-128"/>
                <a:cs typeface="Century Gothic" pitchFamily="34" charset="0"/>
              </a:rPr>
              <a:t>Critical Reading &amp; Writing for Postgraduates,</a:t>
            </a:r>
            <a:r>
              <a:rPr lang="en-US" altLang="ja-JP" sz="1200" dirty="0">
                <a:solidFill>
                  <a:schemeClr val="accent1">
                    <a:lumMod val="50000"/>
                  </a:schemeClr>
                </a:solidFill>
                <a:latin typeface="Calibri" pitchFamily="34" charset="0"/>
                <a:ea typeface="ＭＳ Ｐゴシック" pitchFamily="34" charset="-128"/>
                <a:cs typeface="Century Gothic" pitchFamily="34" charset="0"/>
              </a:rPr>
              <a:t> Thousand Oaks, California, p.5.)</a:t>
            </a:r>
          </a:p>
          <a:p>
            <a:endParaRPr lang="en-AU" altLang="en-US" sz="1200" dirty="0">
              <a:solidFill>
                <a:schemeClr val="accent1">
                  <a:lumMod val="50000"/>
                </a:schemeClr>
              </a:solidFill>
              <a:latin typeface="Calibri" pitchFamily="34" charset="0"/>
              <a:ea typeface="ＭＳ Ｐゴシック" pitchFamily="34" charset="-128"/>
              <a:cs typeface="Century Gothic" pitchFamily="34" charset="0"/>
            </a:endParaRPr>
          </a:p>
        </p:txBody>
      </p:sp>
      <p:sp>
        <p:nvSpPr>
          <p:cNvPr id="2" name="TextBox 1"/>
          <p:cNvSpPr txBox="1"/>
          <p:nvPr/>
        </p:nvSpPr>
        <p:spPr>
          <a:xfrm>
            <a:off x="5005137" y="449179"/>
            <a:ext cx="2181726" cy="1046440"/>
          </a:xfrm>
          <a:prstGeom prst="rect">
            <a:avLst/>
          </a:prstGeom>
          <a:noFill/>
        </p:spPr>
        <p:txBody>
          <a:bodyPr wrap="square" rtlCol="0">
            <a:spAutoFit/>
          </a:bodyPr>
          <a:lstStyle/>
          <a:p>
            <a:r>
              <a:rPr lang="en-US" altLang="en-US" sz="4400" b="1" dirty="0">
                <a:solidFill>
                  <a:schemeClr val="accent6"/>
                </a:solidFill>
                <a:latin typeface="Calibri" pitchFamily="34" charset="0"/>
                <a:ea typeface="ＭＳ Ｐゴシック" pitchFamily="34" charset="-128"/>
                <a:cs typeface="Century Gothic" pitchFamily="34" charset="0"/>
              </a:rPr>
              <a:t>Activity</a:t>
            </a:r>
          </a:p>
          <a:p>
            <a:endParaRPr lang="en-AU" dirty="0"/>
          </a:p>
        </p:txBody>
      </p:sp>
    </p:spTree>
    <p:extLst>
      <p:ext uri="{BB962C8B-B14F-4D97-AF65-F5344CB8AC3E}">
        <p14:creationId xmlns:p14="http://schemas.microsoft.com/office/powerpoint/2010/main" val="19499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 calcmode="lin" valueType="num">
                                      <p:cBhvr additive="base">
                                        <p:cTn id="1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9FC29-5B3D-440A-A74F-5023896BABE4}"/>
              </a:ext>
            </a:extLst>
          </p:cNvPr>
          <p:cNvSpPr/>
          <p:nvPr/>
        </p:nvSpPr>
        <p:spPr>
          <a:xfrm>
            <a:off x="335360" y="514660"/>
            <a:ext cx="11391419" cy="5715411"/>
          </a:xfrm>
          <a:prstGeom prst="rect">
            <a:avLst/>
          </a:prstGeom>
        </p:spPr>
        <p:txBody>
          <a:bodyPr wrap="square">
            <a:spAutoFit/>
          </a:bodyPr>
          <a:lstStyle/>
          <a:p>
            <a:pPr algn="ctr">
              <a:lnSpc>
                <a:spcPct val="90000"/>
              </a:lnSpc>
            </a:pPr>
            <a:r>
              <a:rPr lang="en-US" altLang="en-US" sz="3600" b="1" dirty="0">
                <a:solidFill>
                  <a:schemeClr val="accent6"/>
                </a:solidFill>
                <a:ea typeface="ＭＳ Ｐゴシック" pitchFamily="34" charset="-128"/>
              </a:rPr>
              <a:t>Possible critical questions</a:t>
            </a:r>
          </a:p>
          <a:p>
            <a:pPr>
              <a:lnSpc>
                <a:spcPct val="90000"/>
              </a:lnSpc>
            </a:pPr>
            <a:endParaRPr lang="en-US" altLang="en-US" sz="5000" b="1" dirty="0">
              <a:solidFill>
                <a:srgbClr val="00B0F0"/>
              </a:solidFill>
              <a:ea typeface="ＭＳ Ｐゴシック" pitchFamily="34" charset="-128"/>
            </a:endParaRPr>
          </a:p>
          <a:p>
            <a:pPr marL="380990" indent="-380990">
              <a:lnSpc>
                <a:spcPct val="90000"/>
              </a:lnSpc>
              <a:buFont typeface="Arial" panose="020B0604020202020204" pitchFamily="34" charset="0"/>
              <a:buChar char="•"/>
            </a:pPr>
            <a:r>
              <a:rPr lang="en-AU" altLang="en-US" sz="3600" dirty="0">
                <a:solidFill>
                  <a:schemeClr val="accent1">
                    <a:lumMod val="50000"/>
                  </a:schemeClr>
                </a:solidFill>
                <a:latin typeface="Calibri" pitchFamily="34" charset="0"/>
                <a:ea typeface="ＭＳ Ｐゴシック" pitchFamily="34" charset="-128"/>
                <a:cs typeface="Century Gothic" pitchFamily="34" charset="0"/>
              </a:rPr>
              <a:t>How was the testing conducted and was it the same for both groups?</a:t>
            </a:r>
          </a:p>
          <a:p>
            <a:pPr marL="380990" indent="-380990">
              <a:lnSpc>
                <a:spcPct val="90000"/>
              </a:lnSpc>
              <a:buFont typeface="Arial" panose="020B0604020202020204" pitchFamily="34" charset="0"/>
              <a:buChar char="•"/>
            </a:pPr>
            <a:endParaRPr lang="en-AU" altLang="en-US" sz="3600" dirty="0">
              <a:solidFill>
                <a:schemeClr val="accent1">
                  <a:lumMod val="50000"/>
                </a:schemeClr>
              </a:solidFill>
              <a:latin typeface="Calibri" pitchFamily="34" charset="0"/>
              <a:ea typeface="ＭＳ Ｐゴシック" pitchFamily="34" charset="-128"/>
              <a:cs typeface="Century Gothic" pitchFamily="34" charset="0"/>
            </a:endParaRPr>
          </a:p>
          <a:p>
            <a:pPr marL="380990" indent="-380990">
              <a:lnSpc>
                <a:spcPct val="90000"/>
              </a:lnSpc>
              <a:buFont typeface="Arial" panose="020B0604020202020204" pitchFamily="34" charset="0"/>
              <a:buChar char="•"/>
            </a:pPr>
            <a:r>
              <a:rPr lang="en-AU" altLang="en-US" sz="3600" dirty="0">
                <a:solidFill>
                  <a:schemeClr val="accent1">
                    <a:lumMod val="50000"/>
                  </a:schemeClr>
                </a:solidFill>
                <a:latin typeface="Calibri" pitchFamily="34" charset="0"/>
                <a:ea typeface="ＭＳ Ｐゴシック" pitchFamily="34" charset="-128"/>
                <a:cs typeface="Century Gothic" pitchFamily="34" charset="0"/>
              </a:rPr>
              <a:t>Were both groups taught by the same teacher and, if not, might this have affected how well they learnt?</a:t>
            </a:r>
          </a:p>
          <a:p>
            <a:pPr marL="380990" indent="-380990">
              <a:lnSpc>
                <a:spcPct val="90000"/>
              </a:lnSpc>
              <a:buFont typeface="Arial" panose="020B0604020202020204" pitchFamily="34" charset="0"/>
              <a:buChar char="•"/>
            </a:pPr>
            <a:endParaRPr lang="en-AU" altLang="en-US" sz="3600" dirty="0">
              <a:solidFill>
                <a:schemeClr val="accent1">
                  <a:lumMod val="50000"/>
                </a:schemeClr>
              </a:solidFill>
              <a:latin typeface="Calibri" pitchFamily="34" charset="0"/>
              <a:ea typeface="ＭＳ Ｐゴシック" pitchFamily="34" charset="-128"/>
              <a:cs typeface="Century Gothic" pitchFamily="34" charset="0"/>
            </a:endParaRPr>
          </a:p>
          <a:p>
            <a:pPr marL="380990" indent="-380990">
              <a:lnSpc>
                <a:spcPct val="90000"/>
              </a:lnSpc>
              <a:buFont typeface="Arial" panose="020B0604020202020204" pitchFamily="34" charset="0"/>
              <a:buChar char="•"/>
            </a:pPr>
            <a:r>
              <a:rPr lang="en-AU" altLang="en-US" sz="3600" dirty="0">
                <a:solidFill>
                  <a:schemeClr val="accent1">
                    <a:lumMod val="50000"/>
                  </a:schemeClr>
                </a:solidFill>
                <a:latin typeface="Calibri" pitchFamily="34" charset="0"/>
                <a:ea typeface="ＭＳ Ｐゴシック" pitchFamily="34" charset="-128"/>
                <a:cs typeface="Century Gothic" pitchFamily="34" charset="0"/>
              </a:rPr>
              <a:t>Is this sample size big enough to generalise across the whole population? </a:t>
            </a:r>
          </a:p>
          <a:p>
            <a:pPr marL="380990" indent="-380990">
              <a:lnSpc>
                <a:spcPct val="90000"/>
              </a:lnSpc>
              <a:buFont typeface="Arial" panose="020B0604020202020204" pitchFamily="34" charset="0"/>
              <a:buChar char="•"/>
            </a:pPr>
            <a:endParaRPr lang="en-AU" altLang="en-US" sz="3200" dirty="0">
              <a:solidFill>
                <a:schemeClr val="accent1">
                  <a:lumMod val="50000"/>
                </a:schemeClr>
              </a:solidFill>
              <a:latin typeface="Calibri" pitchFamily="34" charset="0"/>
              <a:ea typeface="ＭＳ Ｐゴシック" pitchFamily="34" charset="-128"/>
              <a:cs typeface="Century Gothic" pitchFamily="34" charset="0"/>
            </a:endParaRPr>
          </a:p>
        </p:txBody>
      </p:sp>
    </p:spTree>
    <p:extLst>
      <p:ext uri="{BB962C8B-B14F-4D97-AF65-F5344CB8AC3E}">
        <p14:creationId xmlns:p14="http://schemas.microsoft.com/office/powerpoint/2010/main" val="42720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vert="horz" lIns="91440" tIns="45720" rIns="91440" bIns="45720" rtlCol="0" anchor="t">
            <a:noAutofit/>
          </a:bodyPr>
          <a:lstStyle/>
          <a:p>
            <a:pPr>
              <a:lnSpc>
                <a:spcPct val="100000"/>
              </a:lnSpc>
            </a:pPr>
            <a:r>
              <a:rPr lang="en-US" sz="2000" dirty="0">
                <a:hlinkClick r:id="rId2"/>
              </a:rPr>
              <a:t>Academic skills workshops | University of Technology Sydney (uts.edu.au)</a:t>
            </a:r>
            <a:endParaRPr lang="en-US" sz="2000" dirty="0"/>
          </a:p>
        </p:txBody>
      </p:sp>
    </p:spTree>
    <p:extLst>
      <p:ext uri="{BB962C8B-B14F-4D97-AF65-F5344CB8AC3E}">
        <p14:creationId xmlns:p14="http://schemas.microsoft.com/office/powerpoint/2010/main" val="1800430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EA49B-D3CF-4BC2-A2E0-2490F4AFC36C}"/>
              </a:ext>
            </a:extLst>
          </p:cNvPr>
          <p:cNvSpPr/>
          <p:nvPr/>
        </p:nvSpPr>
        <p:spPr>
          <a:xfrm>
            <a:off x="549542" y="866134"/>
            <a:ext cx="11521280" cy="4832092"/>
          </a:xfrm>
          <a:prstGeom prst="rect">
            <a:avLst/>
          </a:prstGeom>
        </p:spPr>
        <p:txBody>
          <a:bodyPr wrap="square">
            <a:spAutoFit/>
          </a:bodyPr>
          <a:lstStyle/>
          <a:p>
            <a:pPr algn="ctr"/>
            <a:r>
              <a:rPr lang="en-US" altLang="en-US" sz="4400" b="1" dirty="0">
                <a:solidFill>
                  <a:schemeClr val="accent1"/>
                </a:solidFill>
                <a:latin typeface="Calibri" pitchFamily="34" charset="0"/>
                <a:ea typeface="ＭＳ Ｐゴシック" pitchFamily="34" charset="-128"/>
                <a:cs typeface="Century Gothic" pitchFamily="34" charset="0"/>
              </a:rPr>
              <a:t>Summary: How to write critically</a:t>
            </a:r>
          </a:p>
          <a:p>
            <a:endParaRPr lang="en-US" altLang="en-US" sz="3200" b="1" dirty="0">
              <a:solidFill>
                <a:schemeClr val="accent1">
                  <a:lumMod val="50000"/>
                </a:schemeClr>
              </a:solidFill>
              <a:latin typeface="Calibri" pitchFamily="34" charset="0"/>
              <a:ea typeface="ＭＳ Ｐゴシック" pitchFamily="34" charset="-128"/>
              <a:cs typeface="Century Gothic" pitchFamily="34" charset="0"/>
            </a:endParaRPr>
          </a:p>
          <a:p>
            <a:pPr marL="457189" indent="-457189">
              <a:buFont typeface="Arial" panose="020B0604020202020204" pitchFamily="34" charset="0"/>
              <a:buChar char="•"/>
            </a:pPr>
            <a:r>
              <a:rPr lang="en-US" altLang="ja-JP" sz="3200" b="1" dirty="0">
                <a:solidFill>
                  <a:schemeClr val="accent1">
                    <a:lumMod val="50000"/>
                  </a:schemeClr>
                </a:solidFill>
                <a:latin typeface="Calibri" pitchFamily="34" charset="0"/>
                <a:cs typeface="Century Gothic" pitchFamily="34" charset="0"/>
              </a:rPr>
              <a:t>Evaluate</a:t>
            </a:r>
            <a:r>
              <a:rPr lang="en-US" altLang="ja-JP" sz="3200" dirty="0">
                <a:solidFill>
                  <a:schemeClr val="accent1">
                    <a:lumMod val="50000"/>
                  </a:schemeClr>
                </a:solidFill>
                <a:latin typeface="Calibri" pitchFamily="34" charset="0"/>
                <a:cs typeface="Century Gothic" pitchFamily="34" charset="0"/>
              </a:rPr>
              <a:t> the strength of the available evidence </a:t>
            </a:r>
          </a:p>
          <a:p>
            <a:pPr marL="457189" indent="-457189">
              <a:buFont typeface="Arial" panose="020B0604020202020204" pitchFamily="34" charset="0"/>
              <a:buChar char="•"/>
            </a:pPr>
            <a:endParaRPr lang="en-US" altLang="ja-JP" sz="2400" dirty="0">
              <a:solidFill>
                <a:schemeClr val="accent1">
                  <a:lumMod val="50000"/>
                </a:schemeClr>
              </a:solidFill>
              <a:latin typeface="Calibri" pitchFamily="34" charset="0"/>
              <a:cs typeface="Century Gothic" pitchFamily="34" charset="0"/>
            </a:endParaRPr>
          </a:p>
          <a:p>
            <a:pPr marL="457189" indent="-457189">
              <a:buFont typeface="Arial" panose="020B0604020202020204" pitchFamily="34" charset="0"/>
              <a:buChar char="•"/>
            </a:pPr>
            <a:r>
              <a:rPr lang="en-US" altLang="ja-JP" sz="3200" b="1" dirty="0" err="1">
                <a:solidFill>
                  <a:schemeClr val="accent1">
                    <a:lumMod val="50000"/>
                  </a:schemeClr>
                </a:solidFill>
                <a:latin typeface="Calibri" pitchFamily="34" charset="0"/>
                <a:ea typeface="ＭＳ Ｐゴシック" pitchFamily="34" charset="-128"/>
                <a:cs typeface="Century Gothic" pitchFamily="34" charset="0"/>
              </a:rPr>
              <a:t>Analyse</a:t>
            </a:r>
            <a:r>
              <a:rPr lang="en-US" altLang="ja-JP" sz="3200" dirty="0">
                <a:solidFill>
                  <a:schemeClr val="accent1">
                    <a:lumMod val="50000"/>
                  </a:schemeClr>
                </a:solidFill>
                <a:latin typeface="Calibri" pitchFamily="34" charset="0"/>
                <a:ea typeface="ＭＳ Ｐゴシック" pitchFamily="34" charset="-128"/>
                <a:cs typeface="Century Gothic" pitchFamily="34" charset="0"/>
              </a:rPr>
              <a:t> how the evidence has been interpreted by others</a:t>
            </a:r>
          </a:p>
          <a:p>
            <a:pPr marL="457189" indent="-457189">
              <a:buFont typeface="Arial" panose="020B0604020202020204" pitchFamily="34" charset="0"/>
              <a:buChar char="•"/>
            </a:pPr>
            <a:endParaRPr lang="en-US" altLang="ja-JP" sz="2400" dirty="0">
              <a:solidFill>
                <a:schemeClr val="accent1">
                  <a:lumMod val="50000"/>
                </a:schemeClr>
              </a:solidFill>
              <a:latin typeface="Calibri" pitchFamily="34" charset="0"/>
              <a:ea typeface="ＭＳ Ｐゴシック" pitchFamily="34" charset="-128"/>
              <a:cs typeface="Century Gothic" pitchFamily="34" charset="0"/>
            </a:endParaRPr>
          </a:p>
          <a:p>
            <a:pPr marL="457189" indent="-457189">
              <a:buFont typeface="Arial" panose="020B0604020202020204" pitchFamily="34" charset="0"/>
              <a:buChar char="•"/>
            </a:pPr>
            <a:r>
              <a:rPr lang="en-US" altLang="ja-JP" sz="3200" b="1" dirty="0">
                <a:solidFill>
                  <a:schemeClr val="accent1">
                    <a:lumMod val="50000"/>
                  </a:schemeClr>
                </a:solidFill>
                <a:latin typeface="Calibri" pitchFamily="34" charset="0"/>
                <a:ea typeface="ＭＳ Ｐゴシック" pitchFamily="34" charset="-128"/>
                <a:cs typeface="Century Gothic" pitchFamily="34" charset="0"/>
              </a:rPr>
              <a:t>Identify</a:t>
            </a:r>
            <a:r>
              <a:rPr lang="en-US" altLang="ja-JP" sz="3200" dirty="0">
                <a:solidFill>
                  <a:schemeClr val="accent1">
                    <a:lumMod val="50000"/>
                  </a:schemeClr>
                </a:solidFill>
                <a:latin typeface="Calibri" pitchFamily="34" charset="0"/>
                <a:ea typeface="ＭＳ Ｐゴシック" pitchFamily="34" charset="-128"/>
                <a:cs typeface="Century Gothic" pitchFamily="34" charset="0"/>
              </a:rPr>
              <a:t> different claims and opinions from others and any bias or assumptions behind these claims</a:t>
            </a:r>
            <a:endParaRPr lang="en-US" altLang="ja-JP" sz="1200" dirty="0">
              <a:solidFill>
                <a:schemeClr val="accent1">
                  <a:lumMod val="50000"/>
                </a:schemeClr>
              </a:solidFill>
              <a:latin typeface="Calibri" pitchFamily="34" charset="0"/>
              <a:ea typeface="ＭＳ Ｐゴシック" pitchFamily="34" charset="-128"/>
              <a:cs typeface="Century Gothic" pitchFamily="34" charset="0"/>
            </a:endParaRPr>
          </a:p>
          <a:p>
            <a:pPr marL="457189" indent="-457189">
              <a:buFont typeface="Arial" panose="020B0604020202020204" pitchFamily="34" charset="0"/>
              <a:buChar char="•"/>
            </a:pPr>
            <a:endParaRPr lang="en-US" altLang="ja-JP" sz="2400" b="1" dirty="0">
              <a:solidFill>
                <a:schemeClr val="accent1">
                  <a:lumMod val="50000"/>
                </a:schemeClr>
              </a:solidFill>
              <a:latin typeface="Calibri" pitchFamily="34" charset="0"/>
              <a:ea typeface="ＭＳ Ｐゴシック" pitchFamily="34" charset="-128"/>
              <a:cs typeface="Century Gothic" pitchFamily="34" charset="0"/>
            </a:endParaRPr>
          </a:p>
          <a:p>
            <a:pPr marL="457189" indent="-457189">
              <a:buFont typeface="Arial" panose="020B0604020202020204" pitchFamily="34" charset="0"/>
              <a:buChar char="•"/>
            </a:pPr>
            <a:r>
              <a:rPr lang="en-AU" altLang="ja-JP" sz="3200" b="1" dirty="0">
                <a:solidFill>
                  <a:schemeClr val="accent1">
                    <a:lumMod val="50000"/>
                  </a:schemeClr>
                </a:solidFill>
                <a:latin typeface="Calibri" pitchFamily="34" charset="0"/>
                <a:ea typeface="ＭＳ Ｐゴシック" pitchFamily="34" charset="-128"/>
                <a:cs typeface="Century Gothic" pitchFamily="34" charset="0"/>
              </a:rPr>
              <a:t>Draw your own conclusions</a:t>
            </a:r>
            <a:endParaRPr lang="en-US" altLang="ja-JP" sz="3200" dirty="0">
              <a:solidFill>
                <a:schemeClr val="accent1">
                  <a:lumMod val="50000"/>
                </a:schemeClr>
              </a:solidFill>
              <a:latin typeface="Calibri" pitchFamily="34" charset="0"/>
              <a:ea typeface="ＭＳ Ｐゴシック" pitchFamily="34" charset="-128"/>
              <a:cs typeface="Century Gothic" pitchFamily="34" charset="0"/>
            </a:endParaRPr>
          </a:p>
        </p:txBody>
      </p:sp>
    </p:spTree>
    <p:extLst>
      <p:ext uri="{BB962C8B-B14F-4D97-AF65-F5344CB8AC3E}">
        <p14:creationId xmlns:p14="http://schemas.microsoft.com/office/powerpoint/2010/main" val="14906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A53F59-D69F-1D46-88DC-7DD4A2387119}"/>
              </a:ext>
            </a:extLst>
          </p:cNvPr>
          <p:cNvSpPr>
            <a:spLocks noGrp="1"/>
          </p:cNvSpPr>
          <p:nvPr>
            <p:ph type="body" idx="12"/>
          </p:nvPr>
        </p:nvSpPr>
        <p:spPr>
          <a:xfrm>
            <a:off x="246626" y="633655"/>
            <a:ext cx="5955826" cy="5299248"/>
          </a:xfrm>
        </p:spPr>
        <p:txBody>
          <a:bodyPr/>
          <a:lstStyle/>
          <a:p>
            <a:pPr algn="ctr"/>
            <a:r>
              <a:rPr lang="en-AU" sz="3200" dirty="0">
                <a:solidFill>
                  <a:schemeClr val="accent1">
                    <a:lumMod val="50000"/>
                  </a:schemeClr>
                </a:solidFill>
                <a:latin typeface="+mj-lt"/>
              </a:rPr>
              <a:t>The main characteristics of academic writing:</a:t>
            </a:r>
          </a:p>
          <a:p>
            <a:pPr algn="ctr"/>
            <a:r>
              <a:rPr lang="en-AU" sz="800" dirty="0">
                <a:solidFill>
                  <a:schemeClr val="accent1">
                    <a:lumMod val="50000"/>
                  </a:schemeClr>
                </a:solidFill>
                <a:latin typeface="+mj-lt"/>
              </a:rPr>
              <a:t>  </a:t>
            </a:r>
          </a:p>
          <a:p>
            <a:pPr marL="609585" indent="-609585">
              <a:buAutoNum type="arabicPeriod"/>
            </a:pPr>
            <a:r>
              <a:rPr lang="en-AU" sz="3000" dirty="0">
                <a:solidFill>
                  <a:schemeClr val="accent1">
                    <a:lumMod val="50000"/>
                  </a:schemeClr>
                </a:solidFill>
                <a:latin typeface="+mj-lt"/>
                <a:cs typeface="Calibri" pitchFamily="34" charset="0"/>
              </a:rPr>
              <a:t>Formal style</a:t>
            </a:r>
          </a:p>
          <a:p>
            <a:pPr marL="609585" indent="-609585">
              <a:buAutoNum type="arabicPeriod"/>
            </a:pPr>
            <a:endParaRPr lang="en-AU" sz="600" dirty="0">
              <a:solidFill>
                <a:schemeClr val="accent1">
                  <a:lumMod val="50000"/>
                </a:schemeClr>
              </a:solidFill>
              <a:latin typeface="+mj-lt"/>
              <a:cs typeface="Calibri" pitchFamily="34" charset="0"/>
            </a:endParaRPr>
          </a:p>
          <a:p>
            <a:pPr marL="609585" indent="-609585">
              <a:buFont typeface="Arial" charset="0"/>
              <a:buAutoNum type="arabicPeriod"/>
            </a:pPr>
            <a:r>
              <a:rPr lang="en-AU" sz="3000" dirty="0">
                <a:solidFill>
                  <a:schemeClr val="accent1">
                    <a:lumMod val="50000"/>
                  </a:schemeClr>
                </a:solidFill>
                <a:latin typeface="+mj-lt"/>
                <a:cs typeface="Calibri" pitchFamily="34" charset="0"/>
              </a:rPr>
              <a:t>Objective style</a:t>
            </a:r>
          </a:p>
          <a:p>
            <a:pPr marL="609585" indent="-609585">
              <a:buFont typeface="Arial" charset="0"/>
              <a:buAutoNum type="arabicPeriod"/>
            </a:pPr>
            <a:endParaRPr lang="en-AU" sz="600" dirty="0">
              <a:solidFill>
                <a:schemeClr val="accent1">
                  <a:lumMod val="50000"/>
                </a:schemeClr>
              </a:solidFill>
              <a:latin typeface="+mj-lt"/>
              <a:cs typeface="Calibri" pitchFamily="34" charset="0"/>
            </a:endParaRPr>
          </a:p>
          <a:p>
            <a:pPr marL="609585" indent="-609585">
              <a:buFont typeface="Arial" charset="0"/>
              <a:buAutoNum type="arabicPeriod"/>
            </a:pPr>
            <a:r>
              <a:rPr lang="en-AU" sz="3000" dirty="0">
                <a:solidFill>
                  <a:schemeClr val="accent1">
                    <a:lumMod val="50000"/>
                  </a:schemeClr>
                </a:solidFill>
                <a:latin typeface="+mj-lt"/>
                <a:cs typeface="Calibri" pitchFamily="34" charset="0"/>
              </a:rPr>
              <a:t>Precise language</a:t>
            </a:r>
          </a:p>
          <a:p>
            <a:pPr marL="609585" indent="-609585">
              <a:buFont typeface="Arial" charset="0"/>
              <a:buAutoNum type="arabicPeriod"/>
            </a:pPr>
            <a:endParaRPr lang="en-AU" sz="600" dirty="0">
              <a:solidFill>
                <a:schemeClr val="accent1">
                  <a:lumMod val="50000"/>
                </a:schemeClr>
              </a:solidFill>
              <a:latin typeface="+mj-lt"/>
              <a:cs typeface="Calibri" pitchFamily="34" charset="0"/>
            </a:endParaRPr>
          </a:p>
          <a:p>
            <a:pPr marL="609585" indent="-609585">
              <a:buFont typeface="Arial" charset="0"/>
              <a:buAutoNum type="arabicPeriod"/>
            </a:pPr>
            <a:r>
              <a:rPr lang="en-AU" sz="3000" dirty="0">
                <a:solidFill>
                  <a:schemeClr val="accent1">
                    <a:lumMod val="50000"/>
                  </a:schemeClr>
                </a:solidFill>
                <a:latin typeface="+mj-lt"/>
                <a:cs typeface="Calibri" pitchFamily="34" charset="0"/>
              </a:rPr>
              <a:t>Evidence-based arguments</a:t>
            </a:r>
          </a:p>
          <a:p>
            <a:pPr marL="609585" indent="-609585">
              <a:buFont typeface="Arial" charset="0"/>
              <a:buAutoNum type="arabicPeriod"/>
            </a:pPr>
            <a:endParaRPr lang="en-AU" sz="600" dirty="0">
              <a:solidFill>
                <a:schemeClr val="accent1">
                  <a:lumMod val="50000"/>
                </a:schemeClr>
              </a:solidFill>
              <a:latin typeface="+mj-lt"/>
              <a:cs typeface="Calibri" pitchFamily="34" charset="0"/>
            </a:endParaRPr>
          </a:p>
          <a:p>
            <a:pPr marL="609585" indent="-609585">
              <a:buFont typeface="Arial" charset="0"/>
              <a:buAutoNum type="arabicPeriod"/>
            </a:pPr>
            <a:r>
              <a:rPr lang="en-AU" sz="3000" dirty="0">
                <a:solidFill>
                  <a:schemeClr val="accent1">
                    <a:lumMod val="50000"/>
                  </a:schemeClr>
                </a:solidFill>
                <a:latin typeface="+mj-lt"/>
                <a:cs typeface="Calibri" pitchFamily="34" charset="0"/>
              </a:rPr>
              <a:t>Demonstrate critical thinking</a:t>
            </a:r>
          </a:p>
          <a:p>
            <a:endParaRPr lang="en-AU" sz="2800" dirty="0">
              <a:solidFill>
                <a:srgbClr val="002060"/>
              </a:solidFill>
            </a:endParaRPr>
          </a:p>
        </p:txBody>
      </p:sp>
      <p:sp>
        <p:nvSpPr>
          <p:cNvPr id="5" name="Footer Placeholder 4">
            <a:extLst>
              <a:ext uri="{FF2B5EF4-FFF2-40B4-BE49-F238E27FC236}">
                <a16:creationId xmlns:a16="http://schemas.microsoft.com/office/drawing/2014/main" id="{25A30505-3675-394D-B797-BC695DF85ECB}"/>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
        <p:nvSpPr>
          <p:cNvPr id="4" name="Subtitle 3"/>
          <p:cNvSpPr>
            <a:spLocks noGrp="1"/>
          </p:cNvSpPr>
          <p:nvPr>
            <p:ph type="subTitle" idx="1"/>
          </p:nvPr>
        </p:nvSpPr>
        <p:spPr/>
        <p:txBody>
          <a:bodyPr/>
          <a:lstStyle/>
          <a:p>
            <a:r>
              <a:rPr lang="en-AU" sz="5400" b="1" dirty="0"/>
              <a:t>Review</a:t>
            </a:r>
            <a:endParaRPr lang="en-AU" sz="5400" dirty="0"/>
          </a:p>
        </p:txBody>
      </p:sp>
    </p:spTree>
    <p:extLst>
      <p:ext uri="{BB962C8B-B14F-4D97-AF65-F5344CB8AC3E}">
        <p14:creationId xmlns:p14="http://schemas.microsoft.com/office/powerpoint/2010/main" val="18090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06552" y="377375"/>
            <a:ext cx="10326658" cy="1000685"/>
          </a:xfrm>
        </p:spPr>
        <p:txBody>
          <a:bodyPr/>
          <a:lstStyle/>
          <a:p>
            <a:r>
              <a:rPr lang="en-US" dirty="0"/>
              <a:t>Study Ready – Autumn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a:xfrm>
            <a:off x="6363093" y="6255097"/>
            <a:ext cx="5402187" cy="365125"/>
          </a:xfrm>
        </p:spPr>
        <p:txBody>
          <a:bodyPr/>
          <a:lstStyle/>
          <a:p>
            <a:r>
              <a:rPr lang="en-US" dirty="0"/>
              <a:t>www.helps.uts.edu.au</a:t>
            </a:r>
          </a:p>
        </p:txBody>
      </p:sp>
      <p:sp>
        <p:nvSpPr>
          <p:cNvPr id="9" name="TextBox 8">
            <a:extLst>
              <a:ext uri="{FF2B5EF4-FFF2-40B4-BE49-F238E27FC236}">
                <a16:creationId xmlns:a16="http://schemas.microsoft.com/office/drawing/2014/main" id="{B85B7CA6-0A4A-4A4B-BEE0-F487B1505476}"/>
              </a:ext>
            </a:extLst>
          </p:cNvPr>
          <p:cNvSpPr txBox="1"/>
          <p:nvPr/>
        </p:nvSpPr>
        <p:spPr>
          <a:xfrm>
            <a:off x="8366333" y="1508084"/>
            <a:ext cx="3398947" cy="2800767"/>
          </a:xfrm>
          <a:prstGeom prst="rect">
            <a:avLst/>
          </a:prstGeom>
          <a:noFill/>
        </p:spPr>
        <p:txBody>
          <a:bodyPr wrap="square" rtlCol="0">
            <a:spAutoFit/>
          </a:bodyPr>
          <a:lstStyle/>
          <a:p>
            <a:r>
              <a:rPr lang="en-US" sz="1600" dirty="0"/>
              <a:t>Workshops run in Week 1 of the session.</a:t>
            </a:r>
          </a:p>
          <a:p>
            <a:endParaRPr lang="en-US" sz="1600" dirty="0"/>
          </a:p>
          <a:p>
            <a:r>
              <a:rPr lang="en-US" sz="1600" dirty="0"/>
              <a:t>10:00am-1:45pm</a:t>
            </a:r>
          </a:p>
          <a:p>
            <a:endParaRPr lang="en-US" sz="1600" dirty="0"/>
          </a:p>
          <a:p>
            <a:pPr marL="285750" indent="-285750">
              <a:buFont typeface="Arial" panose="020B0604020202020204" pitchFamily="34" charset="0"/>
              <a:buChar char="•"/>
            </a:pPr>
            <a:r>
              <a:rPr lang="en-US" sz="1600" dirty="0"/>
              <a:t>Tuesday 29</a:t>
            </a:r>
            <a:r>
              <a:rPr lang="en-US" sz="1600" baseline="30000" dirty="0"/>
              <a:t>th</a:t>
            </a:r>
            <a:r>
              <a:rPr lang="en-US" sz="1600" dirty="0"/>
              <a:t> July</a:t>
            </a:r>
          </a:p>
          <a:p>
            <a:pPr marL="285750" indent="-285750">
              <a:buFont typeface="Arial" panose="020B0604020202020204" pitchFamily="34" charset="0"/>
              <a:buChar char="•"/>
            </a:pPr>
            <a:r>
              <a:rPr lang="en-US" sz="1600" dirty="0"/>
              <a:t>Wednesday 30</a:t>
            </a:r>
            <a:r>
              <a:rPr lang="en-US" sz="1600" baseline="30000" dirty="0"/>
              <a:t>th</a:t>
            </a:r>
            <a:r>
              <a:rPr lang="en-US" sz="1600" dirty="0"/>
              <a:t> July</a:t>
            </a:r>
          </a:p>
          <a:p>
            <a:endParaRPr lang="en-US" sz="1600" dirty="0"/>
          </a:p>
          <a:p>
            <a:r>
              <a:rPr lang="en-US" sz="1600" dirty="0"/>
              <a:t>Sign up via </a:t>
            </a:r>
            <a:r>
              <a:rPr lang="en-US" sz="1600" dirty="0" err="1"/>
              <a:t>CareerHub</a:t>
            </a:r>
            <a:r>
              <a:rPr lang="en-US" sz="1600" dirty="0"/>
              <a:t> (scan!) </a:t>
            </a:r>
          </a:p>
          <a:p>
            <a:endParaRPr lang="en-US" sz="1600" dirty="0"/>
          </a:p>
          <a:p>
            <a:endParaRPr lang="en-AU" sz="1600" dirty="0"/>
          </a:p>
        </p:txBody>
      </p:sp>
      <p:pic>
        <p:nvPicPr>
          <p:cNvPr id="1026" name="Picture 2" descr="HELPS Study Ready SPR25">
            <a:extLst>
              <a:ext uri="{FF2B5EF4-FFF2-40B4-BE49-F238E27FC236}">
                <a16:creationId xmlns:a16="http://schemas.microsoft.com/office/drawing/2014/main" id="{E7F49A84-6D3C-ACC3-DCE8-4A75A3881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716" y="1378060"/>
            <a:ext cx="6462538" cy="456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9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DB0F-79C1-5F54-C718-C1EAE570C108}"/>
            </a:ext>
          </a:extLst>
        </p:cNvPr>
        <p:cNvGrpSpPr/>
        <p:nvPr/>
      </p:nvGrpSpPr>
      <p:grpSpPr>
        <a:xfrm>
          <a:off x="0" y="0"/>
          <a:ext cx="0" cy="0"/>
          <a:chOff x="0" y="0"/>
          <a:chExt cx="0" cy="0"/>
        </a:xfrm>
      </p:grpSpPr>
      <p:pic>
        <p:nvPicPr>
          <p:cNvPr id="10" name="Picture 9" descr="A red oval with white text&#10;&#10;Description automatically generated">
            <a:extLst>
              <a:ext uri="{FF2B5EF4-FFF2-40B4-BE49-F238E27FC236}">
                <a16:creationId xmlns:a16="http://schemas.microsoft.com/office/drawing/2014/main" id="{EE9BEB80-97AD-D87B-A005-E35267B56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881" y="419223"/>
            <a:ext cx="6438777" cy="6438777"/>
          </a:xfrm>
          <a:prstGeom prst="rect">
            <a:avLst/>
          </a:prstGeom>
        </p:spPr>
      </p:pic>
      <p:sp>
        <p:nvSpPr>
          <p:cNvPr id="2" name="Title 1">
            <a:extLst>
              <a:ext uri="{FF2B5EF4-FFF2-40B4-BE49-F238E27FC236}">
                <a16:creationId xmlns:a16="http://schemas.microsoft.com/office/drawing/2014/main" id="{20D93660-3F86-4A01-3640-BAD46B3AE58D}"/>
              </a:ext>
            </a:extLst>
          </p:cNvPr>
          <p:cNvSpPr>
            <a:spLocks noGrp="1"/>
          </p:cNvSpPr>
          <p:nvPr>
            <p:ph type="title"/>
          </p:nvPr>
        </p:nvSpPr>
        <p:spPr>
          <a:xfrm>
            <a:off x="606552" y="377375"/>
            <a:ext cx="10326658" cy="1000685"/>
          </a:xfrm>
        </p:spPr>
        <p:txBody>
          <a:bodyPr/>
          <a:lstStyle/>
          <a:p>
            <a:r>
              <a:rPr lang="en-US" dirty="0"/>
              <a:t>Keep up with everything HELPS!</a:t>
            </a:r>
          </a:p>
        </p:txBody>
      </p:sp>
      <p:sp>
        <p:nvSpPr>
          <p:cNvPr id="3" name="Text Placeholder 2">
            <a:extLst>
              <a:ext uri="{FF2B5EF4-FFF2-40B4-BE49-F238E27FC236}">
                <a16:creationId xmlns:a16="http://schemas.microsoft.com/office/drawing/2014/main" id="{F7CF4625-A633-EEEC-E011-F3B33A4621CC}"/>
              </a:ext>
            </a:extLst>
          </p:cNvPr>
          <p:cNvSpPr>
            <a:spLocks noGrp="1"/>
          </p:cNvSpPr>
          <p:nvPr>
            <p:ph type="body" idx="12"/>
          </p:nvPr>
        </p:nvSpPr>
        <p:spPr>
          <a:xfrm>
            <a:off x="606552" y="1120709"/>
            <a:ext cx="5676802" cy="4865940"/>
          </a:xfrm>
        </p:spPr>
        <p:txBody>
          <a:bodyPr>
            <a:normAutofit/>
          </a:bodyPr>
          <a:lstStyle/>
          <a:p>
            <a:pPr marL="0" indent="0">
              <a:buNone/>
            </a:pPr>
            <a:endParaRPr lang="en-US" sz="2800" b="1" dirty="0"/>
          </a:p>
          <a:p>
            <a:pPr marL="0" indent="0">
              <a:buNone/>
            </a:pPr>
            <a:r>
              <a:rPr lang="en-US" sz="2800" b="1" dirty="0"/>
              <a:t>Follow us on Instagram for more study tips and news about HELPS events!</a:t>
            </a:r>
          </a:p>
          <a:p>
            <a:pPr marL="0" indent="0">
              <a:buNone/>
            </a:pPr>
            <a:endParaRPr lang="en-US" sz="2800" b="1" dirty="0"/>
          </a:p>
          <a:p>
            <a:pPr marL="0" indent="0">
              <a:buNone/>
            </a:pPr>
            <a:endParaRPr lang="en-US" sz="2800" b="1" dirty="0"/>
          </a:p>
          <a:p>
            <a:pPr marL="0" indent="0">
              <a:buNone/>
            </a:pPr>
            <a:r>
              <a:rPr lang="en-US" sz="2800" b="1" dirty="0"/>
              <a:t>Scan the QR code </a:t>
            </a:r>
            <a:r>
              <a:rPr lang="en-US" sz="2800" b="1" dirty="0">
                <a:sym typeface="Wingdings" panose="05000000000000000000" pitchFamily="2" charset="2"/>
              </a:rPr>
              <a:t></a:t>
            </a:r>
            <a:endParaRPr lang="en-AU" sz="2800" dirty="0"/>
          </a:p>
        </p:txBody>
      </p:sp>
      <p:sp>
        <p:nvSpPr>
          <p:cNvPr id="4" name="Footer Placeholder 3">
            <a:extLst>
              <a:ext uri="{FF2B5EF4-FFF2-40B4-BE49-F238E27FC236}">
                <a16:creationId xmlns:a16="http://schemas.microsoft.com/office/drawing/2014/main" id="{58F0FAAA-CB9A-C1A7-9F6F-E63C64CD799A}"/>
              </a:ext>
            </a:extLst>
          </p:cNvPr>
          <p:cNvSpPr>
            <a:spLocks noGrp="1"/>
          </p:cNvSpPr>
          <p:nvPr>
            <p:ph type="ftr" sz="quarter" idx="11"/>
          </p:nvPr>
        </p:nvSpPr>
        <p:spPr>
          <a:xfrm>
            <a:off x="6363093" y="6255097"/>
            <a:ext cx="5402187" cy="365125"/>
          </a:xfrm>
        </p:spPr>
        <p:txBody>
          <a:bodyPr/>
          <a:lstStyle/>
          <a:p>
            <a:r>
              <a:rPr lang="en-US" dirty="0"/>
              <a:t>www.helps.uts.edu.au</a:t>
            </a:r>
          </a:p>
        </p:txBody>
      </p:sp>
      <p:pic>
        <p:nvPicPr>
          <p:cNvPr id="8" name="Picture 7" descr="A qr code on a white background&#10;&#10;Description automatically generated">
            <a:extLst>
              <a:ext uri="{FF2B5EF4-FFF2-40B4-BE49-F238E27FC236}">
                <a16:creationId xmlns:a16="http://schemas.microsoft.com/office/drawing/2014/main" id="{C4B3174A-4F81-706C-487B-46C30F9E5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0" y="1120709"/>
            <a:ext cx="4532887" cy="4532887"/>
          </a:xfrm>
          <a:prstGeom prst="rect">
            <a:avLst/>
          </a:prstGeom>
        </p:spPr>
      </p:pic>
    </p:spTree>
    <p:extLst>
      <p:ext uri="{BB962C8B-B14F-4D97-AF65-F5344CB8AC3E}">
        <p14:creationId xmlns:p14="http://schemas.microsoft.com/office/powerpoint/2010/main" val="142880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2443" y="2117381"/>
            <a:ext cx="10058400" cy="2025650"/>
          </a:xfrm>
        </p:spPr>
        <p:txBody>
          <a:bodyPr/>
          <a:lstStyle/>
          <a:p>
            <a:endParaRPr lang="en-AU" dirty="0"/>
          </a:p>
          <a:p>
            <a:endParaRPr lang="en-AU" dirty="0"/>
          </a:p>
          <a:p>
            <a:pPr algn="ctr"/>
            <a:r>
              <a:rPr lang="en-AU" sz="8000" b="1" dirty="0">
                <a:solidFill>
                  <a:schemeClr val="bg1"/>
                </a:solidFill>
              </a:rPr>
              <a:t>Questions?</a:t>
            </a:r>
          </a:p>
        </p:txBody>
      </p:sp>
    </p:spTree>
    <p:extLst>
      <p:ext uri="{BB962C8B-B14F-4D97-AF65-F5344CB8AC3E}">
        <p14:creationId xmlns:p14="http://schemas.microsoft.com/office/powerpoint/2010/main" val="1657331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vert="horz" lIns="91440" tIns="45720" rIns="91440" bIns="45720" rtlCol="0" anchor="t">
            <a:noAutofit/>
          </a:bodyPr>
          <a:lstStyle/>
          <a:p>
            <a:pPr>
              <a:lnSpc>
                <a:spcPct val="100000"/>
              </a:lnSpc>
            </a:pPr>
            <a:r>
              <a:rPr lang="en-AU" sz="5400" b="1" dirty="0">
                <a:latin typeface="Arial"/>
                <a:cs typeface="Arial"/>
              </a:rPr>
              <a:t>Tips for Better Academic Writing</a:t>
            </a:r>
            <a:endParaRPr lang="en-US" dirty="0"/>
          </a:p>
        </p:txBody>
      </p:sp>
    </p:spTree>
    <p:extLst>
      <p:ext uri="{BB962C8B-B14F-4D97-AF65-F5344CB8AC3E}">
        <p14:creationId xmlns:p14="http://schemas.microsoft.com/office/powerpoint/2010/main" val="4972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730309"/>
            <a:ext cx="7574314" cy="2773479"/>
          </a:xfrm>
        </p:spPr>
        <p:txBody>
          <a:bodyPr/>
          <a:lstStyle/>
          <a:p>
            <a:r>
              <a:rPr lang="en-US" sz="4400" b="1" dirty="0"/>
              <a:t>Workshop Objectives</a:t>
            </a:r>
            <a:endParaRPr lang="en-US" sz="4400" b="1" dirty="0">
              <a:solidFill>
                <a:schemeClr val="bg1"/>
              </a:solidFill>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887238"/>
            <a:ext cx="6514351" cy="3115437"/>
          </a:xfrm>
        </p:spPr>
        <p:txBody>
          <a:bodyPr/>
          <a:lstStyle/>
          <a:p>
            <a:pPr>
              <a:lnSpc>
                <a:spcPct val="100000"/>
              </a:lnSpc>
            </a:pPr>
            <a:r>
              <a:rPr lang="en-AU" sz="3200" dirty="0"/>
              <a:t>1. </a:t>
            </a:r>
            <a:r>
              <a:rPr lang="en-AU" sz="3200" dirty="0">
                <a:latin typeface="+mn-lt"/>
              </a:rPr>
              <a:t>To understand the characteristics of academic writing </a:t>
            </a:r>
            <a:endParaRPr lang="en-AU" altLang="ja-JP" sz="3200" dirty="0">
              <a:latin typeface="+mn-lt"/>
              <a:ea typeface="ＭＳ Ｐゴシック" charset="-128"/>
            </a:endParaRPr>
          </a:p>
          <a:p>
            <a:pPr>
              <a:lnSpc>
                <a:spcPct val="100000"/>
              </a:lnSpc>
            </a:pPr>
            <a:endParaRPr lang="en-AU" sz="3200" dirty="0">
              <a:latin typeface="+mn-lt"/>
            </a:endParaRPr>
          </a:p>
          <a:p>
            <a:pPr>
              <a:lnSpc>
                <a:spcPct val="100000"/>
              </a:lnSpc>
            </a:pPr>
            <a:r>
              <a:rPr lang="en-AU" sz="3200" dirty="0">
                <a:latin typeface="+mn-lt"/>
              </a:rPr>
              <a:t>2. To analyse examples of academic writing</a:t>
            </a:r>
          </a:p>
        </p:txBody>
      </p:sp>
      <p:sp>
        <p:nvSpPr>
          <p:cNvPr id="4" name="TextBox 3">
            <a:extLst>
              <a:ext uri="{FF2B5EF4-FFF2-40B4-BE49-F238E27FC236}">
                <a16:creationId xmlns:a16="http://schemas.microsoft.com/office/drawing/2014/main" id="{DB6468E6-B1F6-3E45-B41A-23AE5F598A57}"/>
              </a:ext>
            </a:extLst>
          </p:cNvPr>
          <p:cNvSpPr txBox="1"/>
          <p:nvPr/>
        </p:nvSpPr>
        <p:spPr>
          <a:xfrm>
            <a:off x="627854" y="6362081"/>
            <a:ext cx="1905796" cy="246221"/>
          </a:xfrm>
          <a:prstGeom prst="rect">
            <a:avLst/>
          </a:prstGeom>
          <a:noFill/>
        </p:spPr>
        <p:txBody>
          <a:bodyPr wrap="square" rtlCol="0">
            <a:spAutoFit/>
          </a:bodyPr>
          <a:lstStyle/>
          <a:p>
            <a:r>
              <a:rPr lang="en-US" sz="1000" dirty="0">
                <a:solidFill>
                  <a:schemeClr val="bg1"/>
                </a:solidFill>
              </a:rPr>
              <a:t>UTS HELPS </a:t>
            </a:r>
            <a:r>
              <a:rPr lang="en-US" sz="1000" dirty="0" err="1">
                <a:solidFill>
                  <a:schemeClr val="bg1"/>
                </a:solidFill>
              </a:rPr>
              <a:t>Bootcamp</a:t>
            </a:r>
            <a:r>
              <a:rPr lang="en-US" sz="1000" dirty="0">
                <a:solidFill>
                  <a:schemeClr val="bg1"/>
                </a:solidFill>
              </a:rPr>
              <a:t> 2020</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7250"/>
            <a:ext cx="10326658" cy="1000685"/>
          </a:xfrm>
        </p:spPr>
        <p:txBody>
          <a:bodyPr/>
          <a:lstStyle/>
          <a:p>
            <a:pPr algn="ctr"/>
            <a:r>
              <a:rPr lang="en-AU" sz="4400" b="1" dirty="0">
                <a:solidFill>
                  <a:schemeClr val="accent1">
                    <a:lumMod val="50000"/>
                  </a:schemeClr>
                </a:solidFill>
              </a:rPr>
              <a:t>Characteristics of academic writing</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2730845" y="1509605"/>
            <a:ext cx="6919783" cy="3673137"/>
          </a:xfrm>
        </p:spPr>
        <p:txBody>
          <a:bodyPr/>
          <a:lstStyle/>
          <a:p>
            <a:pPr marL="457200" indent="-457200">
              <a:buAutoNum type="arabicPeriod"/>
            </a:pPr>
            <a:r>
              <a:rPr lang="en-AU" sz="3600" dirty="0">
                <a:solidFill>
                  <a:schemeClr val="accent1">
                    <a:lumMod val="50000"/>
                  </a:schemeClr>
                </a:solidFill>
                <a:cs typeface="Calibri" pitchFamily="34" charset="0"/>
              </a:rPr>
              <a:t>Formal style</a:t>
            </a:r>
          </a:p>
          <a:p>
            <a:pPr marL="457200" indent="-457200">
              <a:buAutoNum type="arabicPeriod"/>
            </a:pPr>
            <a:endParaRPr lang="en-AU" sz="1200" dirty="0">
              <a:solidFill>
                <a:schemeClr val="accent1">
                  <a:lumMod val="50000"/>
                </a:schemeClr>
              </a:solidFill>
              <a:cs typeface="Calibri" pitchFamily="34" charset="0"/>
            </a:endParaRPr>
          </a:p>
          <a:p>
            <a:pPr marL="457200" indent="-457200">
              <a:buFont typeface="Arial" charset="0"/>
              <a:buAutoNum type="arabicPeriod"/>
            </a:pPr>
            <a:r>
              <a:rPr lang="en-AU" sz="3600" dirty="0">
                <a:solidFill>
                  <a:schemeClr val="accent1">
                    <a:lumMod val="50000"/>
                  </a:schemeClr>
                </a:solidFill>
                <a:cs typeface="Calibri" pitchFamily="34" charset="0"/>
              </a:rPr>
              <a:t>Objective style</a:t>
            </a:r>
          </a:p>
          <a:p>
            <a:pPr marL="457200" indent="-457200">
              <a:buFont typeface="Arial" charset="0"/>
              <a:buAutoNum type="arabicPeriod"/>
            </a:pPr>
            <a:endParaRPr lang="en-AU" sz="1200" dirty="0">
              <a:solidFill>
                <a:schemeClr val="accent1">
                  <a:lumMod val="50000"/>
                </a:schemeClr>
              </a:solidFill>
              <a:cs typeface="Calibri" pitchFamily="34" charset="0"/>
            </a:endParaRPr>
          </a:p>
          <a:p>
            <a:pPr marL="457200" indent="-457200">
              <a:buFont typeface="Arial" charset="0"/>
              <a:buAutoNum type="arabicPeriod"/>
            </a:pPr>
            <a:r>
              <a:rPr lang="en-AU" sz="3600" dirty="0">
                <a:solidFill>
                  <a:schemeClr val="accent1">
                    <a:lumMod val="50000"/>
                  </a:schemeClr>
                </a:solidFill>
                <a:cs typeface="Calibri" pitchFamily="34" charset="0"/>
              </a:rPr>
              <a:t>Precise language</a:t>
            </a:r>
          </a:p>
          <a:p>
            <a:pPr marL="457200" indent="-457200">
              <a:buFont typeface="Arial" charset="0"/>
              <a:buAutoNum type="arabicPeriod"/>
            </a:pPr>
            <a:endParaRPr lang="en-AU" sz="1200" dirty="0">
              <a:solidFill>
                <a:schemeClr val="accent1">
                  <a:lumMod val="50000"/>
                </a:schemeClr>
              </a:solidFill>
              <a:cs typeface="Calibri" pitchFamily="34" charset="0"/>
            </a:endParaRPr>
          </a:p>
          <a:p>
            <a:pPr marL="457200" indent="-457200">
              <a:buFont typeface="Arial" charset="0"/>
              <a:buAutoNum type="arabicPeriod"/>
            </a:pPr>
            <a:r>
              <a:rPr lang="en-AU" sz="3600" dirty="0">
                <a:solidFill>
                  <a:schemeClr val="accent1">
                    <a:lumMod val="50000"/>
                  </a:schemeClr>
                </a:solidFill>
                <a:cs typeface="Calibri" pitchFamily="34" charset="0"/>
              </a:rPr>
              <a:t>Evidence-based arguments</a:t>
            </a:r>
            <a:endParaRPr lang="en-AU" dirty="0"/>
          </a:p>
          <a:p>
            <a:pPr marL="457200" indent="-457200">
              <a:buFont typeface="Arial" charset="0"/>
              <a:buAutoNum type="arabicPeriod"/>
            </a:pPr>
            <a:endParaRPr lang="en-AU" sz="1200" dirty="0">
              <a:solidFill>
                <a:schemeClr val="accent1">
                  <a:lumMod val="50000"/>
                </a:schemeClr>
              </a:solidFill>
              <a:cs typeface="Calibri" pitchFamily="34" charset="0"/>
            </a:endParaRPr>
          </a:p>
          <a:p>
            <a:pPr marL="457200" indent="-457200">
              <a:buFont typeface="Arial" charset="0"/>
              <a:buAutoNum type="arabicPeriod"/>
            </a:pPr>
            <a:r>
              <a:rPr lang="en-AU" sz="3600" dirty="0">
                <a:solidFill>
                  <a:schemeClr val="accent1">
                    <a:lumMod val="50000"/>
                  </a:schemeClr>
                </a:solidFill>
                <a:cs typeface="Calibri" pitchFamily="34" charset="0"/>
              </a:rPr>
              <a:t>Demonstrates critical thinking</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39493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3342390" y="2553986"/>
            <a:ext cx="7318942" cy="1483672"/>
          </a:xfrm>
        </p:spPr>
        <p:txBody>
          <a:bodyPr/>
          <a:lstStyle/>
          <a:p>
            <a:r>
              <a:rPr lang="en-AU" sz="6000" b="1" dirty="0">
                <a:solidFill>
                  <a:schemeClr val="bg1"/>
                </a:solidFill>
              </a:rPr>
              <a:t>1. Formal Style</a:t>
            </a:r>
            <a:endParaRPr lang="en-US" sz="6000"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456" y="3295822"/>
            <a:ext cx="5283200" cy="2714977"/>
          </a:xfrm>
          <a:prstGeom prst="rect">
            <a:avLst/>
          </a:prstGeom>
        </p:spPr>
      </p:pic>
    </p:spTree>
    <p:extLst>
      <p:ext uri="{BB962C8B-B14F-4D97-AF65-F5344CB8AC3E}">
        <p14:creationId xmlns:p14="http://schemas.microsoft.com/office/powerpoint/2010/main" val="204263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000" b="1" i="1" dirty="0">
                <a:solidFill>
                  <a:srgbClr val="FF0000"/>
                </a:solidFill>
                <a:latin typeface="Calibri" pitchFamily="34" charset="0"/>
                <a:cs typeface="Calibri" pitchFamily="34" charset="0"/>
              </a:rPr>
              <a:t>Avoid</a:t>
            </a:r>
            <a:r>
              <a:rPr lang="en-AU" sz="4000" i="1" dirty="0">
                <a:latin typeface="Calibri" pitchFamily="34" charset="0"/>
                <a:cs typeface="Calibri" pitchFamily="34" charset="0"/>
              </a:rPr>
              <a:t> </a:t>
            </a:r>
            <a:r>
              <a:rPr lang="en-AU" sz="4000" b="1" dirty="0">
                <a:solidFill>
                  <a:schemeClr val="accent1">
                    <a:lumMod val="50000"/>
                  </a:schemeClr>
                </a:solidFill>
                <a:latin typeface="Calibri" pitchFamily="34" charset="0"/>
                <a:cs typeface="Calibri" pitchFamily="34" charset="0"/>
              </a:rPr>
              <a:t>colloquial language and slang</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1661355"/>
            <a:ext cx="10157254" cy="4294602"/>
          </a:xfrm>
        </p:spPr>
        <p:txBody>
          <a:bodyPr/>
          <a:lstStyle/>
          <a:p>
            <a:pPr marL="0" indent="0">
              <a:buNone/>
            </a:pPr>
            <a:r>
              <a:rPr lang="en-AU" sz="2800" dirty="0">
                <a:solidFill>
                  <a:schemeClr val="accent1">
                    <a:lumMod val="50000"/>
                  </a:schemeClr>
                </a:solidFill>
              </a:rPr>
              <a:t>Which words or phrases are too informal for academic writing?</a:t>
            </a:r>
            <a:endParaRPr lang="en-AU" sz="1050" dirty="0">
              <a:solidFill>
                <a:schemeClr val="accent1">
                  <a:lumMod val="50000"/>
                </a:schemeClr>
              </a:solidFill>
            </a:endParaRPr>
          </a:p>
          <a:p>
            <a:endParaRPr lang="en-AU" dirty="0">
              <a:solidFill>
                <a:schemeClr val="accent1">
                  <a:lumMod val="50000"/>
                </a:schemeClr>
              </a:solidFill>
            </a:endParaRPr>
          </a:p>
          <a:p>
            <a:pPr marL="342900" indent="-342900">
              <a:buAutoNum type="arabicPeriod"/>
            </a:pPr>
            <a:r>
              <a:rPr lang="en-AU" sz="2600" i="1" dirty="0">
                <a:solidFill>
                  <a:schemeClr val="accent1">
                    <a:lumMod val="50000"/>
                  </a:schemeClr>
                </a:solidFill>
              </a:rPr>
              <a:t>There are heaps of problems with the proposed design solution.</a:t>
            </a:r>
          </a:p>
          <a:p>
            <a:pPr marL="342900" indent="-342900">
              <a:buAutoNum type="arabicPeriod"/>
            </a:pPr>
            <a:endParaRPr lang="en-AU" sz="2000" i="1" dirty="0">
              <a:solidFill>
                <a:schemeClr val="accent1">
                  <a:lumMod val="50000"/>
                </a:schemeClr>
              </a:solidFill>
            </a:endParaRPr>
          </a:p>
          <a:p>
            <a:pPr marL="342900" indent="-342900">
              <a:buAutoNum type="arabicPeriod"/>
            </a:pPr>
            <a:r>
              <a:rPr lang="en-AU" sz="2600" i="1" dirty="0">
                <a:solidFill>
                  <a:schemeClr val="accent1">
                    <a:lumMod val="50000"/>
                  </a:schemeClr>
                </a:solidFill>
              </a:rPr>
              <a:t>Lots of studies have been done about the effects of sugar on children.</a:t>
            </a:r>
          </a:p>
          <a:p>
            <a:pPr marL="342900" indent="-342900">
              <a:buAutoNum type="arabicPeriod"/>
            </a:pPr>
            <a:endParaRPr lang="en-AU" sz="2000" i="1" dirty="0">
              <a:solidFill>
                <a:schemeClr val="accent1">
                  <a:lumMod val="50000"/>
                </a:schemeClr>
              </a:solidFill>
            </a:endParaRPr>
          </a:p>
          <a:p>
            <a:pPr marL="342900" indent="-342900">
              <a:buAutoNum type="arabicPeriod"/>
            </a:pPr>
            <a:r>
              <a:rPr lang="en-AU" sz="2600" i="1" dirty="0">
                <a:solidFill>
                  <a:schemeClr val="accent1">
                    <a:lumMod val="50000"/>
                  </a:schemeClr>
                </a:solidFill>
              </a:rPr>
              <a:t>The government reckons that giving everyone a bunch of cash will make the economy better after coronavirus.</a:t>
            </a:r>
          </a:p>
          <a:p>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 </a:t>
            </a:r>
            <a:r>
              <a:rPr lang="en-US" dirty="0" err="1"/>
              <a:t>Bootcamp</a:t>
            </a:r>
            <a:r>
              <a:rPr lang="en-US" dirty="0"/>
              <a:t> 2020</a:t>
            </a:r>
          </a:p>
        </p:txBody>
      </p:sp>
    </p:spTree>
    <p:extLst>
      <p:ext uri="{BB962C8B-B14F-4D97-AF65-F5344CB8AC3E}">
        <p14:creationId xmlns:p14="http://schemas.microsoft.com/office/powerpoint/2010/main" val="270577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a32d570-4c40-4a20-9a55-39b056d39524" xsi:nil="true"/>
    <lcf76f155ced4ddcb4097134ff3c332f xmlns="cff5b4fd-eec2-4aff-a7f6-43c4ba3f612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8" ma:contentTypeDescription="Create a new document." ma:contentTypeScope="" ma:versionID="dc62ef4501401f03dc9c2aafc3ba9d80">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2c9de9f7e6ea3c8ea44d066a15e0bdd3"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fef7914-8384-4319-8444-378afdf4f6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fae4a2c-49b2-437d-99a1-d38cbfed7d69}" ma:internalName="TaxCatchAll" ma:showField="CatchAllData" ma:web="ea32d570-4c40-4a20-9a55-39b056d395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C0A3B9-2649-4784-80DC-001E9BF6509A}">
  <ds:schemaRefs>
    <ds:schemaRef ds:uri="http://schemas.microsoft.com/sharepoint/v3/contenttype/forms"/>
  </ds:schemaRefs>
</ds:datastoreItem>
</file>

<file path=customXml/itemProps2.xml><?xml version="1.0" encoding="utf-8"?>
<ds:datastoreItem xmlns:ds="http://schemas.openxmlformats.org/officeDocument/2006/customXml" ds:itemID="{F057C90A-BE79-4199-AAC2-345842C4E612}">
  <ds:schemaRefs>
    <ds:schemaRef ds:uri="http://purl.org/dc/dcmitype/"/>
    <ds:schemaRef ds:uri="cff5b4fd-eec2-4aff-a7f6-43c4ba3f6121"/>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ea32d570-4c40-4a20-9a55-39b056d39524"/>
    <ds:schemaRef ds:uri="http://www.w3.org/XML/1998/namespace"/>
  </ds:schemaRefs>
</ds:datastoreItem>
</file>

<file path=customXml/itemProps3.xml><?xml version="1.0" encoding="utf-8"?>
<ds:datastoreItem xmlns:ds="http://schemas.openxmlformats.org/officeDocument/2006/customXml" ds:itemID="{4C1CC558-309B-4FF8-8B81-E0FED1747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5b4fd-eec2-4aff-a7f6-43c4ba3f6121"/>
    <ds:schemaRef ds:uri="ea32d570-4c40-4a20-9a55-39b056d395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754</TotalTime>
  <Words>2368</Words>
  <Application>Microsoft Office PowerPoint</Application>
  <PresentationFormat>Widescreen</PresentationFormat>
  <Paragraphs>392</Paragraphs>
  <Slides>45</Slides>
  <Notes>35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ＭＳ Ｐゴシック</vt:lpstr>
      <vt:lpstr>Arial</vt:lpstr>
      <vt:lpstr>Calibri</vt:lpstr>
      <vt:lpstr>Century Gothic</vt:lpstr>
      <vt:lpstr>Helvetica</vt:lpstr>
      <vt:lpstr>Wingdings</vt:lpstr>
      <vt:lpstr>Office Theme</vt:lpstr>
      <vt:lpstr>UTS HELPS</vt:lpstr>
      <vt:lpstr>PowerPoint Presentation</vt:lpstr>
      <vt:lpstr>UTS HELPS</vt:lpstr>
      <vt:lpstr>UTS HELPS</vt:lpstr>
      <vt:lpstr>UTS HELPS</vt:lpstr>
      <vt:lpstr>Workshop Objectives</vt:lpstr>
      <vt:lpstr>Characteristics of academic writing  </vt:lpstr>
      <vt:lpstr>PowerPoint Presentation</vt:lpstr>
      <vt:lpstr>Avoid colloquial language and slang  </vt:lpstr>
      <vt:lpstr>Avoid colloquial language and slang  </vt:lpstr>
      <vt:lpstr>Formal language  </vt:lpstr>
      <vt:lpstr>PowerPoint Presentation</vt:lpstr>
      <vt:lpstr>Formal language  </vt:lpstr>
      <vt:lpstr>PowerPoint Presentation</vt:lpstr>
      <vt:lpstr>PowerPoint Presentation</vt:lpstr>
      <vt:lpstr>PowerPoint Presentation</vt:lpstr>
      <vt:lpstr>PowerPoint Presentation</vt:lpstr>
      <vt:lpstr>PowerPoint Presentation</vt:lpstr>
      <vt:lpstr>Avoid using personal language  </vt:lpstr>
      <vt:lpstr>PowerPoint Presentation</vt:lpstr>
      <vt:lpstr>Use passive voice to describe processes.   </vt:lpstr>
      <vt:lpstr>ACTIVITY  </vt:lpstr>
      <vt:lpstr>ACTIVITY  </vt:lpstr>
      <vt:lpstr>Avoid emotional language </vt:lpstr>
      <vt:lpstr>Use neutral language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Ready – Autumn</vt:lpstr>
      <vt:lpstr>Keep up with everything HELPS!</vt:lpstr>
      <vt:lpstr>PowerPoint Presentation</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Simon Au</cp:lastModifiedBy>
  <cp:revision>125</cp:revision>
  <dcterms:created xsi:type="dcterms:W3CDTF">2020-06-09T03:36:46Z</dcterms:created>
  <dcterms:modified xsi:type="dcterms:W3CDTF">2025-07-21T06:32:12Z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2021-02-17T00:24:39Z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d9e83a7f-5293-4183-8933-631249a52224</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y fmtid="{D5CDD505-2E9C-101B-9397-08002B2CF9AE}" pid="10" name="MediaServiceImageTags">
    <vt:lpwstr/>
  </property>
</Properties>
</file>