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86" r:id="rId5"/>
    <p:sldId id="257" r:id="rId6"/>
    <p:sldId id="277" r:id="rId7"/>
    <p:sldId id="291" r:id="rId8"/>
    <p:sldId id="292" r:id="rId9"/>
    <p:sldId id="296" r:id="rId10"/>
    <p:sldId id="295" r:id="rId11"/>
    <p:sldId id="297" r:id="rId12"/>
    <p:sldId id="298" r:id="rId13"/>
    <p:sldId id="299" r:id="rId14"/>
    <p:sldId id="300" r:id="rId15"/>
    <p:sldId id="301" r:id="rId16"/>
    <p:sldId id="302" r:id="rId17"/>
    <p:sldId id="303" r:id="rId18"/>
    <p:sldId id="312" r:id="rId19"/>
    <p:sldId id="313" r:id="rId20"/>
    <p:sldId id="304" r:id="rId21"/>
    <p:sldId id="314" r:id="rId22"/>
    <p:sldId id="309" r:id="rId23"/>
    <p:sldId id="318" r:id="rId24"/>
    <p:sldId id="310" r:id="rId25"/>
    <p:sldId id="315" r:id="rId26"/>
    <p:sldId id="316" r:id="rId27"/>
    <p:sldId id="308" r:id="rId28"/>
    <p:sldId id="321" r:id="rId29"/>
    <p:sldId id="283" r:id="rId30"/>
  </p:sldIdLst>
  <p:sldSz cx="12192000" cy="6858000"/>
  <p:notesSz cx="6858000" cy="13144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277"/>
            <p14:sldId id="291"/>
            <p14:sldId id="292"/>
            <p14:sldId id="296"/>
            <p14:sldId id="295"/>
            <p14:sldId id="297"/>
            <p14:sldId id="298"/>
            <p14:sldId id="299"/>
            <p14:sldId id="300"/>
            <p14:sldId id="301"/>
            <p14:sldId id="302"/>
            <p14:sldId id="303"/>
            <p14:sldId id="312"/>
            <p14:sldId id="313"/>
            <p14:sldId id="304"/>
            <p14:sldId id="314"/>
            <p14:sldId id="309"/>
            <p14:sldId id="318"/>
            <p14:sldId id="310"/>
            <p14:sldId id="315"/>
            <p14:sldId id="316"/>
            <p14:sldId id="308"/>
            <p14:sldId id="321"/>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initials="S" lastIdx="2" clrIdx="0">
    <p:extLst>
      <p:ext uri="{19B8F6BF-5375-455C-9EA6-DF929625EA0E}">
        <p15:presenceInfo xmlns:p15="http://schemas.microsoft.com/office/powerpoint/2012/main" userId="Simon" providerId="None"/>
      </p:ext>
    </p:extLst>
  </p:cmAuthor>
  <p:cmAuthor id="2" name="Sarah Lucantonio" initials="SL" lastIdx="7" clrIdx="1">
    <p:extLst>
      <p:ext uri="{19B8F6BF-5375-455C-9EA6-DF929625EA0E}">
        <p15:presenceInfo xmlns:p15="http://schemas.microsoft.com/office/powerpoint/2012/main" userId="S::Sarah.Lucantonio@uts.edu.au::59b225f6-8b5e-4320-8193-1819989b0c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990000"/>
    <a:srgbClr val="F4F2F5"/>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3AF16B-6776-4337-AFA9-C7B347611943}" v="3" dt="2025-07-15T02:59:14.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269" autoAdjust="0"/>
  </p:normalViewPr>
  <p:slideViewPr>
    <p:cSldViewPr snapToGrid="0">
      <p:cViewPr varScale="1">
        <p:scale>
          <a:sx n="72" d="100"/>
          <a:sy n="72" d="100"/>
        </p:scale>
        <p:origin x="20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ucantonio" userId="59b225f6-8b5e-4320-8193-1819989b0ce0" providerId="ADAL" clId="{8DA2C7D4-D95E-4535-94E3-7DB5FE31F4F7}"/>
    <pc:docChg chg="undo custSel addSld delSld modSld sldOrd modSection">
      <pc:chgData name="Sarah Lucantonio" userId="59b225f6-8b5e-4320-8193-1819989b0ce0" providerId="ADAL" clId="{8DA2C7D4-D95E-4535-94E3-7DB5FE31F4F7}" dt="2025-05-14T02:48:47.155" v="2255" actId="20577"/>
      <pc:docMkLst>
        <pc:docMk/>
      </pc:docMkLst>
      <pc:sldChg chg="modSp mod modAnim modCm">
        <pc:chgData name="Sarah Lucantonio" userId="59b225f6-8b5e-4320-8193-1819989b0ce0" providerId="ADAL" clId="{8DA2C7D4-D95E-4535-94E3-7DB5FE31F4F7}" dt="2025-05-14T01:55:53.784" v="378" actId="13926"/>
        <pc:sldMkLst>
          <pc:docMk/>
          <pc:sldMk cId="2306038167" sldId="257"/>
        </pc:sldMkLst>
        <pc:spChg chg="mod">
          <ac:chgData name="Sarah Lucantonio" userId="59b225f6-8b5e-4320-8193-1819989b0ce0" providerId="ADAL" clId="{8DA2C7D4-D95E-4535-94E3-7DB5FE31F4F7}" dt="2025-05-14T01:55:53.784" v="378" actId="13926"/>
          <ac:spMkLst>
            <pc:docMk/>
            <pc:sldMk cId="2306038167" sldId="257"/>
            <ac:spMk id="3" creationId="{F94E1A75-FE14-6846-BE5B-20C4B6B4FC6A}"/>
          </ac:spMkLst>
        </pc:spChg>
      </pc:sldChg>
      <pc:sldChg chg="modCm modNotesTx">
        <pc:chgData name="Sarah Lucantonio" userId="59b225f6-8b5e-4320-8193-1819989b0ce0" providerId="ADAL" clId="{8DA2C7D4-D95E-4535-94E3-7DB5FE31F4F7}" dt="2025-05-14T02:06:36.257" v="816" actId="20577"/>
        <pc:sldMkLst>
          <pc:docMk/>
          <pc:sldMk cId="1796400794" sldId="291"/>
        </pc:sldMkLst>
      </pc:sldChg>
      <pc:sldChg chg="modNotesTx">
        <pc:chgData name="Sarah Lucantonio" userId="59b225f6-8b5e-4320-8193-1819989b0ce0" providerId="ADAL" clId="{8DA2C7D4-D95E-4535-94E3-7DB5FE31F4F7}" dt="2025-05-14T02:07:01.642" v="818" actId="20577"/>
        <pc:sldMkLst>
          <pc:docMk/>
          <pc:sldMk cId="932334166" sldId="292"/>
        </pc:sldMkLst>
      </pc:sldChg>
      <pc:sldChg chg="ord">
        <pc:chgData name="Sarah Lucantonio" userId="59b225f6-8b5e-4320-8193-1819989b0ce0" providerId="ADAL" clId="{8DA2C7D4-D95E-4535-94E3-7DB5FE31F4F7}" dt="2025-05-14T02:08:43.465" v="820"/>
        <pc:sldMkLst>
          <pc:docMk/>
          <pc:sldMk cId="1911877275" sldId="295"/>
        </pc:sldMkLst>
      </pc:sldChg>
      <pc:sldChg chg="modCm">
        <pc:chgData name="Sarah Lucantonio" userId="59b225f6-8b5e-4320-8193-1819989b0ce0" providerId="ADAL" clId="{8DA2C7D4-D95E-4535-94E3-7DB5FE31F4F7}" dt="2025-05-14T02:10:12.520" v="822"/>
        <pc:sldMkLst>
          <pc:docMk/>
          <pc:sldMk cId="322927676" sldId="296"/>
        </pc:sldMkLst>
      </pc:sldChg>
      <pc:sldChg chg="addSp delSp modSp mod modAnim modCm">
        <pc:chgData name="Sarah Lucantonio" userId="59b225f6-8b5e-4320-8193-1819989b0ce0" providerId="ADAL" clId="{8DA2C7D4-D95E-4535-94E3-7DB5FE31F4F7}" dt="2025-05-14T02:22:04.803" v="1120"/>
        <pc:sldMkLst>
          <pc:docMk/>
          <pc:sldMk cId="2678291449" sldId="297"/>
        </pc:sldMkLst>
        <pc:spChg chg="mod">
          <ac:chgData name="Sarah Lucantonio" userId="59b225f6-8b5e-4320-8193-1819989b0ce0" providerId="ADAL" clId="{8DA2C7D4-D95E-4535-94E3-7DB5FE31F4F7}" dt="2025-05-14T02:20:44.248" v="1100" actId="1076"/>
          <ac:spMkLst>
            <pc:docMk/>
            <pc:sldMk cId="2678291449" sldId="297"/>
            <ac:spMk id="3" creationId="{E99628D6-6B65-4603-B841-C181B1F6683F}"/>
          </ac:spMkLst>
        </pc:spChg>
        <pc:spChg chg="mod">
          <ac:chgData name="Sarah Lucantonio" userId="59b225f6-8b5e-4320-8193-1819989b0ce0" providerId="ADAL" clId="{8DA2C7D4-D95E-4535-94E3-7DB5FE31F4F7}" dt="2025-05-14T02:20:46.515" v="1101" actId="1076"/>
          <ac:spMkLst>
            <pc:docMk/>
            <pc:sldMk cId="2678291449" sldId="297"/>
            <ac:spMk id="4" creationId="{0EC72AB9-D94B-4690-B8DC-CF07961CF7A2}"/>
          </ac:spMkLst>
        </pc:spChg>
        <pc:spChg chg="mod">
          <ac:chgData name="Sarah Lucantonio" userId="59b225f6-8b5e-4320-8193-1819989b0ce0" providerId="ADAL" clId="{8DA2C7D4-D95E-4535-94E3-7DB5FE31F4F7}" dt="2025-05-14T02:21:01.171" v="1105" actId="1076"/>
          <ac:spMkLst>
            <pc:docMk/>
            <pc:sldMk cId="2678291449" sldId="297"/>
            <ac:spMk id="5" creationId="{5B93DB03-81EE-4394-AE8A-85903A89AB1B}"/>
          </ac:spMkLst>
        </pc:spChg>
        <pc:spChg chg="mod">
          <ac:chgData name="Sarah Lucantonio" userId="59b225f6-8b5e-4320-8193-1819989b0ce0" providerId="ADAL" clId="{8DA2C7D4-D95E-4535-94E3-7DB5FE31F4F7}" dt="2025-05-14T02:20:54.297" v="1103" actId="1076"/>
          <ac:spMkLst>
            <pc:docMk/>
            <pc:sldMk cId="2678291449" sldId="297"/>
            <ac:spMk id="6" creationId="{AF7721EA-23DA-4E2E-BDC8-D9E9480EADB6}"/>
          </ac:spMkLst>
        </pc:spChg>
        <pc:spChg chg="mod">
          <ac:chgData name="Sarah Lucantonio" userId="59b225f6-8b5e-4320-8193-1819989b0ce0" providerId="ADAL" clId="{8DA2C7D4-D95E-4535-94E3-7DB5FE31F4F7}" dt="2025-05-14T02:20:57.444" v="1104" actId="1076"/>
          <ac:spMkLst>
            <pc:docMk/>
            <pc:sldMk cId="2678291449" sldId="297"/>
            <ac:spMk id="7" creationId="{C5821D0D-C4AC-422B-81D9-F9CDCA746BC1}"/>
          </ac:spMkLst>
        </pc:spChg>
        <pc:spChg chg="add mod">
          <ac:chgData name="Sarah Lucantonio" userId="59b225f6-8b5e-4320-8193-1819989b0ce0" providerId="ADAL" clId="{8DA2C7D4-D95E-4535-94E3-7DB5FE31F4F7}" dt="2025-05-14T02:21:24.934" v="1119" actId="20577"/>
          <ac:spMkLst>
            <pc:docMk/>
            <pc:sldMk cId="2678291449" sldId="297"/>
            <ac:spMk id="9" creationId="{8AEDD556-7ACE-CC7E-B184-9D5A6BC5E8EA}"/>
          </ac:spMkLst>
        </pc:spChg>
      </pc:sldChg>
      <pc:sldChg chg="modSp mod modCm">
        <pc:chgData name="Sarah Lucantonio" userId="59b225f6-8b5e-4320-8193-1819989b0ce0" providerId="ADAL" clId="{8DA2C7D4-D95E-4535-94E3-7DB5FE31F4F7}" dt="2025-05-14T02:22:46.234" v="1126" actId="313"/>
        <pc:sldMkLst>
          <pc:docMk/>
          <pc:sldMk cId="146938085" sldId="298"/>
        </pc:sldMkLst>
        <pc:spChg chg="mod">
          <ac:chgData name="Sarah Lucantonio" userId="59b225f6-8b5e-4320-8193-1819989b0ce0" providerId="ADAL" clId="{8DA2C7D4-D95E-4535-94E3-7DB5FE31F4F7}" dt="2025-05-14T02:22:46.234" v="1126" actId="313"/>
          <ac:spMkLst>
            <pc:docMk/>
            <pc:sldMk cId="146938085" sldId="298"/>
            <ac:spMk id="6" creationId="{D43940B1-0881-4E08-B737-EB6312E00B7F}"/>
          </ac:spMkLst>
        </pc:spChg>
      </pc:sldChg>
      <pc:sldChg chg="modSp modAnim">
        <pc:chgData name="Sarah Lucantonio" userId="59b225f6-8b5e-4320-8193-1819989b0ce0" providerId="ADAL" clId="{8DA2C7D4-D95E-4535-94E3-7DB5FE31F4F7}" dt="2025-05-14T02:23:38.316" v="1132" actId="20577"/>
        <pc:sldMkLst>
          <pc:docMk/>
          <pc:sldMk cId="3758914986" sldId="299"/>
        </pc:sldMkLst>
        <pc:spChg chg="mod">
          <ac:chgData name="Sarah Lucantonio" userId="59b225f6-8b5e-4320-8193-1819989b0ce0" providerId="ADAL" clId="{8DA2C7D4-D95E-4535-94E3-7DB5FE31F4F7}" dt="2025-05-14T02:23:35.246" v="1131" actId="20577"/>
          <ac:spMkLst>
            <pc:docMk/>
            <pc:sldMk cId="3758914986" sldId="299"/>
            <ac:spMk id="2" creationId="{D189FC29-5B3D-440A-A74F-5023896BABE4}"/>
          </ac:spMkLst>
        </pc:spChg>
      </pc:sldChg>
      <pc:sldChg chg="modSp">
        <pc:chgData name="Sarah Lucantonio" userId="59b225f6-8b5e-4320-8193-1819989b0ce0" providerId="ADAL" clId="{8DA2C7D4-D95E-4535-94E3-7DB5FE31F4F7}" dt="2025-05-14T02:24:19.369" v="1134" actId="20577"/>
        <pc:sldMkLst>
          <pc:docMk/>
          <pc:sldMk cId="1120203666" sldId="301"/>
        </pc:sldMkLst>
        <pc:spChg chg="mod">
          <ac:chgData name="Sarah Lucantonio" userId="59b225f6-8b5e-4320-8193-1819989b0ce0" providerId="ADAL" clId="{8DA2C7D4-D95E-4535-94E3-7DB5FE31F4F7}" dt="2025-05-14T02:24:19.369" v="1134" actId="20577"/>
          <ac:spMkLst>
            <pc:docMk/>
            <pc:sldMk cId="1120203666" sldId="301"/>
            <ac:spMk id="2" creationId="{A79C9903-6E4D-4D08-935F-6286D66B9565}"/>
          </ac:spMkLst>
        </pc:spChg>
      </pc:sldChg>
      <pc:sldChg chg="modSp modAnim modNotesTx">
        <pc:chgData name="Sarah Lucantonio" userId="59b225f6-8b5e-4320-8193-1819989b0ce0" providerId="ADAL" clId="{8DA2C7D4-D95E-4535-94E3-7DB5FE31F4F7}" dt="2025-05-14T02:32:52.783" v="1193" actId="20577"/>
        <pc:sldMkLst>
          <pc:docMk/>
          <pc:sldMk cId="2991188515" sldId="309"/>
        </pc:sldMkLst>
        <pc:spChg chg="mod">
          <ac:chgData name="Sarah Lucantonio" userId="59b225f6-8b5e-4320-8193-1819989b0ce0" providerId="ADAL" clId="{8DA2C7D4-D95E-4535-94E3-7DB5FE31F4F7}" dt="2025-05-14T02:32:31.706" v="1157" actId="20577"/>
          <ac:spMkLst>
            <pc:docMk/>
            <pc:sldMk cId="2991188515" sldId="309"/>
            <ac:spMk id="3" creationId="{6FB3A1AC-BC72-4210-B9A3-2DD27F6BF980}"/>
          </ac:spMkLst>
        </pc:spChg>
      </pc:sldChg>
      <pc:sldChg chg="modCm">
        <pc:chgData name="Sarah Lucantonio" userId="59b225f6-8b5e-4320-8193-1819989b0ce0" providerId="ADAL" clId="{8DA2C7D4-D95E-4535-94E3-7DB5FE31F4F7}" dt="2025-05-14T02:33:56.960" v="1194"/>
        <pc:sldMkLst>
          <pc:docMk/>
          <pc:sldMk cId="3905292000" sldId="314"/>
        </pc:sldMkLst>
      </pc:sldChg>
      <pc:sldChg chg="modSp new del mod">
        <pc:chgData name="Sarah Lucantonio" userId="59b225f6-8b5e-4320-8193-1819989b0ce0" providerId="ADAL" clId="{8DA2C7D4-D95E-4535-94E3-7DB5FE31F4F7}" dt="2025-05-14T02:25:07.973" v="1135" actId="2696"/>
        <pc:sldMkLst>
          <pc:docMk/>
          <pc:sldMk cId="887445228" sldId="322"/>
        </pc:sldMkLst>
      </pc:sldChg>
      <pc:sldChg chg="delSp modSp new mod">
        <pc:chgData name="Sarah Lucantonio" userId="59b225f6-8b5e-4320-8193-1819989b0ce0" providerId="ADAL" clId="{8DA2C7D4-D95E-4535-94E3-7DB5FE31F4F7}" dt="2025-05-14T02:48:47.155" v="2255" actId="20577"/>
        <pc:sldMkLst>
          <pc:docMk/>
          <pc:sldMk cId="3059266608" sldId="322"/>
        </pc:sldMkLst>
      </pc:sldChg>
    </pc:docChg>
  </pc:docChgLst>
  <pc:docChgLst>
    <pc:chgData name="Simon Au" userId="bd834a62-bcf6-4f47-838d-84af1dfdd484" providerId="ADAL" clId="{F93AF16B-6776-4337-AFA9-C7B347611943}"/>
    <pc:docChg chg="delSld modSld modSection">
      <pc:chgData name="Simon Au" userId="bd834a62-bcf6-4f47-838d-84af1dfdd484" providerId="ADAL" clId="{F93AF16B-6776-4337-AFA9-C7B347611943}" dt="2025-07-15T03:00:51.811" v="7" actId="47"/>
      <pc:docMkLst>
        <pc:docMk/>
      </pc:docMkLst>
      <pc:sldChg chg="modCm modNotesTx">
        <pc:chgData name="Simon Au" userId="bd834a62-bcf6-4f47-838d-84af1dfdd484" providerId="ADAL" clId="{F93AF16B-6776-4337-AFA9-C7B347611943}" dt="2025-07-15T02:56:55.680" v="4" actId="115"/>
        <pc:sldMkLst>
          <pc:docMk/>
          <pc:sldMk cId="1796400794" sldId="291"/>
        </pc:sldMkLst>
      </pc:sldChg>
      <pc:sldChg chg="modAnim">
        <pc:chgData name="Simon Au" userId="bd834a62-bcf6-4f47-838d-84af1dfdd484" providerId="ADAL" clId="{F93AF16B-6776-4337-AFA9-C7B347611943}" dt="2025-07-15T02:59:14.239" v="6"/>
        <pc:sldMkLst>
          <pc:docMk/>
          <pc:sldMk cId="2678291449" sldId="297"/>
        </pc:sldMkLst>
      </pc:sldChg>
      <pc:sldChg chg="del">
        <pc:chgData name="Simon Au" userId="bd834a62-bcf6-4f47-838d-84af1dfdd484" providerId="ADAL" clId="{F93AF16B-6776-4337-AFA9-C7B347611943}" dt="2025-07-15T02:55:39.739" v="0" actId="47"/>
        <pc:sldMkLst>
          <pc:docMk/>
          <pc:sldMk cId="3078816957" sldId="319"/>
        </pc:sldMkLst>
      </pc:sldChg>
      <pc:sldChg chg="del">
        <pc:chgData name="Simon Au" userId="bd834a62-bcf6-4f47-838d-84af1dfdd484" providerId="ADAL" clId="{F93AF16B-6776-4337-AFA9-C7B347611943}" dt="2025-07-15T02:55:45.793" v="1" actId="47"/>
        <pc:sldMkLst>
          <pc:docMk/>
          <pc:sldMk cId="3053952628" sldId="320"/>
        </pc:sldMkLst>
      </pc:sldChg>
      <pc:sldChg chg="del">
        <pc:chgData name="Simon Au" userId="bd834a62-bcf6-4f47-838d-84af1dfdd484" providerId="ADAL" clId="{F93AF16B-6776-4337-AFA9-C7B347611943}" dt="2025-07-15T03:00:51.811" v="7" actId="47"/>
        <pc:sldMkLst>
          <pc:docMk/>
          <pc:sldMk cId="3059266608" sldId="322"/>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5-05-14T11:54:41.439" idx="3">
    <p:pos x="4423" y="1849"/>
    <p:text>thoughts? - clearly shows that we will go over what it means to to critically think at a university level, and conveniently outlines the flow of the presentation as well...</p:text>
    <p:extLst>
      <p:ext uri="{C676402C-5697-4E1C-873F-D02D1690AC5C}">
        <p15:threadingInfo xmlns:p15="http://schemas.microsoft.com/office/powerpoint/2012/main" timeZoneBias="-60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1C897-01A0-4AFC-AE5A-866D3BC16811}"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en-AU"/>
        </a:p>
      </dgm:t>
    </dgm:pt>
    <dgm:pt modelId="{2A28362F-EE42-4E1E-9007-1E389F3B9FEF}">
      <dgm:prSet phldrT="[Text]" custT="1"/>
      <dgm:spPr>
        <a:solidFill>
          <a:schemeClr val="bg1">
            <a:lumMod val="95000"/>
          </a:schemeClr>
        </a:solidFill>
        <a:ln>
          <a:solidFill>
            <a:schemeClr val="tx1"/>
          </a:solidFill>
        </a:ln>
      </dgm:spPr>
      <dgm:t>
        <a:bodyPr/>
        <a:lstStyle/>
        <a:p>
          <a:r>
            <a:rPr lang="en-AU" sz="2400" b="1" err="1">
              <a:solidFill>
                <a:schemeClr val="accent1">
                  <a:lumMod val="50000"/>
                </a:schemeClr>
              </a:solidFill>
            </a:rPr>
            <a:t>Evalua-tion</a:t>
          </a:r>
          <a:endParaRPr lang="en-AU" sz="2400" b="1">
            <a:solidFill>
              <a:schemeClr val="accent1">
                <a:lumMod val="50000"/>
              </a:schemeClr>
            </a:solidFill>
          </a:endParaRPr>
        </a:p>
      </dgm:t>
    </dgm:pt>
    <dgm:pt modelId="{F6597335-C508-4606-BEE8-403FAA787C42}" type="parTrans" cxnId="{0ACA3ED5-752C-4FF6-B3E9-054C27DC4FD6}">
      <dgm:prSet/>
      <dgm:spPr/>
      <dgm:t>
        <a:bodyPr/>
        <a:lstStyle/>
        <a:p>
          <a:endParaRPr lang="en-AU"/>
        </a:p>
      </dgm:t>
    </dgm:pt>
    <dgm:pt modelId="{C60DEE55-EC27-463F-8BFA-DBB68B310D55}" type="sibTrans" cxnId="{0ACA3ED5-752C-4FF6-B3E9-054C27DC4FD6}">
      <dgm:prSet/>
      <dgm:spPr/>
      <dgm:t>
        <a:bodyPr/>
        <a:lstStyle/>
        <a:p>
          <a:endParaRPr lang="en-AU"/>
        </a:p>
      </dgm:t>
    </dgm:pt>
    <dgm:pt modelId="{AAF23927-65FB-4F27-A0B4-41FA622816B8}">
      <dgm:prSet phldrT="[Text]" custT="1"/>
      <dgm:spPr>
        <a:solidFill>
          <a:srgbClr val="FF66FF"/>
        </a:solidFill>
        <a:ln>
          <a:solidFill>
            <a:schemeClr val="tx1"/>
          </a:solidFill>
        </a:ln>
      </dgm:spPr>
      <dgm:t>
        <a:bodyPr/>
        <a:lstStyle/>
        <a:p>
          <a:r>
            <a:rPr lang="en-AU" sz="2400" b="1">
              <a:solidFill>
                <a:schemeClr val="bg1"/>
              </a:solidFill>
            </a:rPr>
            <a:t>Analysis</a:t>
          </a:r>
        </a:p>
      </dgm:t>
    </dgm:pt>
    <dgm:pt modelId="{4544BDB3-0438-4CF1-86B2-DB90B2BE1496}" type="parTrans" cxnId="{E3743552-5498-43E2-9BE2-CAEB9F0DCADB}">
      <dgm:prSet/>
      <dgm:spPr/>
      <dgm:t>
        <a:bodyPr/>
        <a:lstStyle/>
        <a:p>
          <a:endParaRPr lang="en-AU"/>
        </a:p>
      </dgm:t>
    </dgm:pt>
    <dgm:pt modelId="{6813E152-5149-4E5C-A008-701DC93490DF}" type="sibTrans" cxnId="{E3743552-5498-43E2-9BE2-CAEB9F0DCADB}">
      <dgm:prSet/>
      <dgm:spPr/>
      <dgm:t>
        <a:bodyPr/>
        <a:lstStyle/>
        <a:p>
          <a:endParaRPr lang="en-AU"/>
        </a:p>
      </dgm:t>
    </dgm:pt>
    <dgm:pt modelId="{6013DE94-0D7A-4D13-BE38-5D66510518C4}">
      <dgm:prSet phldrT="[Text]" custT="1"/>
      <dgm:spPr>
        <a:ln>
          <a:solidFill>
            <a:schemeClr val="tx1"/>
          </a:solidFill>
        </a:ln>
      </dgm:spPr>
      <dgm:t>
        <a:bodyPr/>
        <a:lstStyle/>
        <a:p>
          <a:r>
            <a:rPr lang="en-AU" sz="2400" b="1">
              <a:solidFill>
                <a:schemeClr val="bg1"/>
              </a:solidFill>
            </a:rPr>
            <a:t>Application</a:t>
          </a:r>
        </a:p>
      </dgm:t>
    </dgm:pt>
    <dgm:pt modelId="{2BD96B62-045E-44BC-8510-4FD1CDF90F5D}" type="parTrans" cxnId="{AD6CB8CF-DDA2-4A4C-BD79-DBBEC22C113C}">
      <dgm:prSet/>
      <dgm:spPr/>
      <dgm:t>
        <a:bodyPr/>
        <a:lstStyle/>
        <a:p>
          <a:endParaRPr lang="en-AU"/>
        </a:p>
      </dgm:t>
    </dgm:pt>
    <dgm:pt modelId="{3F024AD7-1581-423A-9CAA-0BACCCC44990}" type="sibTrans" cxnId="{AD6CB8CF-DDA2-4A4C-BD79-DBBEC22C113C}">
      <dgm:prSet/>
      <dgm:spPr/>
      <dgm:t>
        <a:bodyPr/>
        <a:lstStyle/>
        <a:p>
          <a:endParaRPr lang="en-AU"/>
        </a:p>
      </dgm:t>
    </dgm:pt>
    <dgm:pt modelId="{355D912E-50BA-4D40-85B3-F0629E8B22CC}">
      <dgm:prSet phldrT="[Text]" custT="1"/>
      <dgm:spPr>
        <a:solidFill>
          <a:schemeClr val="accent1"/>
        </a:solidFill>
        <a:ln>
          <a:solidFill>
            <a:schemeClr val="tx1"/>
          </a:solidFill>
        </a:ln>
      </dgm:spPr>
      <dgm:t>
        <a:bodyPr/>
        <a:lstStyle/>
        <a:p>
          <a:r>
            <a:rPr lang="en-AU" sz="2400" b="1">
              <a:solidFill>
                <a:schemeClr val="bg1"/>
              </a:solidFill>
            </a:rPr>
            <a:t>Synthesis</a:t>
          </a:r>
        </a:p>
      </dgm:t>
    </dgm:pt>
    <dgm:pt modelId="{09D3EDFB-7F92-4AA8-8E5E-5FBE0378C42E}" type="parTrans" cxnId="{DB1912AF-7CD1-43C5-814A-5CD469DE98CA}">
      <dgm:prSet/>
      <dgm:spPr/>
      <dgm:t>
        <a:bodyPr/>
        <a:lstStyle/>
        <a:p>
          <a:endParaRPr lang="en-AU"/>
        </a:p>
      </dgm:t>
    </dgm:pt>
    <dgm:pt modelId="{B45697FC-8CEA-4F93-9343-F294213047E4}" type="sibTrans" cxnId="{DB1912AF-7CD1-43C5-814A-5CD469DE98CA}">
      <dgm:prSet/>
      <dgm:spPr/>
      <dgm:t>
        <a:bodyPr/>
        <a:lstStyle/>
        <a:p>
          <a:endParaRPr lang="en-AU"/>
        </a:p>
      </dgm:t>
    </dgm:pt>
    <dgm:pt modelId="{B2B390EF-DE73-48D0-AA9A-7F614176EF5F}">
      <dgm:prSet phldrT="[Text]" custT="1"/>
      <dgm:spPr>
        <a:ln>
          <a:solidFill>
            <a:schemeClr val="tx1"/>
          </a:solidFill>
        </a:ln>
      </dgm:spPr>
      <dgm:t>
        <a:bodyPr/>
        <a:lstStyle/>
        <a:p>
          <a:r>
            <a:rPr lang="en-AU" sz="2400" b="1">
              <a:solidFill>
                <a:schemeClr val="bg1"/>
              </a:solidFill>
            </a:rPr>
            <a:t>Comprehension</a:t>
          </a:r>
        </a:p>
      </dgm:t>
    </dgm:pt>
    <dgm:pt modelId="{92175C73-EABB-4B34-B5C3-5C079D27179A}" type="parTrans" cxnId="{9B906E6E-8296-44AD-B278-F8768B64608C}">
      <dgm:prSet/>
      <dgm:spPr/>
      <dgm:t>
        <a:bodyPr/>
        <a:lstStyle/>
        <a:p>
          <a:endParaRPr lang="en-AU"/>
        </a:p>
      </dgm:t>
    </dgm:pt>
    <dgm:pt modelId="{65F31970-3342-4872-9298-FCBE9E62E204}" type="sibTrans" cxnId="{9B906E6E-8296-44AD-B278-F8768B64608C}">
      <dgm:prSet/>
      <dgm:spPr/>
      <dgm:t>
        <a:bodyPr/>
        <a:lstStyle/>
        <a:p>
          <a:endParaRPr lang="en-AU"/>
        </a:p>
      </dgm:t>
    </dgm:pt>
    <dgm:pt modelId="{BD70B818-28C6-41EC-BB85-C9933CAA1C51}">
      <dgm:prSet phldrT="[Text]" custT="1"/>
      <dgm:spPr>
        <a:ln>
          <a:solidFill>
            <a:schemeClr val="tx1"/>
          </a:solidFill>
        </a:ln>
      </dgm:spPr>
      <dgm:t>
        <a:bodyPr/>
        <a:lstStyle/>
        <a:p>
          <a:r>
            <a:rPr lang="en-AU" sz="2400" b="1">
              <a:solidFill>
                <a:schemeClr val="bg1"/>
              </a:solidFill>
            </a:rPr>
            <a:t>Knowledge</a:t>
          </a:r>
        </a:p>
      </dgm:t>
    </dgm:pt>
    <dgm:pt modelId="{DE41FA69-CFCD-4B6A-A6BE-A436B8C576B3}" type="parTrans" cxnId="{81971907-0EE6-46B8-AEA2-765BDB7CEDEA}">
      <dgm:prSet/>
      <dgm:spPr/>
      <dgm:t>
        <a:bodyPr/>
        <a:lstStyle/>
        <a:p>
          <a:endParaRPr lang="en-AU"/>
        </a:p>
      </dgm:t>
    </dgm:pt>
    <dgm:pt modelId="{D5A67E43-1737-4B59-B303-9EA2C497B770}" type="sibTrans" cxnId="{81971907-0EE6-46B8-AEA2-765BDB7CEDEA}">
      <dgm:prSet/>
      <dgm:spPr/>
      <dgm:t>
        <a:bodyPr/>
        <a:lstStyle/>
        <a:p>
          <a:endParaRPr lang="en-AU"/>
        </a:p>
      </dgm:t>
    </dgm:pt>
    <dgm:pt modelId="{7C5FF523-7BEF-48D5-A1AE-A0AB87F4C65D}" type="pres">
      <dgm:prSet presAssocID="{33A1C897-01A0-4AFC-AE5A-866D3BC16811}" presName="Name0" presStyleCnt="0">
        <dgm:presLayoutVars>
          <dgm:dir val="rev"/>
          <dgm:animLvl val="lvl"/>
          <dgm:resizeHandles val="exact"/>
        </dgm:presLayoutVars>
      </dgm:prSet>
      <dgm:spPr/>
    </dgm:pt>
    <dgm:pt modelId="{97C23ED7-2482-4480-94F4-27D50012379B}" type="pres">
      <dgm:prSet presAssocID="{2A28362F-EE42-4E1E-9007-1E389F3B9FEF}" presName="Name8" presStyleCnt="0"/>
      <dgm:spPr/>
    </dgm:pt>
    <dgm:pt modelId="{30EDFDF7-41B0-42FC-A99F-48F052196619}" type="pres">
      <dgm:prSet presAssocID="{2A28362F-EE42-4E1E-9007-1E389F3B9FEF}" presName="level" presStyleLbl="node1" presStyleIdx="0" presStyleCnt="6">
        <dgm:presLayoutVars>
          <dgm:chMax val="1"/>
          <dgm:bulletEnabled val="1"/>
        </dgm:presLayoutVars>
      </dgm:prSet>
      <dgm:spPr/>
    </dgm:pt>
    <dgm:pt modelId="{19D04B8E-5C79-48AC-BB68-11F4E372BA85}" type="pres">
      <dgm:prSet presAssocID="{2A28362F-EE42-4E1E-9007-1E389F3B9FEF}" presName="levelTx" presStyleLbl="revTx" presStyleIdx="0" presStyleCnt="0">
        <dgm:presLayoutVars>
          <dgm:chMax val="1"/>
          <dgm:bulletEnabled val="1"/>
        </dgm:presLayoutVars>
      </dgm:prSet>
      <dgm:spPr/>
    </dgm:pt>
    <dgm:pt modelId="{5A8C3463-A3EF-4978-89E2-CAA960E72402}" type="pres">
      <dgm:prSet presAssocID="{355D912E-50BA-4D40-85B3-F0629E8B22CC}" presName="Name8" presStyleCnt="0"/>
      <dgm:spPr/>
    </dgm:pt>
    <dgm:pt modelId="{9E9E7F8E-6081-4C36-8E54-355B16FEA9B4}" type="pres">
      <dgm:prSet presAssocID="{355D912E-50BA-4D40-85B3-F0629E8B22CC}" presName="level" presStyleLbl="node1" presStyleIdx="1" presStyleCnt="6">
        <dgm:presLayoutVars>
          <dgm:chMax val="1"/>
          <dgm:bulletEnabled val="1"/>
        </dgm:presLayoutVars>
      </dgm:prSet>
      <dgm:spPr/>
    </dgm:pt>
    <dgm:pt modelId="{00DAA3D7-67AE-4A06-B7D5-E8F7C355E25F}" type="pres">
      <dgm:prSet presAssocID="{355D912E-50BA-4D40-85B3-F0629E8B22CC}" presName="levelTx" presStyleLbl="revTx" presStyleIdx="0" presStyleCnt="0">
        <dgm:presLayoutVars>
          <dgm:chMax val="1"/>
          <dgm:bulletEnabled val="1"/>
        </dgm:presLayoutVars>
      </dgm:prSet>
      <dgm:spPr/>
    </dgm:pt>
    <dgm:pt modelId="{C062DA86-904D-4D03-B514-60438818D017}" type="pres">
      <dgm:prSet presAssocID="{AAF23927-65FB-4F27-A0B4-41FA622816B8}" presName="Name8" presStyleCnt="0"/>
      <dgm:spPr/>
    </dgm:pt>
    <dgm:pt modelId="{3A2964CD-DCFE-41BA-93CB-1D1E5C1AAEC8}" type="pres">
      <dgm:prSet presAssocID="{AAF23927-65FB-4F27-A0B4-41FA622816B8}" presName="level" presStyleLbl="node1" presStyleIdx="2" presStyleCnt="6">
        <dgm:presLayoutVars>
          <dgm:chMax val="1"/>
          <dgm:bulletEnabled val="1"/>
        </dgm:presLayoutVars>
      </dgm:prSet>
      <dgm:spPr/>
    </dgm:pt>
    <dgm:pt modelId="{9B991AFE-E9E0-468D-AF64-47C3611DE6E2}" type="pres">
      <dgm:prSet presAssocID="{AAF23927-65FB-4F27-A0B4-41FA622816B8}" presName="levelTx" presStyleLbl="revTx" presStyleIdx="0" presStyleCnt="0">
        <dgm:presLayoutVars>
          <dgm:chMax val="1"/>
          <dgm:bulletEnabled val="1"/>
        </dgm:presLayoutVars>
      </dgm:prSet>
      <dgm:spPr/>
    </dgm:pt>
    <dgm:pt modelId="{C424A281-0C54-4EDB-A0EC-E2CB26CBB967}" type="pres">
      <dgm:prSet presAssocID="{6013DE94-0D7A-4D13-BE38-5D66510518C4}" presName="Name8" presStyleCnt="0"/>
      <dgm:spPr/>
    </dgm:pt>
    <dgm:pt modelId="{2F1CAE9F-82E5-4064-887B-7221CAAB0B79}" type="pres">
      <dgm:prSet presAssocID="{6013DE94-0D7A-4D13-BE38-5D66510518C4}" presName="level" presStyleLbl="node1" presStyleIdx="3" presStyleCnt="6">
        <dgm:presLayoutVars>
          <dgm:chMax val="1"/>
          <dgm:bulletEnabled val="1"/>
        </dgm:presLayoutVars>
      </dgm:prSet>
      <dgm:spPr/>
    </dgm:pt>
    <dgm:pt modelId="{33C9E11C-B769-4F81-B9D0-B6D33975839F}" type="pres">
      <dgm:prSet presAssocID="{6013DE94-0D7A-4D13-BE38-5D66510518C4}" presName="levelTx" presStyleLbl="revTx" presStyleIdx="0" presStyleCnt="0">
        <dgm:presLayoutVars>
          <dgm:chMax val="1"/>
          <dgm:bulletEnabled val="1"/>
        </dgm:presLayoutVars>
      </dgm:prSet>
      <dgm:spPr/>
    </dgm:pt>
    <dgm:pt modelId="{D7B67E99-6DC4-4990-9FA4-79F444933839}" type="pres">
      <dgm:prSet presAssocID="{B2B390EF-DE73-48D0-AA9A-7F614176EF5F}" presName="Name8" presStyleCnt="0"/>
      <dgm:spPr/>
    </dgm:pt>
    <dgm:pt modelId="{45905351-3220-4BB0-810D-F8281588319B}" type="pres">
      <dgm:prSet presAssocID="{B2B390EF-DE73-48D0-AA9A-7F614176EF5F}" presName="level" presStyleLbl="node1" presStyleIdx="4" presStyleCnt="6">
        <dgm:presLayoutVars>
          <dgm:chMax val="1"/>
          <dgm:bulletEnabled val="1"/>
        </dgm:presLayoutVars>
      </dgm:prSet>
      <dgm:spPr/>
    </dgm:pt>
    <dgm:pt modelId="{9982ADCE-9E04-46D0-9470-6592F2F7AFA5}" type="pres">
      <dgm:prSet presAssocID="{B2B390EF-DE73-48D0-AA9A-7F614176EF5F}" presName="levelTx" presStyleLbl="revTx" presStyleIdx="0" presStyleCnt="0">
        <dgm:presLayoutVars>
          <dgm:chMax val="1"/>
          <dgm:bulletEnabled val="1"/>
        </dgm:presLayoutVars>
      </dgm:prSet>
      <dgm:spPr/>
    </dgm:pt>
    <dgm:pt modelId="{4E15DB35-D015-4B1A-86AF-442A8C0C291D}" type="pres">
      <dgm:prSet presAssocID="{BD70B818-28C6-41EC-BB85-C9933CAA1C51}" presName="Name8" presStyleCnt="0"/>
      <dgm:spPr/>
    </dgm:pt>
    <dgm:pt modelId="{B5E9D68E-2AA0-47E4-839F-A5326E023367}" type="pres">
      <dgm:prSet presAssocID="{BD70B818-28C6-41EC-BB85-C9933CAA1C51}" presName="level" presStyleLbl="node1" presStyleIdx="5" presStyleCnt="6">
        <dgm:presLayoutVars>
          <dgm:chMax val="1"/>
          <dgm:bulletEnabled val="1"/>
        </dgm:presLayoutVars>
      </dgm:prSet>
      <dgm:spPr/>
    </dgm:pt>
    <dgm:pt modelId="{80CEFCCA-886F-4D3C-BF5A-714703421F81}" type="pres">
      <dgm:prSet presAssocID="{BD70B818-28C6-41EC-BB85-C9933CAA1C51}" presName="levelTx" presStyleLbl="revTx" presStyleIdx="0" presStyleCnt="0">
        <dgm:presLayoutVars>
          <dgm:chMax val="1"/>
          <dgm:bulletEnabled val="1"/>
        </dgm:presLayoutVars>
      </dgm:prSet>
      <dgm:spPr/>
    </dgm:pt>
  </dgm:ptLst>
  <dgm:cxnLst>
    <dgm:cxn modelId="{81971907-0EE6-46B8-AEA2-765BDB7CEDEA}" srcId="{33A1C897-01A0-4AFC-AE5A-866D3BC16811}" destId="{BD70B818-28C6-41EC-BB85-C9933CAA1C51}" srcOrd="5" destOrd="0" parTransId="{DE41FA69-CFCD-4B6A-A6BE-A436B8C576B3}" sibTransId="{D5A67E43-1737-4B59-B303-9EA2C497B770}"/>
    <dgm:cxn modelId="{2A609F23-7C84-4E5A-8377-A454724EDF54}" type="presOf" srcId="{B2B390EF-DE73-48D0-AA9A-7F614176EF5F}" destId="{45905351-3220-4BB0-810D-F8281588319B}" srcOrd="0" destOrd="0" presId="urn:microsoft.com/office/officeart/2005/8/layout/pyramid1"/>
    <dgm:cxn modelId="{71377A43-733E-4864-8EA1-A08EC0AC70DE}" type="presOf" srcId="{355D912E-50BA-4D40-85B3-F0629E8B22CC}" destId="{9E9E7F8E-6081-4C36-8E54-355B16FEA9B4}" srcOrd="0" destOrd="0" presId="urn:microsoft.com/office/officeart/2005/8/layout/pyramid1"/>
    <dgm:cxn modelId="{6F7C4A4B-3626-4D38-95FA-B7A98056D924}" type="presOf" srcId="{33A1C897-01A0-4AFC-AE5A-866D3BC16811}" destId="{7C5FF523-7BEF-48D5-A1AE-A0AB87F4C65D}" srcOrd="0" destOrd="0" presId="urn:microsoft.com/office/officeart/2005/8/layout/pyramid1"/>
    <dgm:cxn modelId="{9B906E6E-8296-44AD-B278-F8768B64608C}" srcId="{33A1C897-01A0-4AFC-AE5A-866D3BC16811}" destId="{B2B390EF-DE73-48D0-AA9A-7F614176EF5F}" srcOrd="4" destOrd="0" parTransId="{92175C73-EABB-4B34-B5C3-5C079D27179A}" sibTransId="{65F31970-3342-4872-9298-FCBE9E62E204}"/>
    <dgm:cxn modelId="{E3743552-5498-43E2-9BE2-CAEB9F0DCADB}" srcId="{33A1C897-01A0-4AFC-AE5A-866D3BC16811}" destId="{AAF23927-65FB-4F27-A0B4-41FA622816B8}" srcOrd="2" destOrd="0" parTransId="{4544BDB3-0438-4CF1-86B2-DB90B2BE1496}" sibTransId="{6813E152-5149-4E5C-A008-701DC93490DF}"/>
    <dgm:cxn modelId="{78DF5D81-366D-4AE6-A989-15E3DE3BA968}" type="presOf" srcId="{2A28362F-EE42-4E1E-9007-1E389F3B9FEF}" destId="{30EDFDF7-41B0-42FC-A99F-48F052196619}" srcOrd="0" destOrd="0" presId="urn:microsoft.com/office/officeart/2005/8/layout/pyramid1"/>
    <dgm:cxn modelId="{798B188B-44A9-4907-9C24-6B8596C6BF37}" type="presOf" srcId="{B2B390EF-DE73-48D0-AA9A-7F614176EF5F}" destId="{9982ADCE-9E04-46D0-9470-6592F2F7AFA5}" srcOrd="1" destOrd="0" presId="urn:microsoft.com/office/officeart/2005/8/layout/pyramid1"/>
    <dgm:cxn modelId="{DB1912AF-7CD1-43C5-814A-5CD469DE98CA}" srcId="{33A1C897-01A0-4AFC-AE5A-866D3BC16811}" destId="{355D912E-50BA-4D40-85B3-F0629E8B22CC}" srcOrd="1" destOrd="0" parTransId="{09D3EDFB-7F92-4AA8-8E5E-5FBE0378C42E}" sibTransId="{B45697FC-8CEA-4F93-9343-F294213047E4}"/>
    <dgm:cxn modelId="{07041EBD-B032-4825-914C-ACFBF4841883}" type="presOf" srcId="{AAF23927-65FB-4F27-A0B4-41FA622816B8}" destId="{3A2964CD-DCFE-41BA-93CB-1D1E5C1AAEC8}" srcOrd="0" destOrd="0" presId="urn:microsoft.com/office/officeart/2005/8/layout/pyramid1"/>
    <dgm:cxn modelId="{FD4D16C0-F278-4513-90DE-B47F5A645973}" type="presOf" srcId="{355D912E-50BA-4D40-85B3-F0629E8B22CC}" destId="{00DAA3D7-67AE-4A06-B7D5-E8F7C355E25F}" srcOrd="1" destOrd="0" presId="urn:microsoft.com/office/officeart/2005/8/layout/pyramid1"/>
    <dgm:cxn modelId="{AD6CB8CF-DDA2-4A4C-BD79-DBBEC22C113C}" srcId="{33A1C897-01A0-4AFC-AE5A-866D3BC16811}" destId="{6013DE94-0D7A-4D13-BE38-5D66510518C4}" srcOrd="3" destOrd="0" parTransId="{2BD96B62-045E-44BC-8510-4FD1CDF90F5D}" sibTransId="{3F024AD7-1581-423A-9CAA-0BACCCC44990}"/>
    <dgm:cxn modelId="{0ACA3ED5-752C-4FF6-B3E9-054C27DC4FD6}" srcId="{33A1C897-01A0-4AFC-AE5A-866D3BC16811}" destId="{2A28362F-EE42-4E1E-9007-1E389F3B9FEF}" srcOrd="0" destOrd="0" parTransId="{F6597335-C508-4606-BEE8-403FAA787C42}" sibTransId="{C60DEE55-EC27-463F-8BFA-DBB68B310D55}"/>
    <dgm:cxn modelId="{3459C8DA-DE02-4D99-8D12-94F609C00B21}" type="presOf" srcId="{2A28362F-EE42-4E1E-9007-1E389F3B9FEF}" destId="{19D04B8E-5C79-48AC-BB68-11F4E372BA85}" srcOrd="1" destOrd="0" presId="urn:microsoft.com/office/officeart/2005/8/layout/pyramid1"/>
    <dgm:cxn modelId="{5BC115E3-ABA8-4634-88A8-127B0A59BA90}" type="presOf" srcId="{BD70B818-28C6-41EC-BB85-C9933CAA1C51}" destId="{80CEFCCA-886F-4D3C-BF5A-714703421F81}" srcOrd="1" destOrd="0" presId="urn:microsoft.com/office/officeart/2005/8/layout/pyramid1"/>
    <dgm:cxn modelId="{34CB8FE3-C264-46C8-9219-80B35944215B}" type="presOf" srcId="{6013DE94-0D7A-4D13-BE38-5D66510518C4}" destId="{2F1CAE9F-82E5-4064-887B-7221CAAB0B79}" srcOrd="0" destOrd="0" presId="urn:microsoft.com/office/officeart/2005/8/layout/pyramid1"/>
    <dgm:cxn modelId="{53FD64EF-E66E-4E06-B42F-24339CAB24F1}" type="presOf" srcId="{6013DE94-0D7A-4D13-BE38-5D66510518C4}" destId="{33C9E11C-B769-4F81-B9D0-B6D33975839F}" srcOrd="1" destOrd="0" presId="urn:microsoft.com/office/officeart/2005/8/layout/pyramid1"/>
    <dgm:cxn modelId="{66228CF4-7F7A-490E-A903-90FB462D2F83}" type="presOf" srcId="{AAF23927-65FB-4F27-A0B4-41FA622816B8}" destId="{9B991AFE-E9E0-468D-AF64-47C3611DE6E2}" srcOrd="1" destOrd="0" presId="urn:microsoft.com/office/officeart/2005/8/layout/pyramid1"/>
    <dgm:cxn modelId="{29F02EFF-0355-49E9-95EC-8935733707BB}" type="presOf" srcId="{BD70B818-28C6-41EC-BB85-C9933CAA1C51}" destId="{B5E9D68E-2AA0-47E4-839F-A5326E023367}" srcOrd="0" destOrd="0" presId="urn:microsoft.com/office/officeart/2005/8/layout/pyramid1"/>
    <dgm:cxn modelId="{62D1E8A7-FD6E-470D-B4D8-E2AF80F4B88D}" type="presParOf" srcId="{7C5FF523-7BEF-48D5-A1AE-A0AB87F4C65D}" destId="{97C23ED7-2482-4480-94F4-27D50012379B}" srcOrd="0" destOrd="0" presId="urn:microsoft.com/office/officeart/2005/8/layout/pyramid1"/>
    <dgm:cxn modelId="{A99E230F-1D68-41A8-9F6A-E3044D02E486}" type="presParOf" srcId="{97C23ED7-2482-4480-94F4-27D50012379B}" destId="{30EDFDF7-41B0-42FC-A99F-48F052196619}" srcOrd="0" destOrd="0" presId="urn:microsoft.com/office/officeart/2005/8/layout/pyramid1"/>
    <dgm:cxn modelId="{49C396F2-F65B-4E46-AF1A-23691B5FA6AE}" type="presParOf" srcId="{97C23ED7-2482-4480-94F4-27D50012379B}" destId="{19D04B8E-5C79-48AC-BB68-11F4E372BA85}" srcOrd="1" destOrd="0" presId="urn:microsoft.com/office/officeart/2005/8/layout/pyramid1"/>
    <dgm:cxn modelId="{94CCD9E1-D56B-4D8A-8D69-503A772FEDE7}" type="presParOf" srcId="{7C5FF523-7BEF-48D5-A1AE-A0AB87F4C65D}" destId="{5A8C3463-A3EF-4978-89E2-CAA960E72402}" srcOrd="1" destOrd="0" presId="urn:microsoft.com/office/officeart/2005/8/layout/pyramid1"/>
    <dgm:cxn modelId="{30AD62F8-1D24-4C58-91F0-6A36745FF318}" type="presParOf" srcId="{5A8C3463-A3EF-4978-89E2-CAA960E72402}" destId="{9E9E7F8E-6081-4C36-8E54-355B16FEA9B4}" srcOrd="0" destOrd="0" presId="urn:microsoft.com/office/officeart/2005/8/layout/pyramid1"/>
    <dgm:cxn modelId="{23028DFC-FDD9-4985-B311-7ED48F8826B2}" type="presParOf" srcId="{5A8C3463-A3EF-4978-89E2-CAA960E72402}" destId="{00DAA3D7-67AE-4A06-B7D5-E8F7C355E25F}" srcOrd="1" destOrd="0" presId="urn:microsoft.com/office/officeart/2005/8/layout/pyramid1"/>
    <dgm:cxn modelId="{B1EB2BA5-3E8D-4A73-A93F-0FEA10D2682B}" type="presParOf" srcId="{7C5FF523-7BEF-48D5-A1AE-A0AB87F4C65D}" destId="{C062DA86-904D-4D03-B514-60438818D017}" srcOrd="2" destOrd="0" presId="urn:microsoft.com/office/officeart/2005/8/layout/pyramid1"/>
    <dgm:cxn modelId="{3FD4B6A0-1621-4314-9835-2003384B3A27}" type="presParOf" srcId="{C062DA86-904D-4D03-B514-60438818D017}" destId="{3A2964CD-DCFE-41BA-93CB-1D1E5C1AAEC8}" srcOrd="0" destOrd="0" presId="urn:microsoft.com/office/officeart/2005/8/layout/pyramid1"/>
    <dgm:cxn modelId="{569EA226-3FF5-43C1-ADD3-E46063223C28}" type="presParOf" srcId="{C062DA86-904D-4D03-B514-60438818D017}" destId="{9B991AFE-E9E0-468D-AF64-47C3611DE6E2}" srcOrd="1" destOrd="0" presId="urn:microsoft.com/office/officeart/2005/8/layout/pyramid1"/>
    <dgm:cxn modelId="{BD03B527-7195-43CA-A0A3-963579019DEB}" type="presParOf" srcId="{7C5FF523-7BEF-48D5-A1AE-A0AB87F4C65D}" destId="{C424A281-0C54-4EDB-A0EC-E2CB26CBB967}" srcOrd="3" destOrd="0" presId="urn:microsoft.com/office/officeart/2005/8/layout/pyramid1"/>
    <dgm:cxn modelId="{BA3D8999-EDF4-40B2-9243-DB779A479406}" type="presParOf" srcId="{C424A281-0C54-4EDB-A0EC-E2CB26CBB967}" destId="{2F1CAE9F-82E5-4064-887B-7221CAAB0B79}" srcOrd="0" destOrd="0" presId="urn:microsoft.com/office/officeart/2005/8/layout/pyramid1"/>
    <dgm:cxn modelId="{E91DFC95-EE6F-46F9-B5C6-A6C9876DFA1A}" type="presParOf" srcId="{C424A281-0C54-4EDB-A0EC-E2CB26CBB967}" destId="{33C9E11C-B769-4F81-B9D0-B6D33975839F}" srcOrd="1" destOrd="0" presId="urn:microsoft.com/office/officeart/2005/8/layout/pyramid1"/>
    <dgm:cxn modelId="{96D0A5F9-F2FC-44EC-AA27-227484363BFF}" type="presParOf" srcId="{7C5FF523-7BEF-48D5-A1AE-A0AB87F4C65D}" destId="{D7B67E99-6DC4-4990-9FA4-79F444933839}" srcOrd="4" destOrd="0" presId="urn:microsoft.com/office/officeart/2005/8/layout/pyramid1"/>
    <dgm:cxn modelId="{08A6A9E4-2164-4364-A119-04049CE13717}" type="presParOf" srcId="{D7B67E99-6DC4-4990-9FA4-79F444933839}" destId="{45905351-3220-4BB0-810D-F8281588319B}" srcOrd="0" destOrd="0" presId="urn:microsoft.com/office/officeart/2005/8/layout/pyramid1"/>
    <dgm:cxn modelId="{C34FB963-9CC8-4A20-B8EC-099E4265DF7C}" type="presParOf" srcId="{D7B67E99-6DC4-4990-9FA4-79F444933839}" destId="{9982ADCE-9E04-46D0-9470-6592F2F7AFA5}" srcOrd="1" destOrd="0" presId="urn:microsoft.com/office/officeart/2005/8/layout/pyramid1"/>
    <dgm:cxn modelId="{26EE6831-1267-4CA6-B068-9BA9E33A9E9F}" type="presParOf" srcId="{7C5FF523-7BEF-48D5-A1AE-A0AB87F4C65D}" destId="{4E15DB35-D015-4B1A-86AF-442A8C0C291D}" srcOrd="5" destOrd="0" presId="urn:microsoft.com/office/officeart/2005/8/layout/pyramid1"/>
    <dgm:cxn modelId="{BEE5EEA9-2991-4B2E-AD7A-C4B702F42C07}" type="presParOf" srcId="{4E15DB35-D015-4B1A-86AF-442A8C0C291D}" destId="{B5E9D68E-2AA0-47E4-839F-A5326E023367}" srcOrd="0" destOrd="0" presId="urn:microsoft.com/office/officeart/2005/8/layout/pyramid1"/>
    <dgm:cxn modelId="{1AA1085C-51D7-4057-864F-BF23A8BA82CD}" type="presParOf" srcId="{4E15DB35-D015-4B1A-86AF-442A8C0C291D}" destId="{80CEFCCA-886F-4D3C-BF5A-714703421F8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A1C897-01A0-4AFC-AE5A-866D3BC16811}"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en-AU"/>
        </a:p>
      </dgm:t>
    </dgm:pt>
    <dgm:pt modelId="{2A28362F-EE42-4E1E-9007-1E389F3B9FEF}">
      <dgm:prSet phldrT="[Text]" custT="1"/>
      <dgm:spPr>
        <a:solidFill>
          <a:schemeClr val="bg1">
            <a:lumMod val="95000"/>
          </a:schemeClr>
        </a:solidFill>
        <a:ln>
          <a:solidFill>
            <a:schemeClr val="tx1"/>
          </a:solidFill>
        </a:ln>
      </dgm:spPr>
      <dgm:t>
        <a:bodyPr/>
        <a:lstStyle/>
        <a:p>
          <a:r>
            <a:rPr lang="en-AU" sz="2400" b="1" err="1">
              <a:solidFill>
                <a:schemeClr val="accent1">
                  <a:lumMod val="50000"/>
                </a:schemeClr>
              </a:solidFill>
            </a:rPr>
            <a:t>Evalua-tion</a:t>
          </a:r>
          <a:endParaRPr lang="en-AU" sz="2400" b="1">
            <a:solidFill>
              <a:schemeClr val="accent1">
                <a:lumMod val="50000"/>
              </a:schemeClr>
            </a:solidFill>
          </a:endParaRPr>
        </a:p>
      </dgm:t>
    </dgm:pt>
    <dgm:pt modelId="{F6597335-C508-4606-BEE8-403FAA787C42}" type="parTrans" cxnId="{0ACA3ED5-752C-4FF6-B3E9-054C27DC4FD6}">
      <dgm:prSet/>
      <dgm:spPr/>
      <dgm:t>
        <a:bodyPr/>
        <a:lstStyle/>
        <a:p>
          <a:endParaRPr lang="en-AU"/>
        </a:p>
      </dgm:t>
    </dgm:pt>
    <dgm:pt modelId="{C60DEE55-EC27-463F-8BFA-DBB68B310D55}" type="sibTrans" cxnId="{0ACA3ED5-752C-4FF6-B3E9-054C27DC4FD6}">
      <dgm:prSet/>
      <dgm:spPr/>
      <dgm:t>
        <a:bodyPr/>
        <a:lstStyle/>
        <a:p>
          <a:endParaRPr lang="en-AU"/>
        </a:p>
      </dgm:t>
    </dgm:pt>
    <dgm:pt modelId="{AAF23927-65FB-4F27-A0B4-41FA622816B8}">
      <dgm:prSet phldrT="[Text]" custT="1"/>
      <dgm:spPr>
        <a:solidFill>
          <a:srgbClr val="FF66FF"/>
        </a:solidFill>
        <a:ln>
          <a:solidFill>
            <a:schemeClr val="tx1"/>
          </a:solidFill>
        </a:ln>
      </dgm:spPr>
      <dgm:t>
        <a:bodyPr/>
        <a:lstStyle/>
        <a:p>
          <a:r>
            <a:rPr lang="en-AU" sz="2400" b="1">
              <a:solidFill>
                <a:schemeClr val="bg1"/>
              </a:solidFill>
            </a:rPr>
            <a:t>Analysis</a:t>
          </a:r>
        </a:p>
      </dgm:t>
    </dgm:pt>
    <dgm:pt modelId="{4544BDB3-0438-4CF1-86B2-DB90B2BE1496}" type="parTrans" cxnId="{E3743552-5498-43E2-9BE2-CAEB9F0DCADB}">
      <dgm:prSet/>
      <dgm:spPr/>
      <dgm:t>
        <a:bodyPr/>
        <a:lstStyle/>
        <a:p>
          <a:endParaRPr lang="en-AU"/>
        </a:p>
      </dgm:t>
    </dgm:pt>
    <dgm:pt modelId="{6813E152-5149-4E5C-A008-701DC93490DF}" type="sibTrans" cxnId="{E3743552-5498-43E2-9BE2-CAEB9F0DCADB}">
      <dgm:prSet/>
      <dgm:spPr/>
      <dgm:t>
        <a:bodyPr/>
        <a:lstStyle/>
        <a:p>
          <a:endParaRPr lang="en-AU"/>
        </a:p>
      </dgm:t>
    </dgm:pt>
    <dgm:pt modelId="{6013DE94-0D7A-4D13-BE38-5D66510518C4}">
      <dgm:prSet phldrT="[Text]" custT="1"/>
      <dgm:spPr>
        <a:ln>
          <a:solidFill>
            <a:schemeClr val="tx1"/>
          </a:solidFill>
        </a:ln>
      </dgm:spPr>
      <dgm:t>
        <a:bodyPr/>
        <a:lstStyle/>
        <a:p>
          <a:r>
            <a:rPr lang="en-AU" sz="2400" b="1">
              <a:solidFill>
                <a:schemeClr val="bg1"/>
              </a:solidFill>
            </a:rPr>
            <a:t>Application</a:t>
          </a:r>
        </a:p>
      </dgm:t>
    </dgm:pt>
    <dgm:pt modelId="{2BD96B62-045E-44BC-8510-4FD1CDF90F5D}" type="parTrans" cxnId="{AD6CB8CF-DDA2-4A4C-BD79-DBBEC22C113C}">
      <dgm:prSet/>
      <dgm:spPr/>
      <dgm:t>
        <a:bodyPr/>
        <a:lstStyle/>
        <a:p>
          <a:endParaRPr lang="en-AU"/>
        </a:p>
      </dgm:t>
    </dgm:pt>
    <dgm:pt modelId="{3F024AD7-1581-423A-9CAA-0BACCCC44990}" type="sibTrans" cxnId="{AD6CB8CF-DDA2-4A4C-BD79-DBBEC22C113C}">
      <dgm:prSet/>
      <dgm:spPr/>
      <dgm:t>
        <a:bodyPr/>
        <a:lstStyle/>
        <a:p>
          <a:endParaRPr lang="en-AU"/>
        </a:p>
      </dgm:t>
    </dgm:pt>
    <dgm:pt modelId="{355D912E-50BA-4D40-85B3-F0629E8B22CC}">
      <dgm:prSet phldrT="[Text]" custT="1"/>
      <dgm:spPr>
        <a:solidFill>
          <a:schemeClr val="accent1"/>
        </a:solidFill>
        <a:ln>
          <a:solidFill>
            <a:schemeClr val="tx1"/>
          </a:solidFill>
        </a:ln>
      </dgm:spPr>
      <dgm:t>
        <a:bodyPr/>
        <a:lstStyle/>
        <a:p>
          <a:r>
            <a:rPr lang="en-AU" sz="2400" b="1">
              <a:solidFill>
                <a:schemeClr val="bg1"/>
              </a:solidFill>
            </a:rPr>
            <a:t>Synthesis</a:t>
          </a:r>
        </a:p>
      </dgm:t>
    </dgm:pt>
    <dgm:pt modelId="{09D3EDFB-7F92-4AA8-8E5E-5FBE0378C42E}" type="parTrans" cxnId="{DB1912AF-7CD1-43C5-814A-5CD469DE98CA}">
      <dgm:prSet/>
      <dgm:spPr/>
      <dgm:t>
        <a:bodyPr/>
        <a:lstStyle/>
        <a:p>
          <a:endParaRPr lang="en-AU"/>
        </a:p>
      </dgm:t>
    </dgm:pt>
    <dgm:pt modelId="{B45697FC-8CEA-4F93-9343-F294213047E4}" type="sibTrans" cxnId="{DB1912AF-7CD1-43C5-814A-5CD469DE98CA}">
      <dgm:prSet/>
      <dgm:spPr/>
      <dgm:t>
        <a:bodyPr/>
        <a:lstStyle/>
        <a:p>
          <a:endParaRPr lang="en-AU"/>
        </a:p>
      </dgm:t>
    </dgm:pt>
    <dgm:pt modelId="{B2B390EF-DE73-48D0-AA9A-7F614176EF5F}">
      <dgm:prSet phldrT="[Text]" custT="1"/>
      <dgm:spPr>
        <a:ln>
          <a:solidFill>
            <a:schemeClr val="tx1"/>
          </a:solidFill>
        </a:ln>
      </dgm:spPr>
      <dgm:t>
        <a:bodyPr/>
        <a:lstStyle/>
        <a:p>
          <a:r>
            <a:rPr lang="en-AU" sz="2400" b="1">
              <a:solidFill>
                <a:schemeClr val="bg1"/>
              </a:solidFill>
            </a:rPr>
            <a:t>Comprehension</a:t>
          </a:r>
        </a:p>
      </dgm:t>
    </dgm:pt>
    <dgm:pt modelId="{92175C73-EABB-4B34-B5C3-5C079D27179A}" type="parTrans" cxnId="{9B906E6E-8296-44AD-B278-F8768B64608C}">
      <dgm:prSet/>
      <dgm:spPr/>
      <dgm:t>
        <a:bodyPr/>
        <a:lstStyle/>
        <a:p>
          <a:endParaRPr lang="en-AU"/>
        </a:p>
      </dgm:t>
    </dgm:pt>
    <dgm:pt modelId="{65F31970-3342-4872-9298-FCBE9E62E204}" type="sibTrans" cxnId="{9B906E6E-8296-44AD-B278-F8768B64608C}">
      <dgm:prSet/>
      <dgm:spPr/>
      <dgm:t>
        <a:bodyPr/>
        <a:lstStyle/>
        <a:p>
          <a:endParaRPr lang="en-AU"/>
        </a:p>
      </dgm:t>
    </dgm:pt>
    <dgm:pt modelId="{BD70B818-28C6-41EC-BB85-C9933CAA1C51}">
      <dgm:prSet phldrT="[Text]" custT="1"/>
      <dgm:spPr>
        <a:ln>
          <a:solidFill>
            <a:schemeClr val="tx1"/>
          </a:solidFill>
        </a:ln>
      </dgm:spPr>
      <dgm:t>
        <a:bodyPr/>
        <a:lstStyle/>
        <a:p>
          <a:r>
            <a:rPr lang="en-AU" sz="2400" b="1">
              <a:solidFill>
                <a:schemeClr val="bg1"/>
              </a:solidFill>
            </a:rPr>
            <a:t>Knowledge</a:t>
          </a:r>
        </a:p>
      </dgm:t>
    </dgm:pt>
    <dgm:pt modelId="{DE41FA69-CFCD-4B6A-A6BE-A436B8C576B3}" type="parTrans" cxnId="{81971907-0EE6-46B8-AEA2-765BDB7CEDEA}">
      <dgm:prSet/>
      <dgm:spPr/>
      <dgm:t>
        <a:bodyPr/>
        <a:lstStyle/>
        <a:p>
          <a:endParaRPr lang="en-AU"/>
        </a:p>
      </dgm:t>
    </dgm:pt>
    <dgm:pt modelId="{D5A67E43-1737-4B59-B303-9EA2C497B770}" type="sibTrans" cxnId="{81971907-0EE6-46B8-AEA2-765BDB7CEDEA}">
      <dgm:prSet/>
      <dgm:spPr/>
      <dgm:t>
        <a:bodyPr/>
        <a:lstStyle/>
        <a:p>
          <a:endParaRPr lang="en-AU"/>
        </a:p>
      </dgm:t>
    </dgm:pt>
    <dgm:pt modelId="{7C5FF523-7BEF-48D5-A1AE-A0AB87F4C65D}" type="pres">
      <dgm:prSet presAssocID="{33A1C897-01A0-4AFC-AE5A-866D3BC16811}" presName="Name0" presStyleCnt="0">
        <dgm:presLayoutVars>
          <dgm:dir val="rev"/>
          <dgm:animLvl val="lvl"/>
          <dgm:resizeHandles val="exact"/>
        </dgm:presLayoutVars>
      </dgm:prSet>
      <dgm:spPr/>
    </dgm:pt>
    <dgm:pt modelId="{97C23ED7-2482-4480-94F4-27D50012379B}" type="pres">
      <dgm:prSet presAssocID="{2A28362F-EE42-4E1E-9007-1E389F3B9FEF}" presName="Name8" presStyleCnt="0"/>
      <dgm:spPr/>
    </dgm:pt>
    <dgm:pt modelId="{30EDFDF7-41B0-42FC-A99F-48F052196619}" type="pres">
      <dgm:prSet presAssocID="{2A28362F-EE42-4E1E-9007-1E389F3B9FEF}" presName="level" presStyleLbl="node1" presStyleIdx="0" presStyleCnt="6">
        <dgm:presLayoutVars>
          <dgm:chMax val="1"/>
          <dgm:bulletEnabled val="1"/>
        </dgm:presLayoutVars>
      </dgm:prSet>
      <dgm:spPr/>
    </dgm:pt>
    <dgm:pt modelId="{19D04B8E-5C79-48AC-BB68-11F4E372BA85}" type="pres">
      <dgm:prSet presAssocID="{2A28362F-EE42-4E1E-9007-1E389F3B9FEF}" presName="levelTx" presStyleLbl="revTx" presStyleIdx="0" presStyleCnt="0">
        <dgm:presLayoutVars>
          <dgm:chMax val="1"/>
          <dgm:bulletEnabled val="1"/>
        </dgm:presLayoutVars>
      </dgm:prSet>
      <dgm:spPr/>
    </dgm:pt>
    <dgm:pt modelId="{5A8C3463-A3EF-4978-89E2-CAA960E72402}" type="pres">
      <dgm:prSet presAssocID="{355D912E-50BA-4D40-85B3-F0629E8B22CC}" presName="Name8" presStyleCnt="0"/>
      <dgm:spPr/>
    </dgm:pt>
    <dgm:pt modelId="{9E9E7F8E-6081-4C36-8E54-355B16FEA9B4}" type="pres">
      <dgm:prSet presAssocID="{355D912E-50BA-4D40-85B3-F0629E8B22CC}" presName="level" presStyleLbl="node1" presStyleIdx="1" presStyleCnt="6">
        <dgm:presLayoutVars>
          <dgm:chMax val="1"/>
          <dgm:bulletEnabled val="1"/>
        </dgm:presLayoutVars>
      </dgm:prSet>
      <dgm:spPr/>
    </dgm:pt>
    <dgm:pt modelId="{00DAA3D7-67AE-4A06-B7D5-E8F7C355E25F}" type="pres">
      <dgm:prSet presAssocID="{355D912E-50BA-4D40-85B3-F0629E8B22CC}" presName="levelTx" presStyleLbl="revTx" presStyleIdx="0" presStyleCnt="0">
        <dgm:presLayoutVars>
          <dgm:chMax val="1"/>
          <dgm:bulletEnabled val="1"/>
        </dgm:presLayoutVars>
      </dgm:prSet>
      <dgm:spPr/>
    </dgm:pt>
    <dgm:pt modelId="{C062DA86-904D-4D03-B514-60438818D017}" type="pres">
      <dgm:prSet presAssocID="{AAF23927-65FB-4F27-A0B4-41FA622816B8}" presName="Name8" presStyleCnt="0"/>
      <dgm:spPr/>
    </dgm:pt>
    <dgm:pt modelId="{3A2964CD-DCFE-41BA-93CB-1D1E5C1AAEC8}" type="pres">
      <dgm:prSet presAssocID="{AAF23927-65FB-4F27-A0B4-41FA622816B8}" presName="level" presStyleLbl="node1" presStyleIdx="2" presStyleCnt="6">
        <dgm:presLayoutVars>
          <dgm:chMax val="1"/>
          <dgm:bulletEnabled val="1"/>
        </dgm:presLayoutVars>
      </dgm:prSet>
      <dgm:spPr/>
    </dgm:pt>
    <dgm:pt modelId="{9B991AFE-E9E0-468D-AF64-47C3611DE6E2}" type="pres">
      <dgm:prSet presAssocID="{AAF23927-65FB-4F27-A0B4-41FA622816B8}" presName="levelTx" presStyleLbl="revTx" presStyleIdx="0" presStyleCnt="0">
        <dgm:presLayoutVars>
          <dgm:chMax val="1"/>
          <dgm:bulletEnabled val="1"/>
        </dgm:presLayoutVars>
      </dgm:prSet>
      <dgm:spPr/>
    </dgm:pt>
    <dgm:pt modelId="{C424A281-0C54-4EDB-A0EC-E2CB26CBB967}" type="pres">
      <dgm:prSet presAssocID="{6013DE94-0D7A-4D13-BE38-5D66510518C4}" presName="Name8" presStyleCnt="0"/>
      <dgm:spPr/>
    </dgm:pt>
    <dgm:pt modelId="{2F1CAE9F-82E5-4064-887B-7221CAAB0B79}" type="pres">
      <dgm:prSet presAssocID="{6013DE94-0D7A-4D13-BE38-5D66510518C4}" presName="level" presStyleLbl="node1" presStyleIdx="3" presStyleCnt="6">
        <dgm:presLayoutVars>
          <dgm:chMax val="1"/>
          <dgm:bulletEnabled val="1"/>
        </dgm:presLayoutVars>
      </dgm:prSet>
      <dgm:spPr/>
    </dgm:pt>
    <dgm:pt modelId="{33C9E11C-B769-4F81-B9D0-B6D33975839F}" type="pres">
      <dgm:prSet presAssocID="{6013DE94-0D7A-4D13-BE38-5D66510518C4}" presName="levelTx" presStyleLbl="revTx" presStyleIdx="0" presStyleCnt="0">
        <dgm:presLayoutVars>
          <dgm:chMax val="1"/>
          <dgm:bulletEnabled val="1"/>
        </dgm:presLayoutVars>
      </dgm:prSet>
      <dgm:spPr/>
    </dgm:pt>
    <dgm:pt modelId="{D7B67E99-6DC4-4990-9FA4-79F444933839}" type="pres">
      <dgm:prSet presAssocID="{B2B390EF-DE73-48D0-AA9A-7F614176EF5F}" presName="Name8" presStyleCnt="0"/>
      <dgm:spPr/>
    </dgm:pt>
    <dgm:pt modelId="{45905351-3220-4BB0-810D-F8281588319B}" type="pres">
      <dgm:prSet presAssocID="{B2B390EF-DE73-48D0-AA9A-7F614176EF5F}" presName="level" presStyleLbl="node1" presStyleIdx="4" presStyleCnt="6">
        <dgm:presLayoutVars>
          <dgm:chMax val="1"/>
          <dgm:bulletEnabled val="1"/>
        </dgm:presLayoutVars>
      </dgm:prSet>
      <dgm:spPr/>
    </dgm:pt>
    <dgm:pt modelId="{9982ADCE-9E04-46D0-9470-6592F2F7AFA5}" type="pres">
      <dgm:prSet presAssocID="{B2B390EF-DE73-48D0-AA9A-7F614176EF5F}" presName="levelTx" presStyleLbl="revTx" presStyleIdx="0" presStyleCnt="0">
        <dgm:presLayoutVars>
          <dgm:chMax val="1"/>
          <dgm:bulletEnabled val="1"/>
        </dgm:presLayoutVars>
      </dgm:prSet>
      <dgm:spPr/>
    </dgm:pt>
    <dgm:pt modelId="{4E15DB35-D015-4B1A-86AF-442A8C0C291D}" type="pres">
      <dgm:prSet presAssocID="{BD70B818-28C6-41EC-BB85-C9933CAA1C51}" presName="Name8" presStyleCnt="0"/>
      <dgm:spPr/>
    </dgm:pt>
    <dgm:pt modelId="{B5E9D68E-2AA0-47E4-839F-A5326E023367}" type="pres">
      <dgm:prSet presAssocID="{BD70B818-28C6-41EC-BB85-C9933CAA1C51}" presName="level" presStyleLbl="node1" presStyleIdx="5" presStyleCnt="6">
        <dgm:presLayoutVars>
          <dgm:chMax val="1"/>
          <dgm:bulletEnabled val="1"/>
        </dgm:presLayoutVars>
      </dgm:prSet>
      <dgm:spPr/>
    </dgm:pt>
    <dgm:pt modelId="{80CEFCCA-886F-4D3C-BF5A-714703421F81}" type="pres">
      <dgm:prSet presAssocID="{BD70B818-28C6-41EC-BB85-C9933CAA1C51}" presName="levelTx" presStyleLbl="revTx" presStyleIdx="0" presStyleCnt="0">
        <dgm:presLayoutVars>
          <dgm:chMax val="1"/>
          <dgm:bulletEnabled val="1"/>
        </dgm:presLayoutVars>
      </dgm:prSet>
      <dgm:spPr/>
    </dgm:pt>
  </dgm:ptLst>
  <dgm:cxnLst>
    <dgm:cxn modelId="{81971907-0EE6-46B8-AEA2-765BDB7CEDEA}" srcId="{33A1C897-01A0-4AFC-AE5A-866D3BC16811}" destId="{BD70B818-28C6-41EC-BB85-C9933CAA1C51}" srcOrd="5" destOrd="0" parTransId="{DE41FA69-CFCD-4B6A-A6BE-A436B8C576B3}" sibTransId="{D5A67E43-1737-4B59-B303-9EA2C497B770}"/>
    <dgm:cxn modelId="{2A609F23-7C84-4E5A-8377-A454724EDF54}" type="presOf" srcId="{B2B390EF-DE73-48D0-AA9A-7F614176EF5F}" destId="{45905351-3220-4BB0-810D-F8281588319B}" srcOrd="0" destOrd="0" presId="urn:microsoft.com/office/officeart/2005/8/layout/pyramid1"/>
    <dgm:cxn modelId="{71377A43-733E-4864-8EA1-A08EC0AC70DE}" type="presOf" srcId="{355D912E-50BA-4D40-85B3-F0629E8B22CC}" destId="{9E9E7F8E-6081-4C36-8E54-355B16FEA9B4}" srcOrd="0" destOrd="0" presId="urn:microsoft.com/office/officeart/2005/8/layout/pyramid1"/>
    <dgm:cxn modelId="{6F7C4A4B-3626-4D38-95FA-B7A98056D924}" type="presOf" srcId="{33A1C897-01A0-4AFC-AE5A-866D3BC16811}" destId="{7C5FF523-7BEF-48D5-A1AE-A0AB87F4C65D}" srcOrd="0" destOrd="0" presId="urn:microsoft.com/office/officeart/2005/8/layout/pyramid1"/>
    <dgm:cxn modelId="{9B906E6E-8296-44AD-B278-F8768B64608C}" srcId="{33A1C897-01A0-4AFC-AE5A-866D3BC16811}" destId="{B2B390EF-DE73-48D0-AA9A-7F614176EF5F}" srcOrd="4" destOrd="0" parTransId="{92175C73-EABB-4B34-B5C3-5C079D27179A}" sibTransId="{65F31970-3342-4872-9298-FCBE9E62E204}"/>
    <dgm:cxn modelId="{E3743552-5498-43E2-9BE2-CAEB9F0DCADB}" srcId="{33A1C897-01A0-4AFC-AE5A-866D3BC16811}" destId="{AAF23927-65FB-4F27-A0B4-41FA622816B8}" srcOrd="2" destOrd="0" parTransId="{4544BDB3-0438-4CF1-86B2-DB90B2BE1496}" sibTransId="{6813E152-5149-4E5C-A008-701DC93490DF}"/>
    <dgm:cxn modelId="{78DF5D81-366D-4AE6-A989-15E3DE3BA968}" type="presOf" srcId="{2A28362F-EE42-4E1E-9007-1E389F3B9FEF}" destId="{30EDFDF7-41B0-42FC-A99F-48F052196619}" srcOrd="0" destOrd="0" presId="urn:microsoft.com/office/officeart/2005/8/layout/pyramid1"/>
    <dgm:cxn modelId="{798B188B-44A9-4907-9C24-6B8596C6BF37}" type="presOf" srcId="{B2B390EF-DE73-48D0-AA9A-7F614176EF5F}" destId="{9982ADCE-9E04-46D0-9470-6592F2F7AFA5}" srcOrd="1" destOrd="0" presId="urn:microsoft.com/office/officeart/2005/8/layout/pyramid1"/>
    <dgm:cxn modelId="{DB1912AF-7CD1-43C5-814A-5CD469DE98CA}" srcId="{33A1C897-01A0-4AFC-AE5A-866D3BC16811}" destId="{355D912E-50BA-4D40-85B3-F0629E8B22CC}" srcOrd="1" destOrd="0" parTransId="{09D3EDFB-7F92-4AA8-8E5E-5FBE0378C42E}" sibTransId="{B45697FC-8CEA-4F93-9343-F294213047E4}"/>
    <dgm:cxn modelId="{07041EBD-B032-4825-914C-ACFBF4841883}" type="presOf" srcId="{AAF23927-65FB-4F27-A0B4-41FA622816B8}" destId="{3A2964CD-DCFE-41BA-93CB-1D1E5C1AAEC8}" srcOrd="0" destOrd="0" presId="urn:microsoft.com/office/officeart/2005/8/layout/pyramid1"/>
    <dgm:cxn modelId="{FD4D16C0-F278-4513-90DE-B47F5A645973}" type="presOf" srcId="{355D912E-50BA-4D40-85B3-F0629E8B22CC}" destId="{00DAA3D7-67AE-4A06-B7D5-E8F7C355E25F}" srcOrd="1" destOrd="0" presId="urn:microsoft.com/office/officeart/2005/8/layout/pyramid1"/>
    <dgm:cxn modelId="{AD6CB8CF-DDA2-4A4C-BD79-DBBEC22C113C}" srcId="{33A1C897-01A0-4AFC-AE5A-866D3BC16811}" destId="{6013DE94-0D7A-4D13-BE38-5D66510518C4}" srcOrd="3" destOrd="0" parTransId="{2BD96B62-045E-44BC-8510-4FD1CDF90F5D}" sibTransId="{3F024AD7-1581-423A-9CAA-0BACCCC44990}"/>
    <dgm:cxn modelId="{0ACA3ED5-752C-4FF6-B3E9-054C27DC4FD6}" srcId="{33A1C897-01A0-4AFC-AE5A-866D3BC16811}" destId="{2A28362F-EE42-4E1E-9007-1E389F3B9FEF}" srcOrd="0" destOrd="0" parTransId="{F6597335-C508-4606-BEE8-403FAA787C42}" sibTransId="{C60DEE55-EC27-463F-8BFA-DBB68B310D55}"/>
    <dgm:cxn modelId="{3459C8DA-DE02-4D99-8D12-94F609C00B21}" type="presOf" srcId="{2A28362F-EE42-4E1E-9007-1E389F3B9FEF}" destId="{19D04B8E-5C79-48AC-BB68-11F4E372BA85}" srcOrd="1" destOrd="0" presId="urn:microsoft.com/office/officeart/2005/8/layout/pyramid1"/>
    <dgm:cxn modelId="{5BC115E3-ABA8-4634-88A8-127B0A59BA90}" type="presOf" srcId="{BD70B818-28C6-41EC-BB85-C9933CAA1C51}" destId="{80CEFCCA-886F-4D3C-BF5A-714703421F81}" srcOrd="1" destOrd="0" presId="urn:microsoft.com/office/officeart/2005/8/layout/pyramid1"/>
    <dgm:cxn modelId="{34CB8FE3-C264-46C8-9219-80B35944215B}" type="presOf" srcId="{6013DE94-0D7A-4D13-BE38-5D66510518C4}" destId="{2F1CAE9F-82E5-4064-887B-7221CAAB0B79}" srcOrd="0" destOrd="0" presId="urn:microsoft.com/office/officeart/2005/8/layout/pyramid1"/>
    <dgm:cxn modelId="{53FD64EF-E66E-4E06-B42F-24339CAB24F1}" type="presOf" srcId="{6013DE94-0D7A-4D13-BE38-5D66510518C4}" destId="{33C9E11C-B769-4F81-B9D0-B6D33975839F}" srcOrd="1" destOrd="0" presId="urn:microsoft.com/office/officeart/2005/8/layout/pyramid1"/>
    <dgm:cxn modelId="{66228CF4-7F7A-490E-A903-90FB462D2F83}" type="presOf" srcId="{AAF23927-65FB-4F27-A0B4-41FA622816B8}" destId="{9B991AFE-E9E0-468D-AF64-47C3611DE6E2}" srcOrd="1" destOrd="0" presId="urn:microsoft.com/office/officeart/2005/8/layout/pyramid1"/>
    <dgm:cxn modelId="{29F02EFF-0355-49E9-95EC-8935733707BB}" type="presOf" srcId="{BD70B818-28C6-41EC-BB85-C9933CAA1C51}" destId="{B5E9D68E-2AA0-47E4-839F-A5326E023367}" srcOrd="0" destOrd="0" presId="urn:microsoft.com/office/officeart/2005/8/layout/pyramid1"/>
    <dgm:cxn modelId="{62D1E8A7-FD6E-470D-B4D8-E2AF80F4B88D}" type="presParOf" srcId="{7C5FF523-7BEF-48D5-A1AE-A0AB87F4C65D}" destId="{97C23ED7-2482-4480-94F4-27D50012379B}" srcOrd="0" destOrd="0" presId="urn:microsoft.com/office/officeart/2005/8/layout/pyramid1"/>
    <dgm:cxn modelId="{A99E230F-1D68-41A8-9F6A-E3044D02E486}" type="presParOf" srcId="{97C23ED7-2482-4480-94F4-27D50012379B}" destId="{30EDFDF7-41B0-42FC-A99F-48F052196619}" srcOrd="0" destOrd="0" presId="urn:microsoft.com/office/officeart/2005/8/layout/pyramid1"/>
    <dgm:cxn modelId="{49C396F2-F65B-4E46-AF1A-23691B5FA6AE}" type="presParOf" srcId="{97C23ED7-2482-4480-94F4-27D50012379B}" destId="{19D04B8E-5C79-48AC-BB68-11F4E372BA85}" srcOrd="1" destOrd="0" presId="urn:microsoft.com/office/officeart/2005/8/layout/pyramid1"/>
    <dgm:cxn modelId="{94CCD9E1-D56B-4D8A-8D69-503A772FEDE7}" type="presParOf" srcId="{7C5FF523-7BEF-48D5-A1AE-A0AB87F4C65D}" destId="{5A8C3463-A3EF-4978-89E2-CAA960E72402}" srcOrd="1" destOrd="0" presId="urn:microsoft.com/office/officeart/2005/8/layout/pyramid1"/>
    <dgm:cxn modelId="{30AD62F8-1D24-4C58-91F0-6A36745FF318}" type="presParOf" srcId="{5A8C3463-A3EF-4978-89E2-CAA960E72402}" destId="{9E9E7F8E-6081-4C36-8E54-355B16FEA9B4}" srcOrd="0" destOrd="0" presId="urn:microsoft.com/office/officeart/2005/8/layout/pyramid1"/>
    <dgm:cxn modelId="{23028DFC-FDD9-4985-B311-7ED48F8826B2}" type="presParOf" srcId="{5A8C3463-A3EF-4978-89E2-CAA960E72402}" destId="{00DAA3D7-67AE-4A06-B7D5-E8F7C355E25F}" srcOrd="1" destOrd="0" presId="urn:microsoft.com/office/officeart/2005/8/layout/pyramid1"/>
    <dgm:cxn modelId="{B1EB2BA5-3E8D-4A73-A93F-0FEA10D2682B}" type="presParOf" srcId="{7C5FF523-7BEF-48D5-A1AE-A0AB87F4C65D}" destId="{C062DA86-904D-4D03-B514-60438818D017}" srcOrd="2" destOrd="0" presId="urn:microsoft.com/office/officeart/2005/8/layout/pyramid1"/>
    <dgm:cxn modelId="{3FD4B6A0-1621-4314-9835-2003384B3A27}" type="presParOf" srcId="{C062DA86-904D-4D03-B514-60438818D017}" destId="{3A2964CD-DCFE-41BA-93CB-1D1E5C1AAEC8}" srcOrd="0" destOrd="0" presId="urn:microsoft.com/office/officeart/2005/8/layout/pyramid1"/>
    <dgm:cxn modelId="{569EA226-3FF5-43C1-ADD3-E46063223C28}" type="presParOf" srcId="{C062DA86-904D-4D03-B514-60438818D017}" destId="{9B991AFE-E9E0-468D-AF64-47C3611DE6E2}" srcOrd="1" destOrd="0" presId="urn:microsoft.com/office/officeart/2005/8/layout/pyramid1"/>
    <dgm:cxn modelId="{BD03B527-7195-43CA-A0A3-963579019DEB}" type="presParOf" srcId="{7C5FF523-7BEF-48D5-A1AE-A0AB87F4C65D}" destId="{C424A281-0C54-4EDB-A0EC-E2CB26CBB967}" srcOrd="3" destOrd="0" presId="urn:microsoft.com/office/officeart/2005/8/layout/pyramid1"/>
    <dgm:cxn modelId="{BA3D8999-EDF4-40B2-9243-DB779A479406}" type="presParOf" srcId="{C424A281-0C54-4EDB-A0EC-E2CB26CBB967}" destId="{2F1CAE9F-82E5-4064-887B-7221CAAB0B79}" srcOrd="0" destOrd="0" presId="urn:microsoft.com/office/officeart/2005/8/layout/pyramid1"/>
    <dgm:cxn modelId="{E91DFC95-EE6F-46F9-B5C6-A6C9876DFA1A}" type="presParOf" srcId="{C424A281-0C54-4EDB-A0EC-E2CB26CBB967}" destId="{33C9E11C-B769-4F81-B9D0-B6D33975839F}" srcOrd="1" destOrd="0" presId="urn:microsoft.com/office/officeart/2005/8/layout/pyramid1"/>
    <dgm:cxn modelId="{96D0A5F9-F2FC-44EC-AA27-227484363BFF}" type="presParOf" srcId="{7C5FF523-7BEF-48D5-A1AE-A0AB87F4C65D}" destId="{D7B67E99-6DC4-4990-9FA4-79F444933839}" srcOrd="4" destOrd="0" presId="urn:microsoft.com/office/officeart/2005/8/layout/pyramid1"/>
    <dgm:cxn modelId="{08A6A9E4-2164-4364-A119-04049CE13717}" type="presParOf" srcId="{D7B67E99-6DC4-4990-9FA4-79F444933839}" destId="{45905351-3220-4BB0-810D-F8281588319B}" srcOrd="0" destOrd="0" presId="urn:microsoft.com/office/officeart/2005/8/layout/pyramid1"/>
    <dgm:cxn modelId="{C34FB963-9CC8-4A20-B8EC-099E4265DF7C}" type="presParOf" srcId="{D7B67E99-6DC4-4990-9FA4-79F444933839}" destId="{9982ADCE-9E04-46D0-9470-6592F2F7AFA5}" srcOrd="1" destOrd="0" presId="urn:microsoft.com/office/officeart/2005/8/layout/pyramid1"/>
    <dgm:cxn modelId="{26EE6831-1267-4CA6-B068-9BA9E33A9E9F}" type="presParOf" srcId="{7C5FF523-7BEF-48D5-A1AE-A0AB87F4C65D}" destId="{4E15DB35-D015-4B1A-86AF-442A8C0C291D}" srcOrd="5" destOrd="0" presId="urn:microsoft.com/office/officeart/2005/8/layout/pyramid1"/>
    <dgm:cxn modelId="{BEE5EEA9-2991-4B2E-AD7A-C4B702F42C07}" type="presParOf" srcId="{4E15DB35-D015-4B1A-86AF-442A8C0C291D}" destId="{B5E9D68E-2AA0-47E4-839F-A5326E023367}" srcOrd="0" destOrd="0" presId="urn:microsoft.com/office/officeart/2005/8/layout/pyramid1"/>
    <dgm:cxn modelId="{1AA1085C-51D7-4057-864F-BF23A8BA82CD}" type="presParOf" srcId="{4E15DB35-D015-4B1A-86AF-442A8C0C291D}" destId="{80CEFCCA-886F-4D3C-BF5A-714703421F8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DFDF7-41B0-42FC-A99F-48F052196619}">
      <dsp:nvSpPr>
        <dsp:cNvPr id="0" name=""/>
        <dsp:cNvSpPr/>
      </dsp:nvSpPr>
      <dsp:spPr>
        <a:xfrm>
          <a:off x="4157578" y="0"/>
          <a:ext cx="1663031" cy="1015665"/>
        </a:xfrm>
        <a:prstGeom prst="trapezoid">
          <a:avLst>
            <a:gd name="adj" fmla="val 81869"/>
          </a:avLst>
        </a:prstGeom>
        <a:solidFill>
          <a:schemeClr val="bg1">
            <a:lumMod val="9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err="1">
              <a:solidFill>
                <a:schemeClr val="accent1">
                  <a:lumMod val="50000"/>
                </a:schemeClr>
              </a:solidFill>
            </a:rPr>
            <a:t>Evalua-tion</a:t>
          </a:r>
          <a:endParaRPr lang="en-AU" sz="2400" b="1" kern="1200">
            <a:solidFill>
              <a:schemeClr val="accent1">
                <a:lumMod val="50000"/>
              </a:schemeClr>
            </a:solidFill>
          </a:endParaRPr>
        </a:p>
      </dsp:txBody>
      <dsp:txXfrm>
        <a:off x="4157578" y="0"/>
        <a:ext cx="1663031" cy="1015665"/>
      </dsp:txXfrm>
    </dsp:sp>
    <dsp:sp modelId="{9E9E7F8E-6081-4C36-8E54-355B16FEA9B4}">
      <dsp:nvSpPr>
        <dsp:cNvPr id="0" name=""/>
        <dsp:cNvSpPr/>
      </dsp:nvSpPr>
      <dsp:spPr>
        <a:xfrm>
          <a:off x="3326062" y="1015665"/>
          <a:ext cx="3326062" cy="1015665"/>
        </a:xfrm>
        <a:prstGeom prst="trapezoid">
          <a:avLst>
            <a:gd name="adj" fmla="val 81869"/>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bg1"/>
              </a:solidFill>
            </a:rPr>
            <a:t>Synthesis</a:t>
          </a:r>
        </a:p>
      </dsp:txBody>
      <dsp:txXfrm>
        <a:off x="3908123" y="1015665"/>
        <a:ext cx="2161940" cy="1015665"/>
      </dsp:txXfrm>
    </dsp:sp>
    <dsp:sp modelId="{3A2964CD-DCFE-41BA-93CB-1D1E5C1AAEC8}">
      <dsp:nvSpPr>
        <dsp:cNvPr id="0" name=""/>
        <dsp:cNvSpPr/>
      </dsp:nvSpPr>
      <dsp:spPr>
        <a:xfrm>
          <a:off x="2494547" y="2031330"/>
          <a:ext cx="4989094" cy="1015665"/>
        </a:xfrm>
        <a:prstGeom prst="trapezoid">
          <a:avLst>
            <a:gd name="adj" fmla="val 81869"/>
          </a:avLst>
        </a:prstGeom>
        <a:solidFill>
          <a:srgbClr val="FF66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bg1"/>
              </a:solidFill>
            </a:rPr>
            <a:t>Analysis</a:t>
          </a:r>
        </a:p>
      </dsp:txBody>
      <dsp:txXfrm>
        <a:off x="3367638" y="2031330"/>
        <a:ext cx="3242911" cy="1015665"/>
      </dsp:txXfrm>
    </dsp:sp>
    <dsp:sp modelId="{2F1CAE9F-82E5-4064-887B-7221CAAB0B79}">
      <dsp:nvSpPr>
        <dsp:cNvPr id="0" name=""/>
        <dsp:cNvSpPr/>
      </dsp:nvSpPr>
      <dsp:spPr>
        <a:xfrm>
          <a:off x="1663031" y="3046995"/>
          <a:ext cx="6652125" cy="1015665"/>
        </a:xfrm>
        <a:prstGeom prst="trapezoid">
          <a:avLst>
            <a:gd name="adj" fmla="val 81869"/>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bg1"/>
              </a:solidFill>
            </a:rPr>
            <a:t>Application</a:t>
          </a:r>
        </a:p>
      </dsp:txBody>
      <dsp:txXfrm>
        <a:off x="2827153" y="3046995"/>
        <a:ext cx="4323881" cy="1015665"/>
      </dsp:txXfrm>
    </dsp:sp>
    <dsp:sp modelId="{45905351-3220-4BB0-810D-F8281588319B}">
      <dsp:nvSpPr>
        <dsp:cNvPr id="0" name=""/>
        <dsp:cNvSpPr/>
      </dsp:nvSpPr>
      <dsp:spPr>
        <a:xfrm>
          <a:off x="831515" y="4062660"/>
          <a:ext cx="8315156" cy="1015665"/>
        </a:xfrm>
        <a:prstGeom prst="trapezoid">
          <a:avLst>
            <a:gd name="adj" fmla="val 81869"/>
          </a:avLst>
        </a:prstGeom>
        <a:solidFill>
          <a:schemeClr val="accent6">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bg1"/>
              </a:solidFill>
            </a:rPr>
            <a:t>Comprehension</a:t>
          </a:r>
        </a:p>
      </dsp:txBody>
      <dsp:txXfrm>
        <a:off x="2286668" y="4062660"/>
        <a:ext cx="5404851" cy="1015665"/>
      </dsp:txXfrm>
    </dsp:sp>
    <dsp:sp modelId="{B5E9D68E-2AA0-47E4-839F-A5326E023367}">
      <dsp:nvSpPr>
        <dsp:cNvPr id="0" name=""/>
        <dsp:cNvSpPr/>
      </dsp:nvSpPr>
      <dsp:spPr>
        <a:xfrm>
          <a:off x="0" y="5078325"/>
          <a:ext cx="9978188" cy="1015665"/>
        </a:xfrm>
        <a:prstGeom prst="trapezoid">
          <a:avLst>
            <a:gd name="adj" fmla="val 81869"/>
          </a:avLst>
        </a:prstGeom>
        <a:solidFill>
          <a:schemeClr val="accent2">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bg1"/>
              </a:solidFill>
            </a:rPr>
            <a:t>Knowledge</a:t>
          </a:r>
        </a:p>
      </dsp:txBody>
      <dsp:txXfrm>
        <a:off x="1746182" y="5078325"/>
        <a:ext cx="6485822" cy="1015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DFDF7-41B0-42FC-A99F-48F052196619}">
      <dsp:nvSpPr>
        <dsp:cNvPr id="0" name=""/>
        <dsp:cNvSpPr/>
      </dsp:nvSpPr>
      <dsp:spPr>
        <a:xfrm>
          <a:off x="4157578" y="0"/>
          <a:ext cx="1663031" cy="1015665"/>
        </a:xfrm>
        <a:prstGeom prst="trapezoid">
          <a:avLst>
            <a:gd name="adj" fmla="val 81869"/>
          </a:avLst>
        </a:prstGeom>
        <a:solidFill>
          <a:schemeClr val="bg1">
            <a:lumMod val="9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err="1">
              <a:solidFill>
                <a:schemeClr val="accent1">
                  <a:lumMod val="50000"/>
                </a:schemeClr>
              </a:solidFill>
            </a:rPr>
            <a:t>Evalua-tion</a:t>
          </a:r>
          <a:endParaRPr lang="en-AU" sz="2400" b="1" kern="1200">
            <a:solidFill>
              <a:schemeClr val="accent1">
                <a:lumMod val="50000"/>
              </a:schemeClr>
            </a:solidFill>
          </a:endParaRPr>
        </a:p>
      </dsp:txBody>
      <dsp:txXfrm>
        <a:off x="4157578" y="0"/>
        <a:ext cx="1663031" cy="1015665"/>
      </dsp:txXfrm>
    </dsp:sp>
    <dsp:sp modelId="{9E9E7F8E-6081-4C36-8E54-355B16FEA9B4}">
      <dsp:nvSpPr>
        <dsp:cNvPr id="0" name=""/>
        <dsp:cNvSpPr/>
      </dsp:nvSpPr>
      <dsp:spPr>
        <a:xfrm>
          <a:off x="3326062" y="1015665"/>
          <a:ext cx="3326062" cy="1015665"/>
        </a:xfrm>
        <a:prstGeom prst="trapezoid">
          <a:avLst>
            <a:gd name="adj" fmla="val 81869"/>
          </a:avLst>
        </a:prstGeom>
        <a:solidFill>
          <a:schemeClr val="accent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bg1"/>
              </a:solidFill>
            </a:rPr>
            <a:t>Synthesis</a:t>
          </a:r>
        </a:p>
      </dsp:txBody>
      <dsp:txXfrm>
        <a:off x="3908123" y="1015665"/>
        <a:ext cx="2161940" cy="1015665"/>
      </dsp:txXfrm>
    </dsp:sp>
    <dsp:sp modelId="{3A2964CD-DCFE-41BA-93CB-1D1E5C1AAEC8}">
      <dsp:nvSpPr>
        <dsp:cNvPr id="0" name=""/>
        <dsp:cNvSpPr/>
      </dsp:nvSpPr>
      <dsp:spPr>
        <a:xfrm>
          <a:off x="2494547" y="2031330"/>
          <a:ext cx="4989094" cy="1015665"/>
        </a:xfrm>
        <a:prstGeom prst="trapezoid">
          <a:avLst>
            <a:gd name="adj" fmla="val 81869"/>
          </a:avLst>
        </a:prstGeom>
        <a:solidFill>
          <a:srgbClr val="FF66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bg1"/>
              </a:solidFill>
            </a:rPr>
            <a:t>Analysis</a:t>
          </a:r>
        </a:p>
      </dsp:txBody>
      <dsp:txXfrm>
        <a:off x="3367638" y="2031330"/>
        <a:ext cx="3242911" cy="1015665"/>
      </dsp:txXfrm>
    </dsp:sp>
    <dsp:sp modelId="{2F1CAE9F-82E5-4064-887B-7221CAAB0B79}">
      <dsp:nvSpPr>
        <dsp:cNvPr id="0" name=""/>
        <dsp:cNvSpPr/>
      </dsp:nvSpPr>
      <dsp:spPr>
        <a:xfrm>
          <a:off x="1663031" y="3046995"/>
          <a:ext cx="6652125" cy="1015665"/>
        </a:xfrm>
        <a:prstGeom prst="trapezoid">
          <a:avLst>
            <a:gd name="adj" fmla="val 81869"/>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bg1"/>
              </a:solidFill>
            </a:rPr>
            <a:t>Application</a:t>
          </a:r>
        </a:p>
      </dsp:txBody>
      <dsp:txXfrm>
        <a:off x="2827153" y="3046995"/>
        <a:ext cx="4323881" cy="1015665"/>
      </dsp:txXfrm>
    </dsp:sp>
    <dsp:sp modelId="{45905351-3220-4BB0-810D-F8281588319B}">
      <dsp:nvSpPr>
        <dsp:cNvPr id="0" name=""/>
        <dsp:cNvSpPr/>
      </dsp:nvSpPr>
      <dsp:spPr>
        <a:xfrm>
          <a:off x="831515" y="4062660"/>
          <a:ext cx="8315156" cy="1015665"/>
        </a:xfrm>
        <a:prstGeom prst="trapezoid">
          <a:avLst>
            <a:gd name="adj" fmla="val 81869"/>
          </a:avLst>
        </a:prstGeom>
        <a:solidFill>
          <a:schemeClr val="accent6">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bg1"/>
              </a:solidFill>
            </a:rPr>
            <a:t>Comprehension</a:t>
          </a:r>
        </a:p>
      </dsp:txBody>
      <dsp:txXfrm>
        <a:off x="2286668" y="4062660"/>
        <a:ext cx="5404851" cy="1015665"/>
      </dsp:txXfrm>
    </dsp:sp>
    <dsp:sp modelId="{B5E9D68E-2AA0-47E4-839F-A5326E023367}">
      <dsp:nvSpPr>
        <dsp:cNvPr id="0" name=""/>
        <dsp:cNvSpPr/>
      </dsp:nvSpPr>
      <dsp:spPr>
        <a:xfrm>
          <a:off x="0" y="5078325"/>
          <a:ext cx="9978188" cy="1015665"/>
        </a:xfrm>
        <a:prstGeom prst="trapezoid">
          <a:avLst>
            <a:gd name="adj" fmla="val 81869"/>
          </a:avLst>
        </a:prstGeom>
        <a:solidFill>
          <a:schemeClr val="accent2">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bg1"/>
              </a:solidFill>
            </a:rPr>
            <a:t>Knowledge</a:t>
          </a:r>
        </a:p>
      </dsp:txBody>
      <dsp:txXfrm>
        <a:off x="1746182" y="5078325"/>
        <a:ext cx="6485822" cy="101566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a:p>
        </p:txBody>
      </p:sp>
    </p:spTree>
    <p:extLst>
      <p:ext uri="{BB962C8B-B14F-4D97-AF65-F5344CB8AC3E}">
        <p14:creationId xmlns:p14="http://schemas.microsoft.com/office/powerpoint/2010/main" val="2196607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a:p>
            <a:pPr marL="0" indent="0">
              <a:buFont typeface="Arial" charset="0"/>
              <a:buNone/>
            </a:pPr>
            <a:r>
              <a:rPr lang="en-AU" sz="1200" kern="1200">
                <a:solidFill>
                  <a:schemeClr val="tx1"/>
                </a:solidFill>
                <a:effectLst/>
                <a:latin typeface="+mn-lt"/>
                <a:ea typeface="+mn-ea"/>
                <a:cs typeface="+mn-cs"/>
              </a:rPr>
              <a:t> </a:t>
            </a:r>
            <a:r>
              <a:rPr lang="en-AU" altLang="en-US" sz="1200">
                <a:latin typeface="Calibri" pitchFamily="34" charset="0"/>
                <a:ea typeface="ＭＳ Ｐゴシック" pitchFamily="34" charset="-128"/>
                <a:cs typeface="Century Gothic" pitchFamily="34" charset="0"/>
              </a:rPr>
              <a:t>The main features of critical writing are:</a:t>
            </a:r>
          </a:p>
          <a:p>
            <a:pPr marL="0" indent="0">
              <a:buFont typeface="Arial" charset="0"/>
              <a:buNone/>
            </a:pPr>
            <a:endParaRPr lang="en-AU" altLang="en-US" sz="120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a:latin typeface="Calibri" pitchFamily="34" charset="0"/>
                <a:ea typeface="ＭＳ Ｐゴシック" pitchFamily="34" charset="-128"/>
                <a:cs typeface="Century Gothic" pitchFamily="34" charset="0"/>
              </a:rPr>
              <a:t>   A confident and well-defined refusal to accept the conclusions of others based on your research and evaluation of the evidence and arguments they present;</a:t>
            </a:r>
            <a:endParaRPr lang="en-AU" altLang="en-US" sz="120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a:latin typeface="Calibri" pitchFamily="34" charset="0"/>
                <a:ea typeface="ＭＳ Ｐゴシック" pitchFamily="34" charset="-128"/>
                <a:cs typeface="Century Gothic" pitchFamily="34" charset="0"/>
              </a:rPr>
              <a:t>   A balanced piece of writing with reasons why the ideas of others may be accepted, dismissed or may need to be treated with caution;</a:t>
            </a:r>
            <a:endParaRPr lang="en-AU" altLang="en-US" sz="120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a:latin typeface="Calibri" pitchFamily="34" charset="0"/>
                <a:ea typeface="ＭＳ Ｐゴシック" pitchFamily="34" charset="-128"/>
                <a:cs typeface="Century Gothic" pitchFamily="34" charset="0"/>
              </a:rPr>
              <a:t>   Presenting your voice clearly  with your own evidence and argument, leading to </a:t>
            </a:r>
            <a:r>
              <a:rPr lang="en-US" altLang="en-US" sz="1200" b="1">
                <a:latin typeface="Calibri" pitchFamily="34" charset="0"/>
                <a:ea typeface="ＭＳ Ｐゴシック" pitchFamily="34" charset="-128"/>
                <a:cs typeface="Century Gothic" pitchFamily="34" charset="0"/>
              </a:rPr>
              <a:t>your own</a:t>
            </a:r>
            <a:r>
              <a:rPr lang="en-US" altLang="en-US" sz="1200">
                <a:latin typeface="Calibri" pitchFamily="34" charset="0"/>
                <a:ea typeface="ＭＳ Ｐゴシック" pitchFamily="34" charset="-128"/>
                <a:cs typeface="Century Gothic" pitchFamily="34" charset="0"/>
              </a:rPr>
              <a:t> conclusion;</a:t>
            </a:r>
            <a:endParaRPr lang="en-AU" altLang="en-US" sz="1200">
              <a:latin typeface="Calibri" pitchFamily="34" charset="0"/>
              <a:ea typeface="ＭＳ Ｐゴシック" pitchFamily="34" charset="-128"/>
              <a:cs typeface="Century Gothic" pitchFamily="34" charset="0"/>
            </a:endParaRPr>
          </a:p>
          <a:p>
            <a:pPr marL="171450" indent="-171450">
              <a:buFont typeface="Arial" panose="020B0604020202020204" pitchFamily="34" charset="0"/>
              <a:buChar char="•"/>
            </a:pPr>
            <a:r>
              <a:rPr lang="en-US" altLang="en-US" sz="1200">
                <a:latin typeface="Calibri" pitchFamily="34" charset="0"/>
                <a:ea typeface="ＭＳ Ｐゴシック" pitchFamily="34" charset="-128"/>
                <a:cs typeface="Century Gothic" pitchFamily="34" charset="0"/>
              </a:rPr>
              <a:t>   A recognition that your own evidence, argument, and conclusion may have limitations.</a:t>
            </a:r>
            <a:endParaRPr lang="en-AU" altLang="en-US" sz="1200">
              <a:latin typeface="Calibri" pitchFamily="34" charset="0"/>
              <a:ea typeface="ＭＳ Ｐゴシック" pitchFamily="34" charset="-128"/>
              <a:cs typeface="Century Gothic" pitchFamily="34" charset="0"/>
            </a:endParaRPr>
          </a:p>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12</a:t>
            </a:fld>
            <a:endParaRPr lang="en-AU"/>
          </a:p>
        </p:txBody>
      </p:sp>
    </p:spTree>
    <p:extLst>
      <p:ext uri="{BB962C8B-B14F-4D97-AF65-F5344CB8AC3E}">
        <p14:creationId xmlns:p14="http://schemas.microsoft.com/office/powerpoint/2010/main" val="426483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Answer: </a:t>
            </a:r>
          </a:p>
          <a:p>
            <a:r>
              <a:rPr lang="en-AU" sz="1200" kern="1200" dirty="0">
                <a:solidFill>
                  <a:schemeClr val="tx1"/>
                </a:solidFill>
                <a:effectLst/>
                <a:latin typeface="+mn-lt"/>
                <a:ea typeface="+mn-ea"/>
                <a:cs typeface="+mn-cs"/>
              </a:rPr>
              <a:t>No.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Reason:</a:t>
            </a:r>
          </a:p>
          <a:p>
            <a:r>
              <a:rPr lang="en-AU" sz="1200" kern="1200" dirty="0">
                <a:solidFill>
                  <a:schemeClr val="tx1"/>
                </a:solidFill>
                <a:effectLst/>
                <a:latin typeface="+mn-lt"/>
                <a:ea typeface="+mn-ea"/>
                <a:cs typeface="+mn-cs"/>
              </a:rPr>
              <a:t>It presents only one point of view, therefore the writing is not balanced. </a:t>
            </a:r>
          </a:p>
          <a:p>
            <a:r>
              <a:rPr lang="en-AU" sz="1200" kern="1200" dirty="0">
                <a:solidFill>
                  <a:schemeClr val="tx1"/>
                </a:solidFill>
                <a:effectLst/>
                <a:latin typeface="+mn-lt"/>
                <a:ea typeface="+mn-ea"/>
                <a:cs typeface="+mn-cs"/>
              </a:rPr>
              <a:t>No analysis or critique is provided by the author of this paragraph. </a:t>
            </a:r>
          </a:p>
          <a:p>
            <a:r>
              <a:rPr lang="en-AU" sz="1200" kern="1200" dirty="0">
                <a:solidFill>
                  <a:schemeClr val="tx1"/>
                </a:solidFill>
                <a:effectLst/>
                <a:latin typeface="+mn-lt"/>
                <a:ea typeface="+mn-ea"/>
                <a:cs typeface="+mn-cs"/>
              </a:rPr>
              <a:t>It does not recognise any limitations. </a:t>
            </a:r>
          </a:p>
        </p:txBody>
      </p:sp>
      <p:sp>
        <p:nvSpPr>
          <p:cNvPr id="4" name="Slide Number Placeholder 3"/>
          <p:cNvSpPr>
            <a:spLocks noGrp="1"/>
          </p:cNvSpPr>
          <p:nvPr>
            <p:ph type="sldNum" sz="quarter" idx="5"/>
          </p:nvPr>
        </p:nvSpPr>
        <p:spPr/>
        <p:txBody>
          <a:bodyPr/>
          <a:lstStyle/>
          <a:p>
            <a:fld id="{E72691B5-2159-431A-A8A0-3706692659D8}" type="slidenum">
              <a:rPr lang="en-AU" smtClean="0"/>
              <a:t>13</a:t>
            </a:fld>
            <a:endParaRPr lang="en-AU"/>
          </a:p>
        </p:txBody>
      </p:sp>
    </p:spTree>
    <p:extLst>
      <p:ext uri="{BB962C8B-B14F-4D97-AF65-F5344CB8AC3E}">
        <p14:creationId xmlns:p14="http://schemas.microsoft.com/office/powerpoint/2010/main" val="1384276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14</a:t>
            </a:fld>
            <a:endParaRPr lang="en-AU"/>
          </a:p>
        </p:txBody>
      </p:sp>
    </p:spTree>
    <p:extLst>
      <p:ext uri="{BB962C8B-B14F-4D97-AF65-F5344CB8AC3E}">
        <p14:creationId xmlns:p14="http://schemas.microsoft.com/office/powerpoint/2010/main" val="2025419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Ask the students:</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‘What differences do you notice?’</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‘Can you see where the writer has made this paragraph more balanced?’</a:t>
            </a:r>
          </a:p>
          <a:p>
            <a:endParaRPr lang="en-AU"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15</a:t>
            </a:fld>
            <a:endParaRPr lang="en-AU"/>
          </a:p>
        </p:txBody>
      </p:sp>
    </p:spTree>
    <p:extLst>
      <p:ext uri="{BB962C8B-B14F-4D97-AF65-F5344CB8AC3E}">
        <p14:creationId xmlns:p14="http://schemas.microsoft.com/office/powerpoint/2010/main" val="1883672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‘Can you locate the writer’s voice?’</a:t>
            </a:r>
          </a:p>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16</a:t>
            </a:fld>
            <a:endParaRPr lang="en-AU"/>
          </a:p>
        </p:txBody>
      </p:sp>
    </p:spTree>
    <p:extLst>
      <p:ext uri="{BB962C8B-B14F-4D97-AF65-F5344CB8AC3E}">
        <p14:creationId xmlns:p14="http://schemas.microsoft.com/office/powerpoint/2010/main" val="1286191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Here we have the writer’s voice. </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Things to pay attention to:</a:t>
            </a:r>
          </a:p>
          <a:p>
            <a:pPr marL="171450" indent="-171450">
              <a:buFontTx/>
              <a:buChar char="-"/>
            </a:pPr>
            <a:r>
              <a:rPr lang="en-AU" sz="1200" kern="1200">
                <a:solidFill>
                  <a:schemeClr val="tx1"/>
                </a:solidFill>
                <a:effectLst/>
                <a:latin typeface="+mn-lt"/>
                <a:ea typeface="+mn-ea"/>
                <a:cs typeface="+mn-cs"/>
              </a:rPr>
              <a:t>Limitations can be mentioned here</a:t>
            </a:r>
          </a:p>
          <a:p>
            <a:pPr marL="171450" indent="-171450">
              <a:buFontTx/>
              <a:buChar char="-"/>
            </a:pPr>
            <a:r>
              <a:rPr lang="en-AU" sz="1200" kern="1200">
                <a:solidFill>
                  <a:schemeClr val="tx1"/>
                </a:solidFill>
                <a:effectLst/>
                <a:latin typeface="+mn-lt"/>
                <a:ea typeface="+mn-ea"/>
                <a:cs typeface="+mn-cs"/>
              </a:rPr>
              <a:t>Hedging or cautious language is used when adding the writer’s own voice (…may…. It can be argued….might….)</a:t>
            </a:r>
          </a:p>
          <a:p>
            <a:pPr marL="171450" indent="-171450">
              <a:buFontTx/>
              <a:buChar char="-"/>
            </a:pPr>
            <a:endParaRPr lang="en-AU"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17</a:t>
            </a:fld>
            <a:endParaRPr lang="en-AU"/>
          </a:p>
        </p:txBody>
      </p:sp>
    </p:spTree>
    <p:extLst>
      <p:ext uri="{BB962C8B-B14F-4D97-AF65-F5344CB8AC3E}">
        <p14:creationId xmlns:p14="http://schemas.microsoft.com/office/powerpoint/2010/main" val="477583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Going back to Bloom’s Taxonomy at the beginning, we can see that the first paragraph did not go beyond a retelling of what has already written by the information you found. This can be defined as descriptive writing. [click]</a:t>
            </a:r>
          </a:p>
          <a:p>
            <a:endParaRPr lang="en-AU" sz="1200" kern="120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AU" sz="1200" b="0" i="0" u="none" strike="noStrike" kern="1200" cap="none" spc="0" normalizeH="0" baseline="0" noProof="0">
                <a:ln>
                  <a:noFill/>
                </a:ln>
                <a:solidFill>
                  <a:prstClr val="black"/>
                </a:solidFill>
                <a:effectLst/>
                <a:uLnTx/>
                <a:uFillTx/>
                <a:latin typeface="+mn-lt"/>
                <a:ea typeface="ＭＳ Ｐゴシック" pitchFamily="-109" charset="-128"/>
                <a:cs typeface="Calibri"/>
              </a:rPr>
              <a:t>Descriptive writing describes something, but usually does not go beyond an account of what appears to be there. A certain amount of descriptive writing is needed to establish for example:</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AU" sz="1100" b="0" i="0" u="none" strike="noStrike" kern="1200" cap="none" spc="0" normalizeH="0" baseline="0" noProof="0">
                <a:ln>
                  <a:noFill/>
                </a:ln>
                <a:solidFill>
                  <a:prstClr val="black"/>
                </a:solidFill>
                <a:effectLst/>
                <a:uLnTx/>
                <a:uFillTx/>
                <a:latin typeface="+mn-lt"/>
                <a:ea typeface="ＭＳ Ｐゴシック" pitchFamily="-109" charset="-128"/>
                <a:cs typeface="Calibri"/>
              </a:rPr>
              <a:t>the setting of the research;</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AU" sz="1100" b="0" i="0" u="none" strike="noStrike" kern="1200" cap="none" spc="0" normalizeH="0" baseline="0" noProof="0">
                <a:ln>
                  <a:noFill/>
                </a:ln>
                <a:solidFill>
                  <a:prstClr val="black"/>
                </a:solidFill>
                <a:effectLst/>
                <a:uLnTx/>
                <a:uFillTx/>
                <a:latin typeface="+mn-lt"/>
                <a:ea typeface="ＭＳ Ｐゴシック" pitchFamily="-109" charset="-128"/>
                <a:cs typeface="Calibri"/>
              </a:rPr>
              <a:t>a general description of a piece of literature, or art;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AU" sz="1100" b="0" i="0" u="none" strike="noStrike" kern="1200" cap="none" spc="0" normalizeH="0" baseline="0" noProof="0">
                <a:ln>
                  <a:noFill/>
                </a:ln>
                <a:solidFill>
                  <a:prstClr val="black"/>
                </a:solidFill>
                <a:effectLst/>
                <a:uLnTx/>
                <a:uFillTx/>
                <a:latin typeface="+mn-lt"/>
                <a:ea typeface="ＭＳ Ｐゴシック" pitchFamily="-109" charset="-128"/>
                <a:cs typeface="Calibri"/>
              </a:rPr>
              <a:t>the list of measurements taken; the timing of the research; </a:t>
            </a:r>
            <a:r>
              <a:rPr kumimoji="0" lang="en-AU" sz="1100" b="0" i="0" u="none" strike="noStrike" kern="1200" cap="none" spc="0" normalizeH="0" baseline="0" noProof="0">
                <a:ln>
                  <a:noFill/>
                </a:ln>
                <a:solidFill>
                  <a:prstClr val="black"/>
                </a:solidFill>
                <a:effectLst/>
                <a:uLnTx/>
                <a:uFillTx/>
                <a:latin typeface="Calibri" charset="0"/>
                <a:ea typeface="ＭＳ Ｐゴシック" pitchFamily="-109" charset="-128"/>
                <a:cs typeface="Calibri" charset="0"/>
              </a:rPr>
              <a:t>an account of the biographical details of a key figure in the discipline;</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AU" sz="1100" b="0" i="0" u="none" strike="noStrike" kern="1200" cap="none" spc="0" normalizeH="0" baseline="0" noProof="0">
                <a:ln>
                  <a:noFill/>
                </a:ln>
                <a:solidFill>
                  <a:prstClr val="black"/>
                </a:solidFill>
                <a:effectLst/>
                <a:uLnTx/>
                <a:uFillTx/>
                <a:latin typeface="Calibri" charset="0"/>
                <a:ea typeface="ＭＳ Ｐゴシック" pitchFamily="-109" charset="-128"/>
                <a:cs typeface="Calibri" charset="0"/>
              </a:rPr>
              <a:t>a brief summary of the history leading up to an event or decision.</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AU" altLang="en-US" sz="1200" b="1" i="0" u="none" strike="noStrike" kern="1200" cap="none" spc="0" normalizeH="0" baseline="0" noProof="0">
                <a:ln>
                  <a:noFill/>
                </a:ln>
                <a:solidFill>
                  <a:prstClr val="black"/>
                </a:solidFill>
                <a:effectLst/>
                <a:uLnTx/>
                <a:uFillTx/>
                <a:latin typeface="Calibri" pitchFamily="34" charset="0"/>
                <a:ea typeface="ＭＳ Ｐゴシック" pitchFamily="34" charset="-128"/>
                <a:cs typeface="Century Gothic" pitchFamily="34" charset="0"/>
              </a:rPr>
              <a:t>With descriptive writing you are not developing argument; you are merely setting the background within which an argument can be developed. You are representing the situation as it stands, without presenting any analysis or discussion.</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Being critical involves more analysis and synthesis of the information in order to truly evaluate it. [click] An example of analysis was pointing out the limitations of the first study regarding Australia’s favourite burger. Synthesis was when another perspective on the topic in the form of a later study was included in the paragraph to give the reader a greater understanding of what is being investigated. </a:t>
            </a:r>
          </a:p>
          <a:p>
            <a:endParaRPr lang="en-AU" sz="1200" kern="1200">
              <a:solidFill>
                <a:schemeClr val="tx1"/>
              </a:solidFill>
              <a:effectLst/>
              <a:latin typeface="+mn-lt"/>
              <a:ea typeface="+mn-ea"/>
              <a:cs typeface="+mn-cs"/>
            </a:endParaRPr>
          </a:p>
          <a:p>
            <a:pPr marL="0" indent="0">
              <a:buFont typeface="Arial" charset="0"/>
              <a:buNone/>
            </a:pPr>
            <a:r>
              <a:rPr lang="en-AU" altLang="en-US" b="1">
                <a:solidFill>
                  <a:srgbClr val="00B0F0"/>
                </a:solidFill>
                <a:latin typeface="Calibri" pitchFamily="34" charset="0"/>
                <a:ea typeface="ＭＳ Ｐゴシック" pitchFamily="34" charset="-128"/>
                <a:cs typeface="Century Gothic" pitchFamily="34" charset="0"/>
              </a:rPr>
              <a:t>What’s the difference?</a:t>
            </a:r>
          </a:p>
          <a:p>
            <a:pPr marL="0" indent="0">
              <a:buFont typeface="Arial" charset="0"/>
              <a:buNone/>
            </a:pPr>
            <a:endParaRPr lang="en-AU" altLang="en-US" b="1">
              <a:solidFill>
                <a:srgbClr val="00B0F0"/>
              </a:solidFill>
              <a:latin typeface="Calibri" pitchFamily="34" charset="0"/>
              <a:ea typeface="ＭＳ Ｐゴシック" pitchFamily="34" charset="-128"/>
              <a:cs typeface="Century Gothic" pitchFamily="34" charset="0"/>
            </a:endParaRPr>
          </a:p>
          <a:p>
            <a:pPr marL="0" indent="0">
              <a:buFont typeface="Arial" charset="0"/>
              <a:buNone/>
            </a:pPr>
            <a:r>
              <a:rPr lang="en-AU" altLang="en-US" sz="1200">
                <a:latin typeface="Calibri" pitchFamily="34" charset="0"/>
                <a:ea typeface="ＭＳ Ｐゴシック" pitchFamily="34" charset="-128"/>
                <a:cs typeface="Century Gothic" pitchFamily="34" charset="0"/>
              </a:rPr>
              <a:t>With </a:t>
            </a:r>
            <a:r>
              <a:rPr lang="en-AU" altLang="en-US" sz="1200" b="1">
                <a:latin typeface="Calibri" pitchFamily="34" charset="0"/>
                <a:ea typeface="ＭＳ Ｐゴシック" pitchFamily="34" charset="-128"/>
                <a:cs typeface="Century Gothic" pitchFamily="34" charset="0"/>
              </a:rPr>
              <a:t>critical writing</a:t>
            </a:r>
            <a:r>
              <a:rPr lang="en-AU" altLang="en-US" sz="1200">
                <a:latin typeface="Calibri" pitchFamily="34" charset="0"/>
                <a:ea typeface="ＭＳ Ｐゴシック" pitchFamily="34" charset="-128"/>
                <a:cs typeface="Century Gothic" pitchFamily="34" charset="0"/>
              </a:rPr>
              <a:t> you are participating in the academic debate. This can be more challenging and risky. You need to weigh up the evidence and arguments of others, and to contribute your own. </a:t>
            </a:r>
            <a:r>
              <a:rPr lang="en-AU" altLang="en-US">
                <a:latin typeface="Century Gothic" pitchFamily="34" charset="0"/>
                <a:ea typeface="ＭＳ Ｐゴシック" pitchFamily="34" charset="-128"/>
                <a:cs typeface="Century Gothic" pitchFamily="34" charset="0"/>
              </a:rPr>
              <a:t> </a:t>
            </a:r>
          </a:p>
          <a:p>
            <a:endParaRPr lang="en-AU"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18</a:t>
            </a:fld>
            <a:endParaRPr lang="en-AU"/>
          </a:p>
        </p:txBody>
      </p:sp>
    </p:spTree>
    <p:extLst>
      <p:ext uri="{BB962C8B-B14F-4D97-AF65-F5344CB8AC3E}">
        <p14:creationId xmlns:p14="http://schemas.microsoft.com/office/powerpoint/2010/main" val="272150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Critical writing – common errors </a:t>
            </a:r>
          </a:p>
          <a:p>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What’s wrong with these statements?</a:t>
            </a:r>
            <a:r>
              <a:rPr lang="en-AU"/>
              <a:t> (Please activate slide show)</a:t>
            </a:r>
            <a:endParaRPr lang="en-AU" sz="1200" kern="1200">
              <a:solidFill>
                <a:schemeClr val="tx1"/>
              </a:solidFill>
              <a:effectLst/>
              <a:latin typeface="+mn-lt"/>
              <a:cs typeface="Calibri"/>
            </a:endParaRPr>
          </a:p>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19</a:t>
            </a:fld>
            <a:endParaRPr lang="en-AU"/>
          </a:p>
        </p:txBody>
      </p:sp>
    </p:spTree>
    <p:extLst>
      <p:ext uri="{BB962C8B-B14F-4D97-AF65-F5344CB8AC3E}">
        <p14:creationId xmlns:p14="http://schemas.microsoft.com/office/powerpoint/2010/main" val="1110975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1. Hyperbole is an exaggeration and are the exact opposite of an understatement. They can sometimes be metaphors or similes but never comparison. They are not meant to be taken literally. </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2. Avoid using very strong adjectives that convey powerful emotions. </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3. Generalising or making sweeping statements can sometimes end up being offensive by being unintentionally racist or sexist. They have no place in academic writing. </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4. Strong statements should always include citations. If it is from the writer’s voice, instead use hedging language to indicate this fact to the reader. </a:t>
            </a:r>
          </a:p>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20</a:t>
            </a:fld>
            <a:endParaRPr lang="en-AU"/>
          </a:p>
        </p:txBody>
      </p:sp>
    </p:spTree>
    <p:extLst>
      <p:ext uri="{BB962C8B-B14F-4D97-AF65-F5344CB8AC3E}">
        <p14:creationId xmlns:p14="http://schemas.microsoft.com/office/powerpoint/2010/main" val="2636212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Answers:</a:t>
            </a:r>
          </a:p>
          <a:p>
            <a:pPr marL="228600" indent="-228600">
              <a:buAutoNum type="arabicPeriod"/>
            </a:pPr>
            <a:r>
              <a:rPr lang="en-AU" sz="1200" kern="1200">
                <a:solidFill>
                  <a:schemeClr val="tx1"/>
                </a:solidFill>
                <a:effectLst/>
                <a:latin typeface="+mn-lt"/>
                <a:ea typeface="+mn-ea"/>
                <a:cs typeface="+mn-cs"/>
              </a:rPr>
              <a:t>Avoid generalisations or sweeping statements. </a:t>
            </a:r>
          </a:p>
          <a:p>
            <a:pPr marL="228600" indent="-228600">
              <a:buAutoNum type="arabicPeriod"/>
            </a:pPr>
            <a:r>
              <a:rPr lang="en-AU" sz="1200" kern="1200">
                <a:solidFill>
                  <a:schemeClr val="tx1"/>
                </a:solidFill>
                <a:effectLst/>
                <a:latin typeface="+mn-lt"/>
                <a:ea typeface="+mn-ea"/>
                <a:cs typeface="+mn-cs"/>
              </a:rPr>
              <a:t>Avoid hyperbole. </a:t>
            </a:r>
          </a:p>
          <a:p>
            <a:pPr marL="228600" indent="-228600">
              <a:buAutoNum type="arabicPeriod"/>
            </a:pPr>
            <a:r>
              <a:rPr lang="en-AU" sz="1200" kern="1200">
                <a:solidFill>
                  <a:schemeClr val="tx1"/>
                </a:solidFill>
                <a:effectLst/>
                <a:latin typeface="+mn-lt"/>
                <a:ea typeface="+mn-ea"/>
                <a:cs typeface="+mn-cs"/>
              </a:rPr>
              <a:t>Avoid using emotive words. </a:t>
            </a:r>
          </a:p>
          <a:p>
            <a:pPr marL="228600" indent="-228600">
              <a:buAutoNum type="arabicPeriod"/>
            </a:pPr>
            <a:r>
              <a:rPr lang="en-AU" sz="1200" kern="1200">
                <a:solidFill>
                  <a:schemeClr val="tx1"/>
                </a:solidFill>
                <a:effectLst/>
                <a:latin typeface="+mn-lt"/>
                <a:ea typeface="+mn-ea"/>
                <a:cs typeface="+mn-cs"/>
              </a:rPr>
              <a:t>Avoid overly strong statements; remember to use hedging language. </a:t>
            </a:r>
            <a:r>
              <a:rPr lang="en-AU" sz="1200" b="1" kern="1200">
                <a:solidFill>
                  <a:schemeClr val="tx1"/>
                </a:solidFill>
                <a:effectLst/>
                <a:latin typeface="+mn-lt"/>
                <a:ea typeface="+mn-ea"/>
                <a:cs typeface="+mn-cs"/>
              </a:rPr>
              <a:t>Alternatively</a:t>
            </a:r>
            <a:r>
              <a:rPr lang="en-AU" sz="1200" b="0" kern="1200">
                <a:solidFill>
                  <a:schemeClr val="tx1"/>
                </a:solidFill>
                <a:effectLst/>
                <a:latin typeface="+mn-lt"/>
                <a:ea typeface="+mn-ea"/>
                <a:cs typeface="+mn-cs"/>
              </a:rPr>
              <a:t>, provide evidence from another source that supports Ali’s findings. Example: Smith (2016) agrees with Ali, stating…….</a:t>
            </a:r>
            <a:endParaRPr lang="en-AU" sz="1200" kern="1200">
              <a:solidFill>
                <a:schemeClr val="tx1"/>
              </a:solidFill>
              <a:effectLst/>
              <a:latin typeface="+mn-lt"/>
              <a:ea typeface="+mn-ea"/>
              <a:cs typeface="+mn-cs"/>
            </a:endParaRPr>
          </a:p>
          <a:p>
            <a:pPr marL="228600" indent="-228600">
              <a:buAutoNum type="arabicPeriod"/>
            </a:pPr>
            <a:endParaRPr lang="en-AU" sz="1200" kern="1200">
              <a:solidFill>
                <a:schemeClr val="tx1"/>
              </a:solidFill>
              <a:effectLst/>
              <a:latin typeface="+mn-lt"/>
              <a:ea typeface="+mn-ea"/>
              <a:cs typeface="+mn-cs"/>
            </a:endParaRPr>
          </a:p>
          <a:p>
            <a:pPr marL="0" indent="0">
              <a:buNone/>
            </a:pPr>
            <a:r>
              <a:rPr lang="en-AU" sz="1200" kern="1200">
                <a:solidFill>
                  <a:schemeClr val="tx1"/>
                </a:solidFill>
                <a:effectLst/>
                <a:latin typeface="+mn-lt"/>
                <a:ea typeface="+mn-ea"/>
                <a:cs typeface="+mn-cs"/>
              </a:rPr>
              <a:t>Optional activity:</a:t>
            </a:r>
          </a:p>
          <a:p>
            <a:pPr marL="0" indent="0">
              <a:buNone/>
            </a:pPr>
            <a:r>
              <a:rPr lang="en-AU" sz="1200" kern="1200">
                <a:solidFill>
                  <a:schemeClr val="tx1"/>
                </a:solidFill>
                <a:effectLst/>
                <a:latin typeface="+mn-lt"/>
                <a:ea typeface="+mn-ea"/>
                <a:cs typeface="+mn-cs"/>
              </a:rPr>
              <a:t>Ask students (maybe in groups) to rewrite the sections in orange.</a:t>
            </a:r>
          </a:p>
          <a:p>
            <a:pPr marL="228600" indent="-228600">
              <a:buAutoNum type="arabicPeriod"/>
            </a:pPr>
            <a:endParaRPr lang="en-AU" sz="1200" kern="1200">
              <a:solidFill>
                <a:schemeClr val="tx1"/>
              </a:solidFill>
              <a:effectLst/>
              <a:latin typeface="+mn-lt"/>
              <a:ea typeface="+mn-ea"/>
              <a:cs typeface="+mn-cs"/>
            </a:endParaRPr>
          </a:p>
          <a:p>
            <a:pPr marL="0" indent="0">
              <a:buNone/>
            </a:pPr>
            <a:r>
              <a:rPr lang="en-AU" sz="1200" kern="1200">
                <a:solidFill>
                  <a:schemeClr val="tx1"/>
                </a:solidFill>
                <a:effectLst/>
                <a:latin typeface="+mn-lt"/>
                <a:ea typeface="+mn-ea"/>
                <a:cs typeface="+mn-cs"/>
              </a:rPr>
              <a:t>(Suggestions for better writing on next slide)</a:t>
            </a:r>
          </a:p>
        </p:txBody>
      </p:sp>
      <p:sp>
        <p:nvSpPr>
          <p:cNvPr id="4" name="Slide Number Placeholder 3"/>
          <p:cNvSpPr>
            <a:spLocks noGrp="1"/>
          </p:cNvSpPr>
          <p:nvPr>
            <p:ph type="sldNum" sz="quarter" idx="5"/>
          </p:nvPr>
        </p:nvSpPr>
        <p:spPr/>
        <p:txBody>
          <a:bodyPr/>
          <a:lstStyle/>
          <a:p>
            <a:fld id="{E72691B5-2159-431A-A8A0-3706692659D8}" type="slidenum">
              <a:rPr lang="en-AU" smtClean="0"/>
              <a:t>21</a:t>
            </a:fld>
            <a:endParaRPr lang="en-AU"/>
          </a:p>
        </p:txBody>
      </p:sp>
    </p:spTree>
    <p:extLst>
      <p:ext uri="{BB962C8B-B14F-4D97-AF65-F5344CB8AC3E}">
        <p14:creationId xmlns:p14="http://schemas.microsoft.com/office/powerpoint/2010/main" val="324204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Before we talk about what critical thinking is, we must first understand what it is </a:t>
            </a:r>
            <a:r>
              <a:rPr lang="en-AU" sz="1200" u="sng" kern="1200" dirty="0">
                <a:solidFill>
                  <a:schemeClr val="tx1"/>
                </a:solidFill>
                <a:effectLst/>
                <a:latin typeface="+mn-lt"/>
                <a:ea typeface="+mn-ea"/>
                <a:cs typeface="+mn-cs"/>
              </a:rPr>
              <a:t>not</a:t>
            </a:r>
            <a:r>
              <a:rPr lang="en-AU" sz="1200" u="none" kern="1200" dirty="0">
                <a:solidFill>
                  <a:schemeClr val="tx1"/>
                </a:solidFill>
                <a:effectLst/>
                <a:latin typeface="+mn-lt"/>
                <a:ea typeface="+mn-ea"/>
                <a:cs typeface="+mn-cs"/>
              </a:rPr>
              <a:t>. To be critical in the academic context is not exactly the same as the every day social context. </a:t>
            </a:r>
          </a:p>
          <a:p>
            <a:endParaRPr lang="en-AU" sz="1200" u="none" kern="1200" dirty="0">
              <a:solidFill>
                <a:schemeClr val="tx1"/>
              </a:solidFill>
              <a:effectLst/>
              <a:latin typeface="+mn-lt"/>
              <a:ea typeface="+mn-ea"/>
              <a:cs typeface="+mn-cs"/>
            </a:endParaRPr>
          </a:p>
          <a:p>
            <a:r>
              <a:rPr lang="en-AU" sz="1200" u="none" kern="1200" dirty="0">
                <a:solidFill>
                  <a:schemeClr val="tx1"/>
                </a:solidFill>
                <a:effectLst/>
                <a:latin typeface="+mn-lt"/>
                <a:ea typeface="+mn-ea"/>
                <a:cs typeface="+mn-cs"/>
              </a:rPr>
              <a:t>Note that critical thinking skills often used when writing </a:t>
            </a:r>
            <a:r>
              <a:rPr lang="en-AU" sz="1200" b="1" u="none" kern="1200" dirty="0">
                <a:solidFill>
                  <a:schemeClr val="tx1"/>
                </a:solidFill>
                <a:effectLst/>
                <a:latin typeface="+mn-lt"/>
                <a:ea typeface="+mn-ea"/>
                <a:cs typeface="+mn-cs"/>
              </a:rPr>
              <a:t>an </a:t>
            </a:r>
            <a:r>
              <a:rPr lang="en-AU" sz="1200" b="1" u="sng" kern="1200" dirty="0">
                <a:solidFill>
                  <a:schemeClr val="tx1"/>
                </a:solidFill>
                <a:effectLst/>
                <a:latin typeface="+mn-lt"/>
                <a:ea typeface="+mn-ea"/>
                <a:cs typeface="+mn-cs"/>
              </a:rPr>
              <a:t>informed critique</a:t>
            </a:r>
            <a:r>
              <a:rPr lang="en-AU" sz="1200" b="1" u="none" kern="1200" dirty="0">
                <a:solidFill>
                  <a:schemeClr val="tx1"/>
                </a:solidFill>
                <a:effectLst/>
                <a:latin typeface="+mn-lt"/>
                <a:ea typeface="+mn-ea"/>
                <a:cs typeface="+mn-cs"/>
              </a:rPr>
              <a:t> of something</a:t>
            </a:r>
            <a:r>
              <a:rPr lang="en-AU" sz="1200" u="none" kern="1200" dirty="0">
                <a:solidFill>
                  <a:schemeClr val="tx1"/>
                </a:solidFill>
                <a:effectLst/>
                <a:latin typeface="+mn-lt"/>
                <a:ea typeface="+mn-ea"/>
                <a:cs typeface="+mn-cs"/>
              </a:rPr>
              <a:t>, with relevant, reputable, and reliable evidence to back your position, is not the same as criticising everything about something you are analysing. You should consider the validity of your analysis using current, relevant, reputable, and reliable sources.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4</a:t>
            </a:fld>
            <a:endParaRPr lang="en-AU"/>
          </a:p>
        </p:txBody>
      </p:sp>
    </p:spTree>
    <p:extLst>
      <p:ext uri="{BB962C8B-B14F-4D97-AF65-F5344CB8AC3E}">
        <p14:creationId xmlns:p14="http://schemas.microsoft.com/office/powerpoint/2010/main" val="327729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Answers:</a:t>
            </a:r>
          </a:p>
          <a:p>
            <a:pPr marL="228600" indent="-228600">
              <a:buAutoNum type="arabicPeriod"/>
            </a:pPr>
            <a:r>
              <a:rPr lang="en-AU" sz="1200" kern="1200">
                <a:solidFill>
                  <a:schemeClr val="tx1"/>
                </a:solidFill>
                <a:effectLst/>
                <a:latin typeface="+mn-lt"/>
                <a:ea typeface="+mn-ea"/>
                <a:cs typeface="+mn-cs"/>
              </a:rPr>
              <a:t>Avoid generalisations or sweeping statements. </a:t>
            </a:r>
          </a:p>
          <a:p>
            <a:pPr marL="228600" indent="-228600">
              <a:buAutoNum type="arabicPeriod"/>
            </a:pPr>
            <a:r>
              <a:rPr lang="en-AU" sz="1200" kern="1200">
                <a:solidFill>
                  <a:schemeClr val="tx1"/>
                </a:solidFill>
                <a:effectLst/>
                <a:latin typeface="+mn-lt"/>
                <a:ea typeface="+mn-ea"/>
                <a:cs typeface="+mn-cs"/>
              </a:rPr>
              <a:t>Avoid hyperbole. </a:t>
            </a:r>
          </a:p>
          <a:p>
            <a:pPr marL="228600" indent="-228600">
              <a:buAutoNum type="arabicPeriod"/>
            </a:pPr>
            <a:r>
              <a:rPr lang="en-AU" sz="1200" kern="1200">
                <a:solidFill>
                  <a:schemeClr val="tx1"/>
                </a:solidFill>
                <a:effectLst/>
                <a:latin typeface="+mn-lt"/>
                <a:ea typeface="+mn-ea"/>
                <a:cs typeface="+mn-cs"/>
              </a:rPr>
              <a:t>Avoid using emotive words. </a:t>
            </a:r>
          </a:p>
          <a:p>
            <a:pPr marL="228600" indent="-228600">
              <a:buAutoNum type="arabicPeriod"/>
            </a:pPr>
            <a:r>
              <a:rPr lang="en-AU" sz="1200" kern="1200">
                <a:solidFill>
                  <a:schemeClr val="tx1"/>
                </a:solidFill>
                <a:effectLst/>
                <a:latin typeface="+mn-lt"/>
                <a:ea typeface="+mn-ea"/>
                <a:cs typeface="+mn-cs"/>
              </a:rPr>
              <a:t>Avoid overly strong statements; remember to use hedging language. </a:t>
            </a:r>
            <a:r>
              <a:rPr lang="en-AU" sz="1200" b="1" kern="1200">
                <a:solidFill>
                  <a:schemeClr val="tx1"/>
                </a:solidFill>
                <a:effectLst/>
                <a:latin typeface="+mn-lt"/>
                <a:ea typeface="+mn-ea"/>
                <a:cs typeface="+mn-cs"/>
              </a:rPr>
              <a:t>Alternatively</a:t>
            </a:r>
            <a:r>
              <a:rPr lang="en-AU" sz="1200" b="0" kern="1200">
                <a:solidFill>
                  <a:schemeClr val="tx1"/>
                </a:solidFill>
                <a:effectLst/>
                <a:latin typeface="+mn-lt"/>
                <a:ea typeface="+mn-ea"/>
                <a:cs typeface="+mn-cs"/>
              </a:rPr>
              <a:t>, provide evidence from another source that supports Ali’s findings. Example: Smith (2016) agrees with Ali, stating…….</a:t>
            </a:r>
            <a:endParaRPr lang="en-AU" sz="1200" kern="1200">
              <a:solidFill>
                <a:schemeClr val="tx1"/>
              </a:solidFill>
              <a:effectLst/>
              <a:latin typeface="+mn-lt"/>
              <a:ea typeface="+mn-ea"/>
              <a:cs typeface="+mn-cs"/>
            </a:endParaRPr>
          </a:p>
          <a:p>
            <a:pPr marL="228600" indent="-228600">
              <a:buAutoNum type="arabicPeriod"/>
            </a:pPr>
            <a:endParaRPr lang="en-AU" sz="1200" kern="1200">
              <a:solidFill>
                <a:schemeClr val="tx1"/>
              </a:solidFill>
              <a:effectLst/>
              <a:latin typeface="+mn-lt"/>
              <a:ea typeface="+mn-ea"/>
              <a:cs typeface="+mn-cs"/>
            </a:endParaRPr>
          </a:p>
          <a:p>
            <a:pPr marL="0" indent="0">
              <a:buNone/>
            </a:pPr>
            <a:r>
              <a:rPr lang="en-AU" sz="1200" kern="1200">
                <a:solidFill>
                  <a:schemeClr val="tx1"/>
                </a:solidFill>
                <a:effectLst/>
                <a:latin typeface="+mn-lt"/>
                <a:ea typeface="+mn-ea"/>
                <a:cs typeface="+mn-cs"/>
              </a:rPr>
              <a:t>Optional activity:</a:t>
            </a:r>
          </a:p>
          <a:p>
            <a:pPr marL="0" indent="0">
              <a:buNone/>
            </a:pPr>
            <a:r>
              <a:rPr lang="en-AU" sz="1200" kern="1200">
                <a:solidFill>
                  <a:schemeClr val="tx1"/>
                </a:solidFill>
                <a:effectLst/>
                <a:latin typeface="+mn-lt"/>
                <a:ea typeface="+mn-ea"/>
                <a:cs typeface="+mn-cs"/>
              </a:rPr>
              <a:t>Ask students (maybe in groups) to rewrite the sections in orange.</a:t>
            </a:r>
          </a:p>
          <a:p>
            <a:pPr marL="228600" indent="-228600">
              <a:buAutoNum type="arabicPeriod"/>
            </a:pPr>
            <a:endParaRPr lang="en-AU" sz="1200" kern="1200">
              <a:solidFill>
                <a:schemeClr val="tx1"/>
              </a:solidFill>
              <a:effectLst/>
              <a:latin typeface="+mn-lt"/>
              <a:ea typeface="+mn-ea"/>
              <a:cs typeface="+mn-cs"/>
            </a:endParaRPr>
          </a:p>
          <a:p>
            <a:pPr marL="0" indent="0">
              <a:buNone/>
            </a:pPr>
            <a:r>
              <a:rPr lang="en-AU" sz="1200" kern="1200">
                <a:solidFill>
                  <a:schemeClr val="tx1"/>
                </a:solidFill>
                <a:effectLst/>
                <a:latin typeface="+mn-lt"/>
                <a:ea typeface="+mn-ea"/>
                <a:cs typeface="+mn-cs"/>
              </a:rPr>
              <a:t>(Suggestions for better writing on next slide)</a:t>
            </a:r>
          </a:p>
        </p:txBody>
      </p:sp>
      <p:sp>
        <p:nvSpPr>
          <p:cNvPr id="4" name="Slide Number Placeholder 3"/>
          <p:cNvSpPr>
            <a:spLocks noGrp="1"/>
          </p:cNvSpPr>
          <p:nvPr>
            <p:ph type="sldNum" sz="quarter" idx="5"/>
          </p:nvPr>
        </p:nvSpPr>
        <p:spPr/>
        <p:txBody>
          <a:bodyPr/>
          <a:lstStyle/>
          <a:p>
            <a:fld id="{E72691B5-2159-431A-A8A0-3706692659D8}" type="slidenum">
              <a:rPr lang="en-AU" smtClean="0"/>
              <a:t>22</a:t>
            </a:fld>
            <a:endParaRPr lang="en-AU"/>
          </a:p>
        </p:txBody>
      </p:sp>
    </p:spTree>
    <p:extLst>
      <p:ext uri="{BB962C8B-B14F-4D97-AF65-F5344CB8AC3E}">
        <p14:creationId xmlns:p14="http://schemas.microsoft.com/office/powerpoint/2010/main" val="92597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Answers:</a:t>
            </a:r>
          </a:p>
          <a:p>
            <a:pPr marL="228600" indent="-228600">
              <a:buAutoNum type="arabicPeriod"/>
            </a:pPr>
            <a:r>
              <a:rPr lang="en-AU" sz="1200" kern="1200">
                <a:solidFill>
                  <a:schemeClr val="tx1"/>
                </a:solidFill>
                <a:effectLst/>
                <a:latin typeface="+mn-lt"/>
                <a:ea typeface="+mn-ea"/>
                <a:cs typeface="+mn-cs"/>
              </a:rPr>
              <a:t>Avoid generalisations or sweeping statements. </a:t>
            </a:r>
          </a:p>
          <a:p>
            <a:pPr marL="228600" indent="-228600">
              <a:buAutoNum type="arabicPeriod"/>
            </a:pPr>
            <a:r>
              <a:rPr lang="en-AU" sz="1200" kern="1200">
                <a:solidFill>
                  <a:schemeClr val="tx1"/>
                </a:solidFill>
                <a:effectLst/>
                <a:latin typeface="+mn-lt"/>
                <a:ea typeface="+mn-ea"/>
                <a:cs typeface="+mn-cs"/>
              </a:rPr>
              <a:t>Avoid hyperbole. </a:t>
            </a:r>
          </a:p>
          <a:p>
            <a:pPr marL="228600" indent="-228600">
              <a:buAutoNum type="arabicPeriod"/>
            </a:pPr>
            <a:r>
              <a:rPr lang="en-AU" sz="1200" kern="1200">
                <a:solidFill>
                  <a:schemeClr val="tx1"/>
                </a:solidFill>
                <a:effectLst/>
                <a:latin typeface="+mn-lt"/>
                <a:ea typeface="+mn-ea"/>
                <a:cs typeface="+mn-cs"/>
              </a:rPr>
              <a:t>Avoid using emotive words. </a:t>
            </a:r>
          </a:p>
          <a:p>
            <a:pPr marL="228600" indent="-228600">
              <a:buAutoNum type="arabicPeriod"/>
            </a:pPr>
            <a:r>
              <a:rPr lang="en-AU" sz="1200" kern="1200">
                <a:solidFill>
                  <a:schemeClr val="tx1"/>
                </a:solidFill>
                <a:effectLst/>
                <a:latin typeface="+mn-lt"/>
                <a:ea typeface="+mn-ea"/>
                <a:cs typeface="+mn-cs"/>
              </a:rPr>
              <a:t>Avoid overly strong statements; remember to use hedging language. </a:t>
            </a:r>
            <a:r>
              <a:rPr lang="en-AU" sz="1200" b="1" kern="1200">
                <a:solidFill>
                  <a:schemeClr val="tx1"/>
                </a:solidFill>
                <a:effectLst/>
                <a:latin typeface="+mn-lt"/>
                <a:ea typeface="+mn-ea"/>
                <a:cs typeface="+mn-cs"/>
              </a:rPr>
              <a:t>Alternatively</a:t>
            </a:r>
            <a:r>
              <a:rPr lang="en-AU" sz="1200" b="0" kern="1200">
                <a:solidFill>
                  <a:schemeClr val="tx1"/>
                </a:solidFill>
                <a:effectLst/>
                <a:latin typeface="+mn-lt"/>
                <a:ea typeface="+mn-ea"/>
                <a:cs typeface="+mn-cs"/>
              </a:rPr>
              <a:t>, provide evidence from another source that supports Ali’s findings. Example: Smith (2016) agrees with Ali, stating…….</a:t>
            </a:r>
            <a:endParaRPr lang="en-AU" sz="1200" kern="1200">
              <a:solidFill>
                <a:schemeClr val="tx1"/>
              </a:solidFill>
              <a:effectLst/>
              <a:latin typeface="+mn-lt"/>
              <a:ea typeface="+mn-ea"/>
              <a:cs typeface="+mn-cs"/>
            </a:endParaRPr>
          </a:p>
          <a:p>
            <a:pPr marL="228600" indent="-228600">
              <a:buAutoNum type="arabicPeriod"/>
            </a:pPr>
            <a:endParaRPr lang="en-AU" sz="1200" kern="1200">
              <a:solidFill>
                <a:schemeClr val="tx1"/>
              </a:solidFill>
              <a:effectLst/>
              <a:latin typeface="+mn-lt"/>
              <a:ea typeface="+mn-ea"/>
              <a:cs typeface="+mn-cs"/>
            </a:endParaRPr>
          </a:p>
          <a:p>
            <a:pPr marL="0" indent="0">
              <a:buNone/>
            </a:pPr>
            <a:r>
              <a:rPr lang="en-AU" sz="1200" kern="1200">
                <a:solidFill>
                  <a:schemeClr val="tx1"/>
                </a:solidFill>
                <a:effectLst/>
                <a:latin typeface="+mn-lt"/>
                <a:ea typeface="+mn-ea"/>
                <a:cs typeface="+mn-cs"/>
              </a:rPr>
              <a:t>Optional activity:</a:t>
            </a:r>
          </a:p>
          <a:p>
            <a:pPr marL="0" indent="0">
              <a:buNone/>
            </a:pPr>
            <a:r>
              <a:rPr lang="en-AU" sz="1200" kern="1200">
                <a:solidFill>
                  <a:schemeClr val="tx1"/>
                </a:solidFill>
                <a:effectLst/>
                <a:latin typeface="+mn-lt"/>
                <a:ea typeface="+mn-ea"/>
                <a:cs typeface="+mn-cs"/>
              </a:rPr>
              <a:t>Ask students (maybe in groups) to rewrite the sections in orange.</a:t>
            </a:r>
          </a:p>
          <a:p>
            <a:pPr marL="228600" indent="-228600">
              <a:buAutoNum type="arabicPeriod"/>
            </a:pPr>
            <a:endParaRPr lang="en-AU" sz="1200" kern="1200">
              <a:solidFill>
                <a:schemeClr val="tx1"/>
              </a:solidFill>
              <a:effectLst/>
              <a:latin typeface="+mn-lt"/>
              <a:ea typeface="+mn-ea"/>
              <a:cs typeface="+mn-cs"/>
            </a:endParaRPr>
          </a:p>
          <a:p>
            <a:pPr marL="0" indent="0">
              <a:buNone/>
            </a:pPr>
            <a:r>
              <a:rPr lang="en-AU" sz="1200" kern="1200">
                <a:solidFill>
                  <a:schemeClr val="tx1"/>
                </a:solidFill>
                <a:effectLst/>
                <a:latin typeface="+mn-lt"/>
                <a:ea typeface="+mn-ea"/>
                <a:cs typeface="+mn-cs"/>
              </a:rPr>
              <a:t>(Suggestions for better writing on next slide)</a:t>
            </a:r>
          </a:p>
        </p:txBody>
      </p:sp>
      <p:sp>
        <p:nvSpPr>
          <p:cNvPr id="4" name="Slide Number Placeholder 3"/>
          <p:cNvSpPr>
            <a:spLocks noGrp="1"/>
          </p:cNvSpPr>
          <p:nvPr>
            <p:ph type="sldNum" sz="quarter" idx="5"/>
          </p:nvPr>
        </p:nvSpPr>
        <p:spPr/>
        <p:txBody>
          <a:bodyPr/>
          <a:lstStyle/>
          <a:p>
            <a:fld id="{E72691B5-2159-431A-A8A0-3706692659D8}" type="slidenum">
              <a:rPr lang="en-AU" smtClean="0"/>
              <a:t>23</a:t>
            </a:fld>
            <a:endParaRPr lang="en-AU"/>
          </a:p>
        </p:txBody>
      </p:sp>
    </p:spTree>
    <p:extLst>
      <p:ext uri="{BB962C8B-B14F-4D97-AF65-F5344CB8AC3E}">
        <p14:creationId xmlns:p14="http://schemas.microsoft.com/office/powerpoint/2010/main" val="588308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To summarise</a:t>
            </a:r>
          </a:p>
        </p:txBody>
      </p:sp>
      <p:sp>
        <p:nvSpPr>
          <p:cNvPr id="4" name="Slide Number Placeholder 3"/>
          <p:cNvSpPr>
            <a:spLocks noGrp="1"/>
          </p:cNvSpPr>
          <p:nvPr>
            <p:ph type="sldNum" sz="quarter" idx="5"/>
          </p:nvPr>
        </p:nvSpPr>
        <p:spPr/>
        <p:txBody>
          <a:bodyPr/>
          <a:lstStyle/>
          <a:p>
            <a:fld id="{E72691B5-2159-431A-A8A0-3706692659D8}" type="slidenum">
              <a:rPr lang="en-AU" smtClean="0"/>
              <a:t>24</a:t>
            </a:fld>
            <a:endParaRPr lang="en-AU"/>
          </a:p>
        </p:txBody>
      </p:sp>
    </p:spTree>
    <p:extLst>
      <p:ext uri="{BB962C8B-B14F-4D97-AF65-F5344CB8AC3E}">
        <p14:creationId xmlns:p14="http://schemas.microsoft.com/office/powerpoint/2010/main" val="979378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64B19-607B-B942-B14B-DB932692D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60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Please note. These reviews are not real. They are simply made-up examples. </a:t>
            </a:r>
          </a:p>
          <a:p>
            <a:endParaRPr lang="en-AU"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5</a:t>
            </a:fld>
            <a:endParaRPr lang="en-AU"/>
          </a:p>
        </p:txBody>
      </p:sp>
    </p:spTree>
    <p:extLst>
      <p:ext uri="{BB962C8B-B14F-4D97-AF65-F5344CB8AC3E}">
        <p14:creationId xmlns:p14="http://schemas.microsoft.com/office/powerpoint/2010/main" val="56925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So what exactly is critical thinking and how is it relevant to your studies?</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The answer to this can be described through a theory called Bloom’s Taxonomy. This idea explains the journey from knowing a fact, through to being able to apply that knowledge and finally to being able to understand something deeply from different points of view. </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6</a:t>
            </a:fld>
            <a:endParaRPr lang="en-AU"/>
          </a:p>
        </p:txBody>
      </p:sp>
    </p:spTree>
    <p:extLst>
      <p:ext uri="{BB962C8B-B14F-4D97-AF65-F5344CB8AC3E}">
        <p14:creationId xmlns:p14="http://schemas.microsoft.com/office/powerpoint/2010/main" val="335672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Critical thinking helps to deepen your knowledge and understanding of a subject and aids in your ability to view that subject from different points of view. </a:t>
            </a: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7</a:t>
            </a:fld>
            <a:endParaRPr lang="en-AU"/>
          </a:p>
        </p:txBody>
      </p:sp>
    </p:spTree>
    <p:extLst>
      <p:ext uri="{BB962C8B-B14F-4D97-AF65-F5344CB8AC3E}">
        <p14:creationId xmlns:p14="http://schemas.microsoft.com/office/powerpoint/2010/main" val="58650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mn-lt"/>
                <a:ea typeface="+mn-ea"/>
                <a:cs typeface="+mn-cs"/>
              </a:rPr>
              <a:t>At the descriptive level where there is no critical thinking applied, you would accept the information at face value.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solidFill>
                  <a:schemeClr val="bg1"/>
                </a:solidFill>
              </a:rPr>
              <a:t>Conclusion: Young people in Australia prefer the burgers at Hungry Jacks. Therefore the burgers are better at Hungry Jacks</a:t>
            </a:r>
          </a:p>
          <a:p>
            <a:endParaRPr lang="en-AU"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When you analyse the information and involve critical thinking in your reading of the statement, you may come up with questions that would further enhance your understanding the statement and its value.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solidFill>
                  <a:schemeClr val="bg1"/>
                </a:solidFill>
              </a:rPr>
              <a:t>Conclusion: This statement may or may not be true however more information is required before one can objectively say that the burgers are better at Hungry Jacks for young people in Australia. . </a:t>
            </a:r>
            <a:endParaRPr lang="en-AU" sz="1200" kern="1200">
              <a:solidFill>
                <a:schemeClr val="tx1"/>
              </a:solidFill>
              <a:effectLst/>
              <a:latin typeface="+mn-lt"/>
              <a:ea typeface="+mn-ea"/>
              <a:cs typeface="+mn-cs"/>
            </a:endParaRPr>
          </a:p>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8</a:t>
            </a:fld>
            <a:endParaRPr lang="en-AU"/>
          </a:p>
        </p:txBody>
      </p:sp>
    </p:spTree>
    <p:extLst>
      <p:ext uri="{BB962C8B-B14F-4D97-AF65-F5344CB8AC3E}">
        <p14:creationId xmlns:p14="http://schemas.microsoft.com/office/powerpoint/2010/main" val="16027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9</a:t>
            </a:fld>
            <a:endParaRPr lang="en-AU"/>
          </a:p>
        </p:txBody>
      </p:sp>
    </p:spTree>
    <p:extLst>
      <p:ext uri="{BB962C8B-B14F-4D97-AF65-F5344CB8AC3E}">
        <p14:creationId xmlns:p14="http://schemas.microsoft.com/office/powerpoint/2010/main" val="2530128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691B5-2159-431A-A8A0-3706692659D8}" type="slidenum">
              <a:rPr lang="en-AU" smtClean="0"/>
              <a:t>10</a:t>
            </a:fld>
            <a:endParaRPr lang="en-AU"/>
          </a:p>
        </p:txBody>
      </p:sp>
    </p:spTree>
    <p:extLst>
      <p:ext uri="{BB962C8B-B14F-4D97-AF65-F5344CB8AC3E}">
        <p14:creationId xmlns:p14="http://schemas.microsoft.com/office/powerpoint/2010/main" val="4259114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a:solidFill>
                <a:schemeClr val="tx1"/>
              </a:solidFill>
              <a:effectLst/>
              <a:latin typeface="+mn-lt"/>
              <a:ea typeface="+mn-ea"/>
              <a:cs typeface="+mn-cs"/>
            </a:endParaRPr>
          </a:p>
          <a:p>
            <a:r>
              <a:rPr lang="en-AU"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72691B5-2159-431A-A8A0-3706692659D8}" type="slidenum">
              <a:rPr lang="en-AU" smtClean="0"/>
              <a:t>11</a:t>
            </a:fld>
            <a:endParaRPr lang="en-AU"/>
          </a:p>
        </p:txBody>
      </p:sp>
    </p:spTree>
    <p:extLst>
      <p:ext uri="{BB962C8B-B14F-4D97-AF65-F5344CB8AC3E}">
        <p14:creationId xmlns:p14="http://schemas.microsoft.com/office/powerpoint/2010/main" val="73091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a:t>Click to edit Master</a:t>
            </a:r>
            <a:endParaRPr lang="en-AU">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a:t>Click to edit Master</a:t>
            </a:r>
            <a:endParaRPr lang="en-AU">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a:t>Click to edit Master</a:t>
            </a:r>
            <a:endParaRPr lang="en-AU">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a:t>Insert quote/</a:t>
            </a:r>
            <a:br>
              <a:rPr lang="en-US"/>
            </a:br>
            <a:r>
              <a:rPr lang="en-US"/>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a:t>Click to edit Master</a:t>
            </a:r>
            <a:endParaRPr lang="en-AU">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2400" cy="1600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16000" y="685800"/>
            <a:ext cx="100584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31200" y="6208714"/>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9E3B388-630A-4658-A027-0F4972C1972C}" type="datetime1">
              <a:rPr lang="en-AU"/>
              <a:pPr>
                <a:defRPr/>
              </a:pPr>
              <a:t>15-July-2025</a:t>
            </a:fld>
            <a:endParaRPr lang="en-US"/>
          </a:p>
        </p:txBody>
      </p:sp>
      <p:sp>
        <p:nvSpPr>
          <p:cNvPr id="5" name="Footer Placeholder 4"/>
          <p:cNvSpPr>
            <a:spLocks noGrp="1"/>
          </p:cNvSpPr>
          <p:nvPr>
            <p:ph type="ftr" sz="quarter" idx="11"/>
          </p:nvPr>
        </p:nvSpPr>
        <p:spPr>
          <a:xfrm>
            <a:off x="1016001" y="6208714"/>
            <a:ext cx="6498167" cy="365125"/>
          </a:xfrm>
          <a:prstGeom prst="rect">
            <a:avLst/>
          </a:prstGeom>
        </p:spPr>
        <p:txBody>
          <a:bodyPr/>
          <a:lstStyle>
            <a:lvl1pPr>
              <a:defRPr/>
            </a:lvl1pPr>
          </a:lstStyle>
          <a:p>
            <a:pPr>
              <a:defRPr/>
            </a:pPr>
            <a:r>
              <a:rPr lang="en-US"/>
              <a:t>UTS:HELPS</a:t>
            </a:r>
          </a:p>
        </p:txBody>
      </p:sp>
      <p:sp>
        <p:nvSpPr>
          <p:cNvPr id="6" name="Slide Number Placeholder 5"/>
          <p:cNvSpPr>
            <a:spLocks noGrp="1"/>
          </p:cNvSpPr>
          <p:nvPr>
            <p:ph type="sldNum" sz="quarter" idx="12"/>
          </p:nvPr>
        </p:nvSpPr>
        <p:spPr>
          <a:xfrm>
            <a:off x="10160000" y="6205539"/>
            <a:ext cx="1016000" cy="365125"/>
          </a:xfrm>
          <a:prstGeom prst="rect">
            <a:avLst/>
          </a:prstGeom>
        </p:spPr>
        <p:txBody>
          <a:bodyPr/>
          <a:lstStyle>
            <a:lvl1pPr>
              <a:defRPr/>
            </a:lvl1pPr>
          </a:lstStyle>
          <a:p>
            <a:fld id="{859DF306-B1D6-4A7E-A39E-AA38445258EF}" type="slidenum">
              <a:rPr lang="en-US"/>
              <a:pPr/>
              <a:t>‹#›</a:t>
            </a:fld>
            <a:endParaRPr lang="en-US"/>
          </a:p>
        </p:txBody>
      </p:sp>
    </p:spTree>
    <p:extLst>
      <p:ext uri="{BB962C8B-B14F-4D97-AF65-F5344CB8AC3E}">
        <p14:creationId xmlns:p14="http://schemas.microsoft.com/office/powerpoint/2010/main" val="1494526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7/15/2025</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 id="2147483715" r:id="rId2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4" y="4089839"/>
            <a:ext cx="7574314" cy="1848130"/>
          </a:xfrm>
        </p:spPr>
        <p:txBody>
          <a:bodyPr/>
          <a:lstStyle/>
          <a:p>
            <a:pPr>
              <a:lnSpc>
                <a:spcPct val="100000"/>
              </a:lnSpc>
            </a:pPr>
            <a:r>
              <a:rPr lang="en-AU" sz="5400" b="1"/>
              <a:t>Writing critically</a:t>
            </a:r>
            <a:endParaRPr lang="en-AU" sz="540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89FC29-5B3D-440A-A74F-5023896BABE4}"/>
              </a:ext>
            </a:extLst>
          </p:cNvPr>
          <p:cNvSpPr/>
          <p:nvPr/>
        </p:nvSpPr>
        <p:spPr>
          <a:xfrm>
            <a:off x="335360" y="514660"/>
            <a:ext cx="11391419" cy="5715411"/>
          </a:xfrm>
          <a:prstGeom prst="rect">
            <a:avLst/>
          </a:prstGeom>
        </p:spPr>
        <p:txBody>
          <a:bodyPr wrap="square">
            <a:spAutoFit/>
          </a:bodyPr>
          <a:lstStyle/>
          <a:p>
            <a:pPr algn="ctr">
              <a:lnSpc>
                <a:spcPct val="90000"/>
              </a:lnSpc>
            </a:pPr>
            <a:r>
              <a:rPr lang="en-US" altLang="en-US" sz="3600" b="1">
                <a:solidFill>
                  <a:schemeClr val="accent6"/>
                </a:solidFill>
                <a:ea typeface="ＭＳ Ｐゴシック" pitchFamily="34" charset="-128"/>
              </a:rPr>
              <a:t>Possible critical questions</a:t>
            </a:r>
          </a:p>
          <a:p>
            <a:pPr>
              <a:lnSpc>
                <a:spcPct val="90000"/>
              </a:lnSpc>
            </a:pPr>
            <a:endParaRPr lang="en-US" altLang="en-US" sz="5000" b="1">
              <a:solidFill>
                <a:srgbClr val="00B0F0"/>
              </a:solidFill>
              <a:ea typeface="ＭＳ Ｐゴシック" pitchFamily="34" charset="-128"/>
            </a:endParaRPr>
          </a:p>
          <a:p>
            <a:pPr marL="380990" indent="-380990">
              <a:lnSpc>
                <a:spcPct val="90000"/>
              </a:lnSpc>
              <a:buFont typeface="Arial" panose="020B0604020202020204" pitchFamily="34" charset="0"/>
              <a:buChar char="•"/>
            </a:pPr>
            <a:r>
              <a:rPr lang="en-AU" altLang="en-US" sz="3600">
                <a:solidFill>
                  <a:schemeClr val="accent1">
                    <a:lumMod val="50000"/>
                  </a:schemeClr>
                </a:solidFill>
                <a:latin typeface="Calibri" pitchFamily="34" charset="0"/>
                <a:ea typeface="ＭＳ Ｐゴシック" pitchFamily="34" charset="-128"/>
                <a:cs typeface="Century Gothic" pitchFamily="34" charset="0"/>
              </a:rPr>
              <a:t>How was the testing conducted and was it the same for both groups?</a:t>
            </a:r>
          </a:p>
          <a:p>
            <a:pPr marL="380990" indent="-380990">
              <a:lnSpc>
                <a:spcPct val="90000"/>
              </a:lnSpc>
              <a:buFont typeface="Arial" panose="020B0604020202020204" pitchFamily="34" charset="0"/>
              <a:buChar char="•"/>
            </a:pPr>
            <a:endParaRPr lang="en-AU" altLang="en-US" sz="3600">
              <a:solidFill>
                <a:schemeClr val="accent1">
                  <a:lumMod val="50000"/>
                </a:schemeClr>
              </a:solidFill>
              <a:latin typeface="Calibri" pitchFamily="34" charset="0"/>
              <a:ea typeface="ＭＳ Ｐゴシック" pitchFamily="34" charset="-128"/>
              <a:cs typeface="Century Gothic" pitchFamily="34" charset="0"/>
            </a:endParaRPr>
          </a:p>
          <a:p>
            <a:pPr marL="380990" indent="-380990">
              <a:lnSpc>
                <a:spcPct val="90000"/>
              </a:lnSpc>
              <a:buFont typeface="Arial" panose="020B0604020202020204" pitchFamily="34" charset="0"/>
              <a:buChar char="•"/>
            </a:pPr>
            <a:r>
              <a:rPr lang="en-AU" altLang="en-US" sz="3600">
                <a:solidFill>
                  <a:schemeClr val="accent1">
                    <a:lumMod val="50000"/>
                  </a:schemeClr>
                </a:solidFill>
                <a:latin typeface="Calibri" pitchFamily="34" charset="0"/>
                <a:ea typeface="ＭＳ Ｐゴシック" pitchFamily="34" charset="-128"/>
                <a:cs typeface="Century Gothic" pitchFamily="34" charset="0"/>
              </a:rPr>
              <a:t>Were both groups taught by the same teacher and, if not, might this have affected how well they learnt?</a:t>
            </a:r>
          </a:p>
          <a:p>
            <a:pPr marL="380990" indent="-380990">
              <a:lnSpc>
                <a:spcPct val="90000"/>
              </a:lnSpc>
              <a:buFont typeface="Arial" panose="020B0604020202020204" pitchFamily="34" charset="0"/>
              <a:buChar char="•"/>
            </a:pPr>
            <a:endParaRPr lang="en-AU" altLang="en-US" sz="3600">
              <a:solidFill>
                <a:schemeClr val="accent1">
                  <a:lumMod val="50000"/>
                </a:schemeClr>
              </a:solidFill>
              <a:latin typeface="Calibri" pitchFamily="34" charset="0"/>
              <a:ea typeface="ＭＳ Ｐゴシック" pitchFamily="34" charset="-128"/>
              <a:cs typeface="Century Gothic" pitchFamily="34" charset="0"/>
            </a:endParaRPr>
          </a:p>
          <a:p>
            <a:pPr marL="380990" indent="-380990">
              <a:lnSpc>
                <a:spcPct val="90000"/>
              </a:lnSpc>
              <a:buFont typeface="Arial" panose="020B0604020202020204" pitchFamily="34" charset="0"/>
              <a:buChar char="•"/>
            </a:pPr>
            <a:r>
              <a:rPr lang="en-AU" altLang="en-US" sz="3600">
                <a:solidFill>
                  <a:schemeClr val="accent1">
                    <a:lumMod val="50000"/>
                  </a:schemeClr>
                </a:solidFill>
                <a:latin typeface="Calibri" pitchFamily="34" charset="0"/>
                <a:ea typeface="ＭＳ Ｐゴシック" pitchFamily="34" charset="-128"/>
                <a:cs typeface="Century Gothic" pitchFamily="34" charset="0"/>
              </a:rPr>
              <a:t>Is this sample size big enough to generalise across the whole population? </a:t>
            </a:r>
          </a:p>
          <a:p>
            <a:pPr marL="380990" indent="-380990">
              <a:lnSpc>
                <a:spcPct val="90000"/>
              </a:lnSpc>
              <a:buFont typeface="Arial" panose="020B0604020202020204" pitchFamily="34" charset="0"/>
              <a:buChar char="•"/>
            </a:pPr>
            <a:endParaRPr lang="en-AU" altLang="en-US" sz="3200">
              <a:solidFill>
                <a:schemeClr val="accent1">
                  <a:lumMod val="50000"/>
                </a:schemeClr>
              </a:solidFill>
              <a:latin typeface="Calibri" pitchFamily="34" charset="0"/>
              <a:ea typeface="ＭＳ Ｐゴシック" pitchFamily="34" charset="-128"/>
              <a:cs typeface="Century Gothic" pitchFamily="34" charset="0"/>
            </a:endParaRPr>
          </a:p>
        </p:txBody>
      </p:sp>
      <p:sp>
        <p:nvSpPr>
          <p:cNvPr id="3" name="TextBox 2">
            <a:extLst>
              <a:ext uri="{FF2B5EF4-FFF2-40B4-BE49-F238E27FC236}">
                <a16:creationId xmlns:a16="http://schemas.microsoft.com/office/drawing/2014/main" id="{7397E6EF-8B81-4C1D-9C6E-7C40269F6E1B}"/>
              </a:ext>
            </a:extLst>
          </p:cNvPr>
          <p:cNvSpPr txBox="1"/>
          <p:nvPr/>
        </p:nvSpPr>
        <p:spPr>
          <a:xfrm>
            <a:off x="465221" y="5960745"/>
            <a:ext cx="11261558" cy="830997"/>
          </a:xfrm>
          <a:prstGeom prst="rect">
            <a:avLst/>
          </a:prstGeom>
          <a:noFill/>
        </p:spPr>
        <p:txBody>
          <a:bodyPr wrap="square" rtlCol="0">
            <a:spAutoFit/>
          </a:bodyPr>
          <a:lstStyle/>
          <a:p>
            <a:pPr algn="ctr"/>
            <a:r>
              <a:rPr lang="en-AU" sz="2400" b="1">
                <a:solidFill>
                  <a:schemeClr val="accent1">
                    <a:lumMod val="60000"/>
                    <a:lumOff val="40000"/>
                  </a:schemeClr>
                </a:solidFill>
              </a:rPr>
              <a:t>Remember: asking critical questions is a strategy to shift your thinking from surface </a:t>
            </a:r>
            <a:r>
              <a:rPr lang="en-AU" sz="2400" b="1">
                <a:solidFill>
                  <a:schemeClr val="accent1">
                    <a:lumMod val="60000"/>
                    <a:lumOff val="40000"/>
                  </a:schemeClr>
                </a:solidFill>
                <a:sym typeface="Wingdings" panose="05000000000000000000" pitchFamily="2" charset="2"/>
              </a:rPr>
              <a:t> deep understanding</a:t>
            </a:r>
            <a:endParaRPr lang="en-AU" sz="2400" b="1">
              <a:solidFill>
                <a:schemeClr val="accent1">
                  <a:lumMod val="60000"/>
                  <a:lumOff val="40000"/>
                </a:schemeClr>
              </a:solidFill>
            </a:endParaRPr>
          </a:p>
        </p:txBody>
      </p:sp>
    </p:spTree>
    <p:extLst>
      <p:ext uri="{BB962C8B-B14F-4D97-AF65-F5344CB8AC3E}">
        <p14:creationId xmlns:p14="http://schemas.microsoft.com/office/powerpoint/2010/main" val="375891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8EA49B-D3CF-4BC2-A2E0-2490F4AFC36C}"/>
              </a:ext>
            </a:extLst>
          </p:cNvPr>
          <p:cNvSpPr/>
          <p:nvPr/>
        </p:nvSpPr>
        <p:spPr>
          <a:xfrm>
            <a:off x="549542" y="866134"/>
            <a:ext cx="11521280" cy="4832092"/>
          </a:xfrm>
          <a:prstGeom prst="rect">
            <a:avLst/>
          </a:prstGeom>
        </p:spPr>
        <p:txBody>
          <a:bodyPr wrap="square" anchor="t">
            <a:spAutoFit/>
          </a:bodyPr>
          <a:lstStyle/>
          <a:p>
            <a:pPr algn="ctr"/>
            <a:r>
              <a:rPr lang="en-GB" altLang="en-US" sz="4400" b="1">
                <a:solidFill>
                  <a:schemeClr val="accent1"/>
                </a:solidFill>
                <a:latin typeface="Calibri"/>
                <a:ea typeface="ＭＳ Ｐゴシック"/>
                <a:cs typeface="Century Gothic" pitchFamily="34" charset="0"/>
              </a:rPr>
              <a:t>Summary: How to Think Critically</a:t>
            </a:r>
          </a:p>
          <a:p>
            <a:endParaRPr lang="en-GB" altLang="en-US" sz="3200" b="1">
              <a:solidFill>
                <a:schemeClr val="accent1">
                  <a:lumMod val="50000"/>
                </a:schemeClr>
              </a:solidFill>
              <a:latin typeface="Calibri" pitchFamily="34" charset="0"/>
              <a:ea typeface="ＭＳ Ｐゴシック" pitchFamily="34" charset="-128"/>
              <a:cs typeface="Century Gothic" pitchFamily="34" charset="0"/>
            </a:endParaRPr>
          </a:p>
          <a:p>
            <a:pPr marL="456565" indent="-456565">
              <a:buFont typeface="Arial" panose="020B0604020202020204" pitchFamily="34" charset="0"/>
              <a:buChar char="•"/>
            </a:pPr>
            <a:r>
              <a:rPr lang="en-GB" altLang="ja-JP" sz="3200" b="1">
                <a:solidFill>
                  <a:schemeClr val="accent1">
                    <a:lumMod val="50000"/>
                  </a:schemeClr>
                </a:solidFill>
                <a:latin typeface="Calibri"/>
                <a:ea typeface="ＭＳ Ｐゴシック"/>
                <a:cs typeface="Century Gothic" pitchFamily="34" charset="0"/>
              </a:rPr>
              <a:t>Evaluate</a:t>
            </a:r>
            <a:r>
              <a:rPr lang="en-GB" altLang="ja-JP" sz="3200">
                <a:solidFill>
                  <a:schemeClr val="accent1">
                    <a:lumMod val="50000"/>
                  </a:schemeClr>
                </a:solidFill>
                <a:latin typeface="Calibri"/>
                <a:ea typeface="ＭＳ Ｐゴシック"/>
                <a:cs typeface="Century Gothic" pitchFamily="34" charset="0"/>
              </a:rPr>
              <a:t> the strength of the available evidence </a:t>
            </a:r>
            <a:endParaRPr lang="en-GB" altLang="ja-JP" sz="3200">
              <a:solidFill>
                <a:schemeClr val="accent1">
                  <a:lumMod val="50000"/>
                </a:schemeClr>
              </a:solidFill>
              <a:latin typeface="Calibri" pitchFamily="34" charset="0"/>
              <a:ea typeface="ＭＳ Ｐゴシック"/>
              <a:cs typeface="Century Gothic" pitchFamily="34" charset="0"/>
            </a:endParaRPr>
          </a:p>
          <a:p>
            <a:pPr marL="456565" indent="-456565">
              <a:buFont typeface="Arial" panose="020B0604020202020204" pitchFamily="34" charset="0"/>
              <a:buChar char="•"/>
            </a:pPr>
            <a:endParaRPr lang="en-GB" altLang="ja-JP" sz="2400">
              <a:solidFill>
                <a:schemeClr val="accent1">
                  <a:lumMod val="50000"/>
                </a:schemeClr>
              </a:solidFill>
              <a:latin typeface="Calibri" pitchFamily="34" charset="0"/>
              <a:ea typeface="ＭＳ Ｐゴシック"/>
              <a:cs typeface="Century Gothic" pitchFamily="34" charset="0"/>
            </a:endParaRPr>
          </a:p>
          <a:p>
            <a:pPr marL="456565" indent="-456565">
              <a:buFont typeface="Arial" panose="020B0604020202020204" pitchFamily="34" charset="0"/>
              <a:buChar char="•"/>
            </a:pPr>
            <a:r>
              <a:rPr lang="en-GB" altLang="ja-JP" sz="3200" b="1">
                <a:solidFill>
                  <a:schemeClr val="accent1">
                    <a:lumMod val="50000"/>
                  </a:schemeClr>
                </a:solidFill>
                <a:latin typeface="Calibri"/>
                <a:ea typeface="ＭＳ Ｐゴシック"/>
                <a:cs typeface="Century Gothic" pitchFamily="34" charset="0"/>
              </a:rPr>
              <a:t>Analyse</a:t>
            </a:r>
            <a:r>
              <a:rPr lang="en-GB" altLang="ja-JP" sz="3200">
                <a:solidFill>
                  <a:schemeClr val="accent1">
                    <a:lumMod val="50000"/>
                  </a:schemeClr>
                </a:solidFill>
                <a:latin typeface="Calibri"/>
                <a:ea typeface="ＭＳ Ｐゴシック"/>
                <a:cs typeface="Century Gothic" pitchFamily="34" charset="0"/>
              </a:rPr>
              <a:t> how the evidence has been interpreted by others</a:t>
            </a:r>
          </a:p>
          <a:p>
            <a:pPr marL="456565" indent="-456565">
              <a:buFont typeface="Arial" panose="020B0604020202020204" pitchFamily="34" charset="0"/>
              <a:buChar char="•"/>
            </a:pPr>
            <a:endParaRPr lang="en-GB" altLang="ja-JP" sz="2400">
              <a:solidFill>
                <a:schemeClr val="accent1">
                  <a:lumMod val="50000"/>
                </a:schemeClr>
              </a:solidFill>
              <a:latin typeface="Calibri" pitchFamily="34" charset="0"/>
              <a:ea typeface="ＭＳ Ｐゴシック" pitchFamily="34" charset="-128"/>
              <a:cs typeface="Century Gothic" pitchFamily="34" charset="0"/>
            </a:endParaRPr>
          </a:p>
          <a:p>
            <a:pPr marL="456565" indent="-456565">
              <a:buFont typeface="Arial" panose="020B0604020202020204" pitchFamily="34" charset="0"/>
              <a:buChar char="•"/>
            </a:pPr>
            <a:r>
              <a:rPr lang="en-GB" altLang="ja-JP" sz="3200" b="1">
                <a:solidFill>
                  <a:schemeClr val="accent1">
                    <a:lumMod val="50000"/>
                  </a:schemeClr>
                </a:solidFill>
                <a:latin typeface="Calibri"/>
                <a:ea typeface="ＭＳ Ｐゴシック"/>
                <a:cs typeface="Century Gothic" pitchFamily="34" charset="0"/>
              </a:rPr>
              <a:t>Identify</a:t>
            </a:r>
            <a:r>
              <a:rPr lang="en-GB" altLang="ja-JP" sz="3200">
                <a:solidFill>
                  <a:schemeClr val="accent1">
                    <a:lumMod val="50000"/>
                  </a:schemeClr>
                </a:solidFill>
                <a:latin typeface="Calibri"/>
                <a:ea typeface="ＭＳ Ｐゴシック"/>
                <a:cs typeface="Century Gothic" pitchFamily="34" charset="0"/>
              </a:rPr>
              <a:t> different claims and opinions from others and any bias or assumptions behind these claims</a:t>
            </a:r>
            <a:endParaRPr lang="en-GB" altLang="ja-JP" sz="1200">
              <a:solidFill>
                <a:schemeClr val="accent1">
                  <a:lumMod val="50000"/>
                </a:schemeClr>
              </a:solidFill>
              <a:latin typeface="Calibri"/>
              <a:ea typeface="ＭＳ Ｐゴシック"/>
              <a:cs typeface="Century Gothic" pitchFamily="34" charset="0"/>
            </a:endParaRPr>
          </a:p>
          <a:p>
            <a:pPr marL="456565" indent="-456565">
              <a:buFont typeface="Arial" panose="020B0604020202020204" pitchFamily="34" charset="0"/>
              <a:buChar char="•"/>
            </a:pPr>
            <a:endParaRPr lang="en-GB" altLang="ja-JP" sz="2400" b="1">
              <a:solidFill>
                <a:schemeClr val="accent1">
                  <a:lumMod val="50000"/>
                </a:schemeClr>
              </a:solidFill>
              <a:latin typeface="Calibri" pitchFamily="34" charset="0"/>
              <a:ea typeface="ＭＳ Ｐゴシック" pitchFamily="34" charset="-128"/>
              <a:cs typeface="Century Gothic" pitchFamily="34" charset="0"/>
            </a:endParaRPr>
          </a:p>
          <a:p>
            <a:pPr marL="456565" indent="-456565">
              <a:buFont typeface="Arial" panose="020B0604020202020204" pitchFamily="34" charset="0"/>
              <a:buChar char="•"/>
            </a:pPr>
            <a:r>
              <a:rPr lang="en-GB" altLang="ja-JP" sz="3200" b="1">
                <a:solidFill>
                  <a:schemeClr val="accent1">
                    <a:lumMod val="50000"/>
                  </a:schemeClr>
                </a:solidFill>
                <a:latin typeface="Calibri"/>
                <a:ea typeface="ＭＳ Ｐゴシック"/>
                <a:cs typeface="Century Gothic" pitchFamily="34" charset="0"/>
              </a:rPr>
              <a:t>Draw your own conclusions</a:t>
            </a:r>
            <a:endParaRPr lang="en-GB" altLang="ja-JP" sz="3200">
              <a:solidFill>
                <a:schemeClr val="accent1">
                  <a:lumMod val="50000"/>
                </a:schemeClr>
              </a:solidFill>
              <a:latin typeface="Calibri"/>
              <a:ea typeface="ＭＳ Ｐゴシック"/>
              <a:cs typeface="Century Gothic" pitchFamily="34" charset="0"/>
            </a:endParaRPr>
          </a:p>
        </p:txBody>
      </p:sp>
    </p:spTree>
    <p:extLst>
      <p:ext uri="{BB962C8B-B14F-4D97-AF65-F5344CB8AC3E}">
        <p14:creationId xmlns:p14="http://schemas.microsoft.com/office/powerpoint/2010/main" val="160245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9C9903-6E4D-4D08-935F-6286D66B9565}"/>
              </a:ext>
            </a:extLst>
          </p:cNvPr>
          <p:cNvSpPr/>
          <p:nvPr/>
        </p:nvSpPr>
        <p:spPr>
          <a:xfrm>
            <a:off x="239350" y="641790"/>
            <a:ext cx="11713301" cy="5662897"/>
          </a:xfrm>
          <a:prstGeom prst="rect">
            <a:avLst/>
          </a:prstGeom>
        </p:spPr>
        <p:txBody>
          <a:bodyPr wrap="square">
            <a:spAutoFit/>
          </a:bodyPr>
          <a:lstStyle/>
          <a:p>
            <a:pPr algn="ctr"/>
            <a:r>
              <a:rPr lang="en-US" altLang="ja-JP" sz="4400" b="1">
                <a:solidFill>
                  <a:schemeClr val="accent1"/>
                </a:solidFill>
                <a:ea typeface="ＭＳ Ｐゴシック" pitchFamily="34" charset="-128"/>
              </a:rPr>
              <a:t>So… What defines Critical Writing?</a:t>
            </a:r>
            <a:endParaRPr lang="en-US" altLang="en-US" sz="4400" b="1">
              <a:solidFill>
                <a:schemeClr val="accent1"/>
              </a:solidFill>
              <a:ea typeface="ＭＳ Ｐゴシック" pitchFamily="34" charset="-128"/>
            </a:endParaRPr>
          </a:p>
          <a:p>
            <a:endParaRPr lang="en-AU" altLang="en-US" sz="3800">
              <a:solidFill>
                <a:schemeClr val="accent1">
                  <a:lumMod val="50000"/>
                </a:schemeClr>
              </a:solidFill>
              <a:latin typeface="Calibri" pitchFamily="34" charset="0"/>
              <a:ea typeface="ＭＳ Ｐゴシック" pitchFamily="34" charset="-128"/>
              <a:cs typeface="Century Gothic" pitchFamily="34" charset="0"/>
            </a:endParaRPr>
          </a:p>
          <a:p>
            <a:r>
              <a:rPr lang="en-AU" altLang="en-US" sz="3200">
                <a:solidFill>
                  <a:schemeClr val="accent1">
                    <a:lumMod val="50000"/>
                  </a:schemeClr>
                </a:solidFill>
                <a:latin typeface="Calibri" pitchFamily="34" charset="0"/>
                <a:ea typeface="ＭＳ Ｐゴシック" pitchFamily="34" charset="-128"/>
                <a:cs typeface="Century Gothic" pitchFamily="34" charset="0"/>
              </a:rPr>
              <a:t>The main features of critical writing are:</a:t>
            </a:r>
          </a:p>
          <a:p>
            <a:endParaRPr lang="en-AU" altLang="en-US" sz="2667">
              <a:solidFill>
                <a:schemeClr val="accent1">
                  <a:lumMod val="50000"/>
                </a:schemeClr>
              </a:solidFill>
              <a:latin typeface="Calibri" pitchFamily="34" charset="0"/>
              <a:ea typeface="ＭＳ Ｐゴシック" pitchFamily="34" charset="-128"/>
              <a:cs typeface="Century Gothic" pitchFamily="34" charset="0"/>
            </a:endParaRPr>
          </a:p>
          <a:p>
            <a:pPr marL="609585" indent="-609585">
              <a:buFont typeface="Arial" panose="020B0604020202020204" pitchFamily="34" charset="0"/>
              <a:buChar char="•"/>
            </a:pPr>
            <a:r>
              <a:rPr lang="en-AU" altLang="en-US" sz="3733" b="1">
                <a:solidFill>
                  <a:schemeClr val="accent1">
                    <a:lumMod val="50000"/>
                  </a:schemeClr>
                </a:solidFill>
                <a:latin typeface="Calibri" pitchFamily="34" charset="0"/>
                <a:ea typeface="ＭＳ Ｐゴシック" pitchFamily="34" charset="-128"/>
                <a:cs typeface="Century Gothic" pitchFamily="34" charset="0"/>
              </a:rPr>
              <a:t>Evaluation</a:t>
            </a:r>
            <a:r>
              <a:rPr lang="en-AU" altLang="en-US" sz="3733">
                <a:solidFill>
                  <a:schemeClr val="accent1">
                    <a:lumMod val="50000"/>
                  </a:schemeClr>
                </a:solidFill>
                <a:latin typeface="Calibri" pitchFamily="34" charset="0"/>
                <a:ea typeface="ＭＳ Ｐゴシック" pitchFamily="34" charset="-128"/>
                <a:cs typeface="Century Gothic" pitchFamily="34" charset="0"/>
              </a:rPr>
              <a:t> of evidence and arguments</a:t>
            </a:r>
          </a:p>
          <a:p>
            <a:pPr marL="609585" indent="-609585">
              <a:buFont typeface="Arial" panose="020B0604020202020204" pitchFamily="34" charset="0"/>
              <a:buChar char="•"/>
            </a:pPr>
            <a:endParaRPr lang="en-AU" altLang="en-US" sz="2400">
              <a:solidFill>
                <a:schemeClr val="accent1">
                  <a:lumMod val="50000"/>
                </a:schemeClr>
              </a:solidFill>
              <a:latin typeface="Calibri" pitchFamily="34" charset="0"/>
              <a:ea typeface="ＭＳ Ｐゴシック" pitchFamily="34" charset="-128"/>
              <a:cs typeface="Century Gothic" pitchFamily="34" charset="0"/>
            </a:endParaRPr>
          </a:p>
          <a:p>
            <a:pPr marL="609585" indent="-609585">
              <a:buFont typeface="Arial" panose="020B0604020202020204" pitchFamily="34" charset="0"/>
              <a:buChar char="•"/>
            </a:pPr>
            <a:r>
              <a:rPr lang="en-US" altLang="en-US" sz="3733">
                <a:solidFill>
                  <a:schemeClr val="accent1">
                    <a:lumMod val="50000"/>
                  </a:schemeClr>
                </a:solidFill>
                <a:latin typeface="Calibri" pitchFamily="34" charset="0"/>
                <a:ea typeface="ＭＳ Ｐゴシック" pitchFamily="34" charset="-128"/>
                <a:cs typeface="Century Gothic" pitchFamily="34" charset="0"/>
              </a:rPr>
              <a:t>A</a:t>
            </a:r>
            <a:r>
              <a:rPr lang="en-US" altLang="en-US" sz="3733" b="1">
                <a:solidFill>
                  <a:schemeClr val="accent1">
                    <a:lumMod val="50000"/>
                  </a:schemeClr>
                </a:solidFill>
                <a:latin typeface="Calibri" pitchFamily="34" charset="0"/>
                <a:ea typeface="ＭＳ Ｐゴシック" pitchFamily="34" charset="-128"/>
                <a:cs typeface="Century Gothic" pitchFamily="34" charset="0"/>
              </a:rPr>
              <a:t> balanced </a:t>
            </a:r>
            <a:r>
              <a:rPr lang="en-US" altLang="en-US" sz="3733">
                <a:solidFill>
                  <a:schemeClr val="accent1">
                    <a:lumMod val="50000"/>
                  </a:schemeClr>
                </a:solidFill>
                <a:latin typeface="Calibri" pitchFamily="34" charset="0"/>
                <a:ea typeface="ＭＳ Ｐゴシック" pitchFamily="34" charset="-128"/>
                <a:cs typeface="Century Gothic" pitchFamily="34" charset="0"/>
              </a:rPr>
              <a:t>piece of writing </a:t>
            </a:r>
          </a:p>
          <a:p>
            <a:pPr marL="609585" indent="-609585">
              <a:buFont typeface="Arial" panose="020B0604020202020204" pitchFamily="34" charset="0"/>
              <a:buChar char="•"/>
            </a:pPr>
            <a:endParaRPr lang="en-US" altLang="en-US" sz="2400">
              <a:solidFill>
                <a:schemeClr val="accent1">
                  <a:lumMod val="50000"/>
                </a:schemeClr>
              </a:solidFill>
              <a:latin typeface="Calibri" pitchFamily="34" charset="0"/>
              <a:ea typeface="ＭＳ Ｐゴシック" pitchFamily="34" charset="-128"/>
              <a:cs typeface="Century Gothic" pitchFamily="34" charset="0"/>
            </a:endParaRPr>
          </a:p>
          <a:p>
            <a:pPr marL="609585" indent="-609585">
              <a:buFont typeface="Arial" panose="020B0604020202020204" pitchFamily="34" charset="0"/>
              <a:buChar char="•"/>
            </a:pPr>
            <a:r>
              <a:rPr lang="en-AU" altLang="en-US" sz="3733">
                <a:solidFill>
                  <a:schemeClr val="accent1">
                    <a:lumMod val="50000"/>
                  </a:schemeClr>
                </a:solidFill>
                <a:latin typeface="Calibri" pitchFamily="34" charset="0"/>
                <a:ea typeface="ＭＳ Ｐゴシック" pitchFamily="34" charset="-128"/>
                <a:cs typeface="Century Gothic" pitchFamily="34" charset="0"/>
              </a:rPr>
              <a:t>Your own </a:t>
            </a:r>
            <a:r>
              <a:rPr lang="en-AU" altLang="en-US" sz="3733" b="1">
                <a:solidFill>
                  <a:schemeClr val="accent1">
                    <a:lumMod val="50000"/>
                  </a:schemeClr>
                </a:solidFill>
                <a:latin typeface="Calibri" pitchFamily="34" charset="0"/>
                <a:ea typeface="ＭＳ Ｐゴシック" pitchFamily="34" charset="-128"/>
                <a:cs typeface="Century Gothic" pitchFamily="34" charset="0"/>
              </a:rPr>
              <a:t>conclusion</a:t>
            </a:r>
          </a:p>
          <a:p>
            <a:pPr marL="609585" indent="-609585">
              <a:buFont typeface="Arial" panose="020B0604020202020204" pitchFamily="34" charset="0"/>
              <a:buChar char="•"/>
            </a:pPr>
            <a:endParaRPr lang="en-AU" altLang="en-US" sz="2400">
              <a:solidFill>
                <a:schemeClr val="accent1">
                  <a:lumMod val="50000"/>
                </a:schemeClr>
              </a:solidFill>
              <a:latin typeface="Calibri" pitchFamily="34" charset="0"/>
              <a:ea typeface="ＭＳ Ｐゴシック" pitchFamily="34" charset="-128"/>
              <a:cs typeface="Century Gothic" pitchFamily="34" charset="0"/>
            </a:endParaRPr>
          </a:p>
          <a:p>
            <a:pPr marL="609585" indent="-609585">
              <a:buFont typeface="Arial" panose="020B0604020202020204" pitchFamily="34" charset="0"/>
              <a:buChar char="•"/>
            </a:pPr>
            <a:r>
              <a:rPr lang="en-US" altLang="en-US" sz="3733">
                <a:solidFill>
                  <a:schemeClr val="accent1">
                    <a:lumMod val="50000"/>
                  </a:schemeClr>
                </a:solidFill>
                <a:latin typeface="Calibri" pitchFamily="34" charset="0"/>
                <a:ea typeface="ＭＳ Ｐゴシック" pitchFamily="34" charset="-128"/>
                <a:cs typeface="Century Gothic" pitchFamily="34" charset="0"/>
              </a:rPr>
              <a:t>A recognition of </a:t>
            </a:r>
            <a:r>
              <a:rPr lang="en-US" altLang="en-US" sz="3733" b="1">
                <a:solidFill>
                  <a:schemeClr val="accent1">
                    <a:lumMod val="50000"/>
                  </a:schemeClr>
                </a:solidFill>
                <a:latin typeface="Calibri" pitchFamily="34" charset="0"/>
                <a:ea typeface="ＭＳ Ｐゴシック" pitchFamily="34" charset="-128"/>
                <a:cs typeface="Century Gothic" pitchFamily="34" charset="0"/>
              </a:rPr>
              <a:t>limitations</a:t>
            </a:r>
            <a:r>
              <a:rPr lang="en-US" altLang="en-US" sz="3733">
                <a:solidFill>
                  <a:schemeClr val="accent1">
                    <a:lumMod val="50000"/>
                  </a:schemeClr>
                </a:solidFill>
                <a:latin typeface="Calibri" pitchFamily="34" charset="0"/>
                <a:ea typeface="ＭＳ Ｐゴシック" pitchFamily="34" charset="-128"/>
                <a:cs typeface="Century Gothic" pitchFamily="34" charset="0"/>
              </a:rPr>
              <a:t> and </a:t>
            </a:r>
            <a:r>
              <a:rPr lang="en-US" altLang="en-US" sz="3733" b="1">
                <a:solidFill>
                  <a:schemeClr val="accent1">
                    <a:lumMod val="50000"/>
                  </a:schemeClr>
                </a:solidFill>
                <a:latin typeface="Calibri" pitchFamily="34" charset="0"/>
                <a:ea typeface="ＭＳ Ｐゴシック" pitchFamily="34" charset="-128"/>
                <a:cs typeface="Century Gothic" pitchFamily="34" charset="0"/>
              </a:rPr>
              <a:t>assumptions</a:t>
            </a:r>
            <a:endParaRPr lang="en-AU" altLang="en-US" sz="3733" b="1">
              <a:solidFill>
                <a:schemeClr val="accent1">
                  <a:lumMod val="50000"/>
                </a:schemeClr>
              </a:solidFill>
              <a:latin typeface="Calibri" pitchFamily="34" charset="0"/>
              <a:ea typeface="ＭＳ Ｐゴシック" pitchFamily="34" charset="-128"/>
              <a:cs typeface="Century Gothic" pitchFamily="34" charset="0"/>
            </a:endParaRPr>
          </a:p>
        </p:txBody>
      </p:sp>
    </p:spTree>
    <p:extLst>
      <p:ext uri="{BB962C8B-B14F-4D97-AF65-F5344CB8AC3E}">
        <p14:creationId xmlns:p14="http://schemas.microsoft.com/office/powerpoint/2010/main" val="112020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DCD095-14DA-41B2-95EF-F97AA75953E5}"/>
              </a:ext>
            </a:extLst>
          </p:cNvPr>
          <p:cNvSpPr txBox="1"/>
          <p:nvPr/>
        </p:nvSpPr>
        <p:spPr>
          <a:xfrm>
            <a:off x="538537" y="3061241"/>
            <a:ext cx="11233248" cy="3046988"/>
          </a:xfrm>
          <a:prstGeom prst="rect">
            <a:avLst/>
          </a:prstGeom>
          <a:noFill/>
        </p:spPr>
        <p:txBody>
          <a:bodyPr wrap="square" rtlCol="0" anchor="t">
            <a:spAutoFit/>
          </a:bodyPr>
          <a:lstStyle/>
          <a:p>
            <a:r>
              <a:rPr lang="en-AU" sz="3200" i="1">
                <a:solidFill>
                  <a:schemeClr val="accent1"/>
                </a:solidFill>
              </a:rPr>
              <a:t>According to Smith et al. (2007), a large majority of young people in Australia prefer the burgers at Hungry Jack’s. In their Australian study, 20 people between the ages of 10 and 30 were surveyed, asking which were the best burgers in Australia. In the survey, close to 85% wrote that “the burgers are better at Hungry Jack’s”. </a:t>
            </a:r>
          </a:p>
        </p:txBody>
      </p:sp>
      <p:sp>
        <p:nvSpPr>
          <p:cNvPr id="3" name="TextBox 2">
            <a:extLst>
              <a:ext uri="{FF2B5EF4-FFF2-40B4-BE49-F238E27FC236}">
                <a16:creationId xmlns:a16="http://schemas.microsoft.com/office/drawing/2014/main" id="{0DB677A2-09E3-46EF-9774-F1D6D474EE46}"/>
              </a:ext>
            </a:extLst>
          </p:cNvPr>
          <p:cNvSpPr txBox="1"/>
          <p:nvPr/>
        </p:nvSpPr>
        <p:spPr>
          <a:xfrm>
            <a:off x="623392" y="1556431"/>
            <a:ext cx="11041227" cy="1077218"/>
          </a:xfrm>
          <a:prstGeom prst="rect">
            <a:avLst/>
          </a:prstGeom>
          <a:noFill/>
        </p:spPr>
        <p:txBody>
          <a:bodyPr wrap="square" rtlCol="0">
            <a:spAutoFit/>
          </a:bodyPr>
          <a:lstStyle/>
          <a:p>
            <a:r>
              <a:rPr lang="en-AU" sz="3200" b="1">
                <a:solidFill>
                  <a:schemeClr val="accent6"/>
                </a:solidFill>
              </a:rPr>
              <a:t>Evaluate the following piece of writing. Do you think it is critical enough? Why or why not? </a:t>
            </a:r>
          </a:p>
        </p:txBody>
      </p:sp>
      <p:sp>
        <p:nvSpPr>
          <p:cNvPr id="4" name="TextBox 3"/>
          <p:cNvSpPr txBox="1"/>
          <p:nvPr/>
        </p:nvSpPr>
        <p:spPr>
          <a:xfrm>
            <a:off x="5005137" y="449179"/>
            <a:ext cx="2181726" cy="1046440"/>
          </a:xfrm>
          <a:prstGeom prst="rect">
            <a:avLst/>
          </a:prstGeom>
          <a:noFill/>
        </p:spPr>
        <p:txBody>
          <a:bodyPr wrap="square" rtlCol="0">
            <a:spAutoFit/>
          </a:bodyPr>
          <a:lstStyle/>
          <a:p>
            <a:r>
              <a:rPr lang="en-US" altLang="en-US" sz="4400" b="1">
                <a:solidFill>
                  <a:schemeClr val="accent6"/>
                </a:solidFill>
                <a:latin typeface="Calibri" pitchFamily="34" charset="0"/>
                <a:ea typeface="ＭＳ Ｐゴシック" pitchFamily="34" charset="-128"/>
                <a:cs typeface="Century Gothic" pitchFamily="34" charset="0"/>
              </a:rPr>
              <a:t>Activity</a:t>
            </a:r>
          </a:p>
          <a:p>
            <a:endParaRPr lang="en-AU"/>
          </a:p>
        </p:txBody>
      </p:sp>
    </p:spTree>
    <p:extLst>
      <p:ext uri="{BB962C8B-B14F-4D97-AF65-F5344CB8AC3E}">
        <p14:creationId xmlns:p14="http://schemas.microsoft.com/office/powerpoint/2010/main" val="318984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DCD095-14DA-41B2-95EF-F97AA75953E5}"/>
              </a:ext>
            </a:extLst>
          </p:cNvPr>
          <p:cNvSpPr txBox="1"/>
          <p:nvPr/>
        </p:nvSpPr>
        <p:spPr>
          <a:xfrm>
            <a:off x="538537" y="2948947"/>
            <a:ext cx="11233248" cy="3046988"/>
          </a:xfrm>
          <a:prstGeom prst="rect">
            <a:avLst/>
          </a:prstGeom>
          <a:noFill/>
        </p:spPr>
        <p:txBody>
          <a:bodyPr wrap="square" rtlCol="0" anchor="t">
            <a:spAutoFit/>
          </a:bodyPr>
          <a:lstStyle/>
          <a:p>
            <a:r>
              <a:rPr lang="en-AU" sz="3200" i="1">
                <a:solidFill>
                  <a:schemeClr val="accent1"/>
                </a:solidFill>
              </a:rPr>
              <a:t>According to Smith et al. (2007), a large majority of young people in Australia prefer the burgers at Hungry Jack’s. In their Australian study, 20 people between the ages of 10 and 30 were surveyed, asking which were the best burgers in Australia. In the survey, close to 85% wrote that “the burgers are better at Hungry Jack’s”. </a:t>
            </a:r>
          </a:p>
        </p:txBody>
      </p:sp>
      <p:sp>
        <p:nvSpPr>
          <p:cNvPr id="3" name="TextBox 2">
            <a:extLst>
              <a:ext uri="{FF2B5EF4-FFF2-40B4-BE49-F238E27FC236}">
                <a16:creationId xmlns:a16="http://schemas.microsoft.com/office/drawing/2014/main" id="{0DB677A2-09E3-46EF-9774-F1D6D474EE46}"/>
              </a:ext>
            </a:extLst>
          </p:cNvPr>
          <p:cNvSpPr txBox="1"/>
          <p:nvPr/>
        </p:nvSpPr>
        <p:spPr>
          <a:xfrm>
            <a:off x="864023" y="1452855"/>
            <a:ext cx="11041227" cy="584775"/>
          </a:xfrm>
          <a:prstGeom prst="rect">
            <a:avLst/>
          </a:prstGeom>
          <a:noFill/>
        </p:spPr>
        <p:txBody>
          <a:bodyPr wrap="square" rtlCol="0">
            <a:spAutoFit/>
          </a:bodyPr>
          <a:lstStyle/>
          <a:p>
            <a:r>
              <a:rPr lang="en-AU" sz="3200" b="1">
                <a:solidFill>
                  <a:schemeClr val="accent6"/>
                </a:solidFill>
              </a:rPr>
              <a:t>How can we make this piece of writing more critical?</a:t>
            </a:r>
          </a:p>
        </p:txBody>
      </p:sp>
      <p:sp>
        <p:nvSpPr>
          <p:cNvPr id="4" name="Rectangle: Rounded Corners 3">
            <a:extLst>
              <a:ext uri="{FF2B5EF4-FFF2-40B4-BE49-F238E27FC236}">
                <a16:creationId xmlns:a16="http://schemas.microsoft.com/office/drawing/2014/main" id="{438F883D-147F-4428-9C27-91F742CD70F5}"/>
              </a:ext>
            </a:extLst>
          </p:cNvPr>
          <p:cNvSpPr/>
          <p:nvPr/>
        </p:nvSpPr>
        <p:spPr>
          <a:xfrm>
            <a:off x="5999989" y="2188109"/>
            <a:ext cx="3368600" cy="1351397"/>
          </a:xfrm>
          <a:prstGeom prst="round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AU" sz="3200" b="1"/>
              <a:t>Recognise the limitations</a:t>
            </a:r>
          </a:p>
        </p:txBody>
      </p:sp>
      <p:cxnSp>
        <p:nvCxnSpPr>
          <p:cNvPr id="6" name="Straight Arrow Connector 5">
            <a:extLst>
              <a:ext uri="{FF2B5EF4-FFF2-40B4-BE49-F238E27FC236}">
                <a16:creationId xmlns:a16="http://schemas.microsoft.com/office/drawing/2014/main" id="{2B8A8703-B712-45AB-8B20-B98B0B771041}"/>
              </a:ext>
            </a:extLst>
          </p:cNvPr>
          <p:cNvCxnSpPr/>
          <p:nvPr/>
        </p:nvCxnSpPr>
        <p:spPr>
          <a:xfrm flipH="1">
            <a:off x="5423925" y="3539506"/>
            <a:ext cx="576064" cy="561569"/>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06CCD22-9EFE-4C71-A0E4-2B5DB834934E}"/>
              </a:ext>
            </a:extLst>
          </p:cNvPr>
          <p:cNvCxnSpPr/>
          <p:nvPr/>
        </p:nvCxnSpPr>
        <p:spPr>
          <a:xfrm>
            <a:off x="4655840" y="4485117"/>
            <a:ext cx="1920213" cy="0"/>
          </a:xfrm>
          <a:prstGeom prst="line">
            <a:avLst/>
          </a:prstGeom>
          <a:ln w="31750">
            <a:solidFill>
              <a:srgbClr val="FF0000"/>
            </a:solidFill>
          </a:ln>
        </p:spPr>
        <p:style>
          <a:lnRef idx="2">
            <a:schemeClr val="accent2"/>
          </a:lnRef>
          <a:fillRef idx="0">
            <a:schemeClr val="accent2"/>
          </a:fillRef>
          <a:effectRef idx="1">
            <a:schemeClr val="accent2"/>
          </a:effectRef>
          <a:fontRef idx="minor">
            <a:schemeClr val="tx1"/>
          </a:fontRef>
        </p:style>
      </p:cxnSp>
      <p:sp>
        <p:nvSpPr>
          <p:cNvPr id="9" name="Rectangle: Rounded Corners 8">
            <a:extLst>
              <a:ext uri="{FF2B5EF4-FFF2-40B4-BE49-F238E27FC236}">
                <a16:creationId xmlns:a16="http://schemas.microsoft.com/office/drawing/2014/main" id="{75041FD6-667E-4E48-87F0-5827F0542FE8}"/>
              </a:ext>
            </a:extLst>
          </p:cNvPr>
          <p:cNvSpPr/>
          <p:nvPr/>
        </p:nvSpPr>
        <p:spPr>
          <a:xfrm>
            <a:off x="7857245" y="4539916"/>
            <a:ext cx="3988058" cy="1876927"/>
          </a:xfrm>
          <a:prstGeom prst="round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rtlCol="0" anchor="t"/>
          <a:lstStyle/>
          <a:p>
            <a:pPr algn="ctr"/>
            <a:r>
              <a:rPr lang="en-AU" sz="3200" b="1"/>
              <a:t>Include an opposing position on the topic</a:t>
            </a:r>
          </a:p>
        </p:txBody>
      </p:sp>
      <p:sp>
        <p:nvSpPr>
          <p:cNvPr id="10" name="Rectangle: Rounded Corners 8">
            <a:extLst>
              <a:ext uri="{FF2B5EF4-FFF2-40B4-BE49-F238E27FC236}">
                <a16:creationId xmlns:a16="http://schemas.microsoft.com/office/drawing/2014/main" id="{75041FD6-667E-4E48-87F0-5827F0542FE8}"/>
              </a:ext>
            </a:extLst>
          </p:cNvPr>
          <p:cNvSpPr/>
          <p:nvPr/>
        </p:nvSpPr>
        <p:spPr>
          <a:xfrm>
            <a:off x="612055" y="4523874"/>
            <a:ext cx="3799523" cy="1876927"/>
          </a:xfrm>
          <a:prstGeom prst="round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rtlCol="0" anchor="t"/>
          <a:lstStyle/>
          <a:p>
            <a:pPr algn="ctr"/>
            <a:r>
              <a:rPr lang="en-AU" sz="3200" b="1"/>
              <a:t>Add your own evaluation of the information </a:t>
            </a:r>
          </a:p>
        </p:txBody>
      </p:sp>
      <p:sp>
        <p:nvSpPr>
          <p:cNvPr id="11" name="TextBox 10"/>
          <p:cNvSpPr txBox="1"/>
          <p:nvPr/>
        </p:nvSpPr>
        <p:spPr>
          <a:xfrm>
            <a:off x="5005137" y="449179"/>
            <a:ext cx="2181726" cy="1046440"/>
          </a:xfrm>
          <a:prstGeom prst="rect">
            <a:avLst/>
          </a:prstGeom>
          <a:noFill/>
        </p:spPr>
        <p:txBody>
          <a:bodyPr wrap="square" rtlCol="0">
            <a:spAutoFit/>
          </a:bodyPr>
          <a:lstStyle/>
          <a:p>
            <a:r>
              <a:rPr lang="en-US" altLang="en-US" sz="4400" b="1">
                <a:solidFill>
                  <a:schemeClr val="accent6"/>
                </a:solidFill>
                <a:latin typeface="Calibri" pitchFamily="34" charset="0"/>
                <a:ea typeface="ＭＳ Ｐゴシック" pitchFamily="34" charset="-128"/>
                <a:cs typeface="Century Gothic" pitchFamily="34" charset="0"/>
              </a:rPr>
              <a:t>Activity</a:t>
            </a:r>
          </a:p>
          <a:p>
            <a:endParaRPr lang="en-AU"/>
          </a:p>
        </p:txBody>
      </p:sp>
    </p:spTree>
    <p:extLst>
      <p:ext uri="{BB962C8B-B14F-4D97-AF65-F5344CB8AC3E}">
        <p14:creationId xmlns:p14="http://schemas.microsoft.com/office/powerpoint/2010/main" val="27072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DCD095-14DA-41B2-95EF-F97AA75953E5}"/>
              </a:ext>
            </a:extLst>
          </p:cNvPr>
          <p:cNvSpPr txBox="1"/>
          <p:nvPr/>
        </p:nvSpPr>
        <p:spPr>
          <a:xfrm>
            <a:off x="621629" y="1788833"/>
            <a:ext cx="11233248" cy="4832092"/>
          </a:xfrm>
          <a:prstGeom prst="rect">
            <a:avLst/>
          </a:prstGeom>
          <a:noFill/>
        </p:spPr>
        <p:txBody>
          <a:bodyPr wrap="square" rtlCol="0" anchor="t">
            <a:spAutoFit/>
          </a:bodyPr>
          <a:lstStyle/>
          <a:p>
            <a:r>
              <a:rPr lang="en-AU" sz="2800">
                <a:solidFill>
                  <a:schemeClr val="accent1">
                    <a:lumMod val="50000"/>
                  </a:schemeClr>
                </a:solidFill>
              </a:rPr>
              <a:t>According to Smith (2007), a majority of young people in Australia prefer the burgers at Hungry Jack’s. In their study, 20 people between the ages of 15 and 30 were asked who sold the best burgers in Australia. The survey found that 85% chose Hungry Jack’s. However, a sample size of 20 may not be large enough to draw a definitive conclusion. In a similar study with a larger test group, Jones et al. (2015) found that when smaller burger vendors were added to a questionnaire, Hungry Jack’s burgers no longer took such a leading position among young Australians. It could be argued that when given a larger choice of burger brands, Hungry Jack’s might not be the most popular burger for Australians between the ages of 15 and 30. </a:t>
            </a:r>
          </a:p>
        </p:txBody>
      </p:sp>
      <p:sp>
        <p:nvSpPr>
          <p:cNvPr id="3" name="TextBox 2">
            <a:extLst>
              <a:ext uri="{FF2B5EF4-FFF2-40B4-BE49-F238E27FC236}">
                <a16:creationId xmlns:a16="http://schemas.microsoft.com/office/drawing/2014/main" id="{0DB677A2-09E3-46EF-9774-F1D6D474EE46}"/>
              </a:ext>
            </a:extLst>
          </p:cNvPr>
          <p:cNvSpPr txBox="1"/>
          <p:nvPr/>
        </p:nvSpPr>
        <p:spPr>
          <a:xfrm>
            <a:off x="717640" y="547325"/>
            <a:ext cx="11041227" cy="769441"/>
          </a:xfrm>
          <a:prstGeom prst="rect">
            <a:avLst/>
          </a:prstGeom>
          <a:noFill/>
        </p:spPr>
        <p:txBody>
          <a:bodyPr wrap="square" rtlCol="0">
            <a:spAutoFit/>
          </a:bodyPr>
          <a:lstStyle/>
          <a:p>
            <a:pPr algn="ctr"/>
            <a:r>
              <a:rPr lang="en-AU" sz="4400" b="1">
                <a:solidFill>
                  <a:srgbClr val="33CCFF"/>
                </a:solidFill>
              </a:rPr>
              <a:t>Example: Is this more balanced?</a:t>
            </a:r>
          </a:p>
        </p:txBody>
      </p:sp>
    </p:spTree>
    <p:extLst>
      <p:ext uri="{BB962C8B-B14F-4D97-AF65-F5344CB8AC3E}">
        <p14:creationId xmlns:p14="http://schemas.microsoft.com/office/powerpoint/2010/main" val="3972198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DCD095-14DA-41B2-95EF-F97AA75953E5}"/>
              </a:ext>
            </a:extLst>
          </p:cNvPr>
          <p:cNvSpPr txBox="1"/>
          <p:nvPr/>
        </p:nvSpPr>
        <p:spPr>
          <a:xfrm>
            <a:off x="621629" y="1788833"/>
            <a:ext cx="11233248" cy="4832092"/>
          </a:xfrm>
          <a:prstGeom prst="rect">
            <a:avLst/>
          </a:prstGeom>
          <a:noFill/>
        </p:spPr>
        <p:txBody>
          <a:bodyPr wrap="square" rtlCol="0" anchor="t">
            <a:spAutoFit/>
          </a:bodyPr>
          <a:lstStyle/>
          <a:p>
            <a:r>
              <a:rPr lang="en-AU" sz="2800">
                <a:solidFill>
                  <a:schemeClr val="accent1">
                    <a:lumMod val="50000"/>
                  </a:schemeClr>
                </a:solidFill>
              </a:rPr>
              <a:t>According to Smith (2007), a majority of young people in Australia prefer the burgers at Hungry Jack’s. In their study, 20 people between the ages of 15 and 30 were asked who sold the best burgers in Australia. The survey found that 85% chose Hungry Jack’s.</a:t>
            </a:r>
            <a:r>
              <a:rPr lang="en-AU" sz="2800">
                <a:solidFill>
                  <a:schemeClr val="accent6">
                    <a:lumMod val="75000"/>
                  </a:schemeClr>
                </a:solidFill>
              </a:rPr>
              <a:t> However, a sample size of 20 may not be large enough to draw a definitive conclusion</a:t>
            </a:r>
            <a:r>
              <a:rPr lang="en-AU" sz="2800">
                <a:solidFill>
                  <a:schemeClr val="accent1">
                    <a:lumMod val="50000"/>
                  </a:schemeClr>
                </a:solidFill>
              </a:rPr>
              <a:t>.</a:t>
            </a:r>
            <a:r>
              <a:rPr lang="en-AU" sz="2800">
                <a:solidFill>
                  <a:schemeClr val="accent2">
                    <a:lumMod val="50000"/>
                  </a:schemeClr>
                </a:solidFill>
              </a:rPr>
              <a:t> </a:t>
            </a:r>
            <a:r>
              <a:rPr lang="en-AU" sz="2800">
                <a:solidFill>
                  <a:schemeClr val="accent5">
                    <a:lumMod val="75000"/>
                  </a:schemeClr>
                </a:solidFill>
              </a:rPr>
              <a:t>In a similar study with a larger test group, Jones et al. (2015) found that when smaller burger vendors were added to a questionnaire, Hungry Jack’s burgers no longer took such a leading position among young Australians</a:t>
            </a:r>
            <a:r>
              <a:rPr lang="en-AU" sz="2800">
                <a:solidFill>
                  <a:schemeClr val="accent1">
                    <a:lumMod val="50000"/>
                  </a:schemeClr>
                </a:solidFill>
              </a:rPr>
              <a:t>. It could be argued that when given a larger choice of burger brands, Hungry Jack’s might not be the most popular burger for Australians between the ages of 15 and 30. </a:t>
            </a:r>
          </a:p>
        </p:txBody>
      </p:sp>
      <p:sp>
        <p:nvSpPr>
          <p:cNvPr id="3" name="TextBox 2">
            <a:extLst>
              <a:ext uri="{FF2B5EF4-FFF2-40B4-BE49-F238E27FC236}">
                <a16:creationId xmlns:a16="http://schemas.microsoft.com/office/drawing/2014/main" id="{0DB677A2-09E3-46EF-9774-F1D6D474EE46}"/>
              </a:ext>
            </a:extLst>
          </p:cNvPr>
          <p:cNvSpPr txBox="1"/>
          <p:nvPr/>
        </p:nvSpPr>
        <p:spPr>
          <a:xfrm>
            <a:off x="79527" y="547325"/>
            <a:ext cx="11775350" cy="769441"/>
          </a:xfrm>
          <a:prstGeom prst="rect">
            <a:avLst/>
          </a:prstGeom>
          <a:noFill/>
        </p:spPr>
        <p:txBody>
          <a:bodyPr wrap="square" rtlCol="0">
            <a:spAutoFit/>
          </a:bodyPr>
          <a:lstStyle/>
          <a:p>
            <a:pPr algn="ctr"/>
            <a:r>
              <a:rPr lang="en-AU" sz="4400" b="1">
                <a:solidFill>
                  <a:srgbClr val="33CCFF"/>
                </a:solidFill>
              </a:rPr>
              <a:t>Example: </a:t>
            </a:r>
            <a:r>
              <a:rPr lang="en-AU" sz="4400" b="1">
                <a:solidFill>
                  <a:schemeClr val="accent6">
                    <a:lumMod val="75000"/>
                  </a:schemeClr>
                </a:solidFill>
              </a:rPr>
              <a:t>limitations</a:t>
            </a:r>
            <a:r>
              <a:rPr lang="en-AU" sz="4400" b="1">
                <a:solidFill>
                  <a:srgbClr val="33CCFF"/>
                </a:solidFill>
              </a:rPr>
              <a:t> &amp; </a:t>
            </a:r>
            <a:r>
              <a:rPr lang="en-AU" sz="4400" b="1">
                <a:solidFill>
                  <a:schemeClr val="accent5">
                    <a:lumMod val="75000"/>
                  </a:schemeClr>
                </a:solidFill>
              </a:rPr>
              <a:t>opposing positions</a:t>
            </a:r>
          </a:p>
        </p:txBody>
      </p:sp>
    </p:spTree>
    <p:extLst>
      <p:ext uri="{BB962C8B-B14F-4D97-AF65-F5344CB8AC3E}">
        <p14:creationId xmlns:p14="http://schemas.microsoft.com/office/powerpoint/2010/main" val="3319969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DCD095-14DA-41B2-95EF-F97AA75953E5}"/>
              </a:ext>
            </a:extLst>
          </p:cNvPr>
          <p:cNvSpPr txBox="1"/>
          <p:nvPr/>
        </p:nvSpPr>
        <p:spPr>
          <a:xfrm>
            <a:off x="621629" y="1788833"/>
            <a:ext cx="11233248" cy="4832092"/>
          </a:xfrm>
          <a:prstGeom prst="rect">
            <a:avLst/>
          </a:prstGeom>
          <a:noFill/>
        </p:spPr>
        <p:txBody>
          <a:bodyPr wrap="square" rtlCol="0" anchor="t">
            <a:spAutoFit/>
          </a:bodyPr>
          <a:lstStyle/>
          <a:p>
            <a:r>
              <a:rPr lang="en-AU" sz="2800">
                <a:solidFill>
                  <a:schemeClr val="accent1">
                    <a:lumMod val="50000"/>
                  </a:schemeClr>
                </a:solidFill>
              </a:rPr>
              <a:t>According to Smith (2007), a majority of young people in Australia prefer the burgers at Hungry Jack’s. In their study, 20 people between the ages of 15 and 30 were asked who sold the best burgers in Australia. The survey found that 85% chose Hungry Jack’s. </a:t>
            </a:r>
            <a:r>
              <a:rPr lang="en-AU" sz="2800">
                <a:solidFill>
                  <a:schemeClr val="accent2">
                    <a:lumMod val="75000"/>
                  </a:schemeClr>
                </a:solidFill>
              </a:rPr>
              <a:t>However, a sample size of 20 may not be large enough to draw a definitive conclusion</a:t>
            </a:r>
            <a:r>
              <a:rPr lang="en-AU" sz="2800">
                <a:solidFill>
                  <a:schemeClr val="accent1">
                    <a:lumMod val="50000"/>
                  </a:schemeClr>
                </a:solidFill>
              </a:rPr>
              <a:t>.</a:t>
            </a:r>
            <a:r>
              <a:rPr lang="en-AU" sz="2800">
                <a:solidFill>
                  <a:schemeClr val="accent2"/>
                </a:solidFill>
              </a:rPr>
              <a:t> </a:t>
            </a:r>
            <a:r>
              <a:rPr lang="en-AU" sz="2800">
                <a:solidFill>
                  <a:schemeClr val="accent1">
                    <a:lumMod val="50000"/>
                  </a:schemeClr>
                </a:solidFill>
              </a:rPr>
              <a:t>In a similar study with a larger test group, Jones et al. (2015) found that when smaller burger vendors were added to a questionnaire, Hungry Jack’s burgers no longer took such a leading position among young Australians. </a:t>
            </a:r>
            <a:r>
              <a:rPr lang="en-AU" sz="2800">
                <a:solidFill>
                  <a:schemeClr val="accent2">
                    <a:lumMod val="75000"/>
                  </a:schemeClr>
                </a:solidFill>
              </a:rPr>
              <a:t>It could be argued that when given a larger choice of burger brands, Hungry Jack’s might not be the most popular burger for Australians between the ages of 15 and 30</a:t>
            </a:r>
            <a:r>
              <a:rPr lang="en-AU" sz="2800">
                <a:solidFill>
                  <a:schemeClr val="accent1">
                    <a:lumMod val="50000"/>
                  </a:schemeClr>
                </a:solidFill>
              </a:rPr>
              <a:t>.</a:t>
            </a:r>
            <a:endParaRPr lang="en-AU" sz="2800">
              <a:solidFill>
                <a:schemeClr val="accent2"/>
              </a:solidFill>
            </a:endParaRPr>
          </a:p>
        </p:txBody>
      </p:sp>
      <p:sp>
        <p:nvSpPr>
          <p:cNvPr id="3" name="TextBox 2">
            <a:extLst>
              <a:ext uri="{FF2B5EF4-FFF2-40B4-BE49-F238E27FC236}">
                <a16:creationId xmlns:a16="http://schemas.microsoft.com/office/drawing/2014/main" id="{0DB677A2-09E3-46EF-9774-F1D6D474EE46}"/>
              </a:ext>
            </a:extLst>
          </p:cNvPr>
          <p:cNvSpPr txBox="1"/>
          <p:nvPr/>
        </p:nvSpPr>
        <p:spPr>
          <a:xfrm>
            <a:off x="717640" y="547325"/>
            <a:ext cx="11041227" cy="769441"/>
          </a:xfrm>
          <a:prstGeom prst="rect">
            <a:avLst/>
          </a:prstGeom>
          <a:noFill/>
        </p:spPr>
        <p:txBody>
          <a:bodyPr wrap="square" rtlCol="0">
            <a:spAutoFit/>
          </a:bodyPr>
          <a:lstStyle/>
          <a:p>
            <a:pPr algn="ctr"/>
            <a:r>
              <a:rPr lang="en-AU" sz="4400" b="1">
                <a:solidFill>
                  <a:srgbClr val="33CCFF"/>
                </a:solidFill>
              </a:rPr>
              <a:t>Example: </a:t>
            </a:r>
            <a:r>
              <a:rPr lang="en-AU" sz="4400" b="1">
                <a:solidFill>
                  <a:schemeClr val="accent2">
                    <a:lumMod val="75000"/>
                  </a:schemeClr>
                </a:solidFill>
              </a:rPr>
              <a:t>the writer’s voice</a:t>
            </a:r>
          </a:p>
        </p:txBody>
      </p:sp>
      <p:sp>
        <p:nvSpPr>
          <p:cNvPr id="4" name="Oval 3">
            <a:extLst>
              <a:ext uri="{FF2B5EF4-FFF2-40B4-BE49-F238E27FC236}">
                <a16:creationId xmlns:a16="http://schemas.microsoft.com/office/drawing/2014/main" id="{2D40E6A7-6D1E-4000-9D38-076672D473F1}"/>
              </a:ext>
            </a:extLst>
          </p:cNvPr>
          <p:cNvSpPr/>
          <p:nvPr/>
        </p:nvSpPr>
        <p:spPr>
          <a:xfrm>
            <a:off x="3806190" y="3537585"/>
            <a:ext cx="1885949" cy="491490"/>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solidFill>
                <a:schemeClr val="accent1"/>
              </a:solidFill>
            </a:endParaRPr>
          </a:p>
        </p:txBody>
      </p:sp>
      <p:sp>
        <p:nvSpPr>
          <p:cNvPr id="5" name="Oval 4">
            <a:extLst>
              <a:ext uri="{FF2B5EF4-FFF2-40B4-BE49-F238E27FC236}">
                <a16:creationId xmlns:a16="http://schemas.microsoft.com/office/drawing/2014/main" id="{2D40E6A7-6D1E-4000-9D38-076672D473F1}"/>
              </a:ext>
            </a:extLst>
          </p:cNvPr>
          <p:cNvSpPr/>
          <p:nvPr/>
        </p:nvSpPr>
        <p:spPr>
          <a:xfrm>
            <a:off x="6416843" y="5209326"/>
            <a:ext cx="2759242" cy="545433"/>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solidFill>
                <a:schemeClr val="accent1"/>
              </a:solidFill>
            </a:endParaRPr>
          </a:p>
        </p:txBody>
      </p:sp>
      <p:sp>
        <p:nvSpPr>
          <p:cNvPr id="6" name="Oval 5">
            <a:extLst>
              <a:ext uri="{FF2B5EF4-FFF2-40B4-BE49-F238E27FC236}">
                <a16:creationId xmlns:a16="http://schemas.microsoft.com/office/drawing/2014/main" id="{2D40E6A7-6D1E-4000-9D38-076672D473F1}"/>
              </a:ext>
            </a:extLst>
          </p:cNvPr>
          <p:cNvSpPr/>
          <p:nvPr/>
        </p:nvSpPr>
        <p:spPr>
          <a:xfrm>
            <a:off x="8206740" y="5692140"/>
            <a:ext cx="1057275" cy="451485"/>
          </a:xfrm>
          <a:prstGeom prst="ellipse">
            <a:avLst/>
          </a:prstGeom>
          <a:noFill/>
          <a:ln w="1905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solidFill>
                <a:schemeClr val="accent1"/>
              </a:solidFill>
            </a:endParaRPr>
          </a:p>
        </p:txBody>
      </p:sp>
    </p:spTree>
    <p:extLst>
      <p:ext uri="{BB962C8B-B14F-4D97-AF65-F5344CB8AC3E}">
        <p14:creationId xmlns:p14="http://schemas.microsoft.com/office/powerpoint/2010/main" val="30892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41AF2D5-B590-4725-A5B6-928E0C0EA950}"/>
              </a:ext>
            </a:extLst>
          </p:cNvPr>
          <p:cNvGraphicFramePr/>
          <p:nvPr/>
        </p:nvGraphicFramePr>
        <p:xfrm>
          <a:off x="1519088" y="352928"/>
          <a:ext cx="9978188" cy="6093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eft Bracket 1">
            <a:extLst>
              <a:ext uri="{FF2B5EF4-FFF2-40B4-BE49-F238E27FC236}">
                <a16:creationId xmlns:a16="http://schemas.microsoft.com/office/drawing/2014/main" id="{3DEEBC51-3FCB-4F05-A2D7-8ABDB243A112}"/>
              </a:ext>
            </a:extLst>
          </p:cNvPr>
          <p:cNvSpPr/>
          <p:nvPr/>
        </p:nvSpPr>
        <p:spPr>
          <a:xfrm>
            <a:off x="815413" y="5100700"/>
            <a:ext cx="1728192" cy="1056117"/>
          </a:xfrm>
          <a:prstGeom prst="leftBracket">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400"/>
          </a:p>
        </p:txBody>
      </p:sp>
      <p:sp>
        <p:nvSpPr>
          <p:cNvPr id="5" name="Left Bracket 4">
            <a:extLst>
              <a:ext uri="{FF2B5EF4-FFF2-40B4-BE49-F238E27FC236}">
                <a16:creationId xmlns:a16="http://schemas.microsoft.com/office/drawing/2014/main" id="{2EB140DC-C009-4BF5-9570-B6866A60D392}"/>
              </a:ext>
            </a:extLst>
          </p:cNvPr>
          <p:cNvSpPr/>
          <p:nvPr/>
        </p:nvSpPr>
        <p:spPr>
          <a:xfrm rot="10800000">
            <a:off x="8332231" y="1569204"/>
            <a:ext cx="1824203" cy="2592288"/>
          </a:xfrm>
          <a:prstGeom prst="leftBracket">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400"/>
          </a:p>
        </p:txBody>
      </p:sp>
      <p:sp>
        <p:nvSpPr>
          <p:cNvPr id="3" name="TextBox 2">
            <a:extLst>
              <a:ext uri="{FF2B5EF4-FFF2-40B4-BE49-F238E27FC236}">
                <a16:creationId xmlns:a16="http://schemas.microsoft.com/office/drawing/2014/main" id="{50D1E283-EABA-4389-AE09-E73BFE47889F}"/>
              </a:ext>
            </a:extLst>
          </p:cNvPr>
          <p:cNvSpPr txBox="1"/>
          <p:nvPr/>
        </p:nvSpPr>
        <p:spPr>
          <a:xfrm>
            <a:off x="190438" y="3966662"/>
            <a:ext cx="2697142" cy="646331"/>
          </a:xfrm>
          <a:prstGeom prst="rect">
            <a:avLst/>
          </a:prstGeom>
          <a:solidFill>
            <a:schemeClr val="bg1"/>
          </a:solidFill>
        </p:spPr>
        <p:txBody>
          <a:bodyPr wrap="square" rtlCol="0">
            <a:spAutoFit/>
          </a:bodyPr>
          <a:lstStyle/>
          <a:p>
            <a:r>
              <a:rPr lang="en-AU" sz="3600" b="1">
                <a:solidFill>
                  <a:schemeClr val="accent1"/>
                </a:solidFill>
              </a:rPr>
              <a:t>Descriptive</a:t>
            </a:r>
          </a:p>
        </p:txBody>
      </p:sp>
      <p:sp>
        <p:nvSpPr>
          <p:cNvPr id="4" name="Rectangle 3">
            <a:extLst>
              <a:ext uri="{FF2B5EF4-FFF2-40B4-BE49-F238E27FC236}">
                <a16:creationId xmlns:a16="http://schemas.microsoft.com/office/drawing/2014/main" id="{F039F718-83E0-423B-A8DB-5B63917E1B72}"/>
              </a:ext>
            </a:extLst>
          </p:cNvPr>
          <p:cNvSpPr/>
          <p:nvPr/>
        </p:nvSpPr>
        <p:spPr>
          <a:xfrm>
            <a:off x="10320416" y="2542182"/>
            <a:ext cx="1826640" cy="646331"/>
          </a:xfrm>
          <a:prstGeom prst="rect">
            <a:avLst/>
          </a:prstGeom>
        </p:spPr>
        <p:txBody>
          <a:bodyPr wrap="square">
            <a:spAutoFit/>
          </a:bodyPr>
          <a:lstStyle/>
          <a:p>
            <a:r>
              <a:rPr lang="en-AU" sz="3600" b="1">
                <a:solidFill>
                  <a:schemeClr val="accent1"/>
                </a:solidFill>
              </a:rPr>
              <a:t>Critical</a:t>
            </a:r>
          </a:p>
        </p:txBody>
      </p:sp>
    </p:spTree>
    <p:extLst>
      <p:ext uri="{BB962C8B-B14F-4D97-AF65-F5344CB8AC3E}">
        <p14:creationId xmlns:p14="http://schemas.microsoft.com/office/powerpoint/2010/main" val="390529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right)">
                                      <p:cBhvr>
                                        <p:cTn id="16" dur="500"/>
                                        <p:tgtEl>
                                          <p:spTgt spid="4">
                                            <p:txEl>
                                              <p:pRg st="0" end="0"/>
                                            </p:tx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6E94-B859-4751-AB09-4A56EDD29637}"/>
              </a:ext>
            </a:extLst>
          </p:cNvPr>
          <p:cNvSpPr/>
          <p:nvPr/>
        </p:nvSpPr>
        <p:spPr>
          <a:xfrm>
            <a:off x="165735" y="675325"/>
            <a:ext cx="11932920" cy="9942337"/>
          </a:xfrm>
          <a:prstGeom prst="rect">
            <a:avLst/>
          </a:prstGeom>
        </p:spPr>
        <p:txBody>
          <a:bodyPr wrap="square">
            <a:spAutoFit/>
          </a:bodyPr>
          <a:lstStyle/>
          <a:p>
            <a:pPr algn="ctr">
              <a:defRPr/>
            </a:pPr>
            <a:r>
              <a:rPr lang="en-US" altLang="ja-JP" sz="4000" b="1">
                <a:solidFill>
                  <a:schemeClr val="accent1"/>
                </a:solidFill>
                <a:ea typeface="ＭＳ Ｐゴシック" pitchFamily="34" charset="-128"/>
              </a:rPr>
              <a:t>What is wrong with the following statements?</a:t>
            </a:r>
          </a:p>
          <a:p>
            <a:pPr lvl="2">
              <a:defRPr/>
            </a:pPr>
            <a:endParaRPr lang="en-US" altLang="ja-JP" sz="2400" b="1">
              <a:solidFill>
                <a:schemeClr val="accent1">
                  <a:lumMod val="50000"/>
                </a:schemeClr>
              </a:solidFill>
              <a:ea typeface="ＭＳ Ｐゴシック" pitchFamily="34" charset="-128"/>
            </a:endParaRPr>
          </a:p>
          <a:p>
            <a:pPr lvl="2">
              <a:defRPr/>
            </a:pPr>
            <a:endParaRPr lang="en-US" altLang="ja-JP" sz="2400" b="1" i="1">
              <a:solidFill>
                <a:schemeClr val="accent1">
                  <a:lumMod val="50000"/>
                </a:schemeClr>
              </a:solidFill>
              <a:ea typeface="ＭＳ Ｐゴシック" pitchFamily="34" charset="-128"/>
            </a:endParaRPr>
          </a:p>
          <a:p>
            <a:pPr marL="1428750" lvl="2" indent="-514350">
              <a:buAutoNum type="arabicPeriod"/>
              <a:defRPr/>
            </a:pPr>
            <a:r>
              <a:rPr lang="en-US" altLang="ja-JP" sz="2667" i="1">
                <a:solidFill>
                  <a:schemeClr val="accent1">
                    <a:lumMod val="50000"/>
                  </a:schemeClr>
                </a:solidFill>
                <a:ea typeface="ＭＳ Ｐゴシック" pitchFamily="34" charset="-128"/>
              </a:rPr>
              <a:t>“The government was warned a million times about this issue.”</a:t>
            </a: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r>
              <a:rPr lang="en-US" altLang="ja-JP" sz="2667" i="1">
                <a:solidFill>
                  <a:schemeClr val="accent1">
                    <a:lumMod val="50000"/>
                  </a:schemeClr>
                </a:solidFill>
              </a:rPr>
              <a:t>“It was an amazing piece of research.”</a:t>
            </a:r>
          </a:p>
          <a:p>
            <a:pPr marL="1428750" lvl="2" indent="-514350">
              <a:buAutoNum type="arabicPeriod"/>
              <a:defRPr/>
            </a:pPr>
            <a:endParaRPr lang="en-US" altLang="ja-JP" sz="2667" i="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ndParaRPr>
          </a:p>
          <a:p>
            <a:pPr marL="1428750" lvl="2" indent="-514350">
              <a:buFontTx/>
              <a:buAutoNum type="arabicPeriod"/>
              <a:defRPr/>
            </a:pPr>
            <a:r>
              <a:rPr lang="en-US" altLang="ja-JP" sz="2667" i="1">
                <a:solidFill>
                  <a:schemeClr val="accent1">
                    <a:lumMod val="50000"/>
                  </a:schemeClr>
                </a:solidFill>
              </a:rPr>
              <a:t>“All Australians love to play cricket.”</a:t>
            </a:r>
          </a:p>
          <a:p>
            <a:pPr marL="1428750" lvl="2" indent="-514350">
              <a:buFontTx/>
              <a:buAutoNum type="arabicPeriod"/>
              <a:defRPr/>
            </a:pPr>
            <a:endParaRPr lang="en-US" altLang="ja-JP" sz="2667" i="1">
              <a:solidFill>
                <a:schemeClr val="accent1">
                  <a:lumMod val="50000"/>
                </a:schemeClr>
              </a:solidFill>
            </a:endParaRPr>
          </a:p>
          <a:p>
            <a:pPr marL="1428750" lvl="2" indent="-514350">
              <a:buFontTx/>
              <a:buAutoNum type="arabicPeriod"/>
              <a:defRPr/>
            </a:pPr>
            <a:endParaRPr lang="en-US" altLang="ja-JP" sz="2667" i="1">
              <a:solidFill>
                <a:schemeClr val="accent1">
                  <a:lumMod val="50000"/>
                </a:schemeClr>
              </a:solidFill>
            </a:endParaRPr>
          </a:p>
          <a:p>
            <a:pPr marL="1428750" lvl="2" indent="-514350">
              <a:buFontTx/>
              <a:buAutoNum type="arabicPeriod"/>
              <a:defRPr/>
            </a:pPr>
            <a:r>
              <a:rPr lang="en-US" altLang="ja-JP" sz="2667">
                <a:solidFill>
                  <a:schemeClr val="accent1">
                    <a:lumMod val="50000"/>
                  </a:schemeClr>
                </a:solidFill>
              </a:rPr>
              <a:t>“Australia’s economy is the strongest in the world.”</a:t>
            </a:r>
          </a:p>
          <a:p>
            <a:pPr lvl="2">
              <a:defRPr/>
            </a:pPr>
            <a:endParaRPr lang="en-US" altLang="ja-JP" sz="2667" i="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ndParaRPr>
          </a:p>
          <a:p>
            <a:pPr marL="457189" indent="-457189">
              <a:buAutoNum type="arabicPeriod"/>
              <a:defRPr/>
            </a:pPr>
            <a:endParaRPr lang="en-US" altLang="ja-JP" sz="2667" b="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457189" indent="-457189">
              <a:buAutoNum type="arabicPeriod"/>
              <a:defRPr/>
            </a:pPr>
            <a:endParaRPr lang="en-US" altLang="ja-JP" sz="2667" b="1">
              <a:solidFill>
                <a:schemeClr val="accent1">
                  <a:lumMod val="50000"/>
                </a:schemeClr>
              </a:solidFill>
              <a:ea typeface="ＭＳ Ｐゴシック" pitchFamily="34" charset="-128"/>
            </a:endParaRPr>
          </a:p>
          <a:p>
            <a:pPr marL="457189" indent="-457189">
              <a:buAutoNum type="arabicPeriod"/>
              <a:defRPr/>
            </a:pPr>
            <a:endParaRPr lang="en-US" altLang="ja-JP" sz="2667"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p:txBody>
      </p:sp>
      <p:sp>
        <p:nvSpPr>
          <p:cNvPr id="3" name="Rectangle 2">
            <a:extLst>
              <a:ext uri="{FF2B5EF4-FFF2-40B4-BE49-F238E27FC236}">
                <a16:creationId xmlns:a16="http://schemas.microsoft.com/office/drawing/2014/main" id="{6FB3A1AC-BC72-4210-B9A3-2DD27F6BF980}"/>
              </a:ext>
            </a:extLst>
          </p:cNvPr>
          <p:cNvSpPr/>
          <p:nvPr/>
        </p:nvSpPr>
        <p:spPr>
          <a:xfrm>
            <a:off x="165735" y="675324"/>
            <a:ext cx="11932920" cy="9942337"/>
          </a:xfrm>
          <a:prstGeom prst="rect">
            <a:avLst/>
          </a:prstGeom>
        </p:spPr>
        <p:txBody>
          <a:bodyPr wrap="square">
            <a:spAutoFit/>
          </a:bodyPr>
          <a:lstStyle/>
          <a:p>
            <a:pPr algn="ctr">
              <a:defRPr/>
            </a:pPr>
            <a:r>
              <a:rPr lang="en-US" altLang="ja-JP" sz="4000" b="1">
                <a:solidFill>
                  <a:schemeClr val="accent1"/>
                </a:solidFill>
                <a:ea typeface="ＭＳ Ｐゴシック" pitchFamily="34" charset="-128"/>
              </a:rPr>
              <a:t>What is wrong with the following statements?</a:t>
            </a:r>
          </a:p>
          <a:p>
            <a:pPr lvl="2">
              <a:defRPr/>
            </a:pPr>
            <a:endParaRPr lang="en-US" altLang="ja-JP" sz="2400" b="1">
              <a:solidFill>
                <a:schemeClr val="accent1">
                  <a:lumMod val="50000"/>
                </a:schemeClr>
              </a:solidFill>
              <a:ea typeface="ＭＳ Ｐゴシック" pitchFamily="34" charset="-128"/>
            </a:endParaRPr>
          </a:p>
          <a:p>
            <a:pPr lvl="2">
              <a:defRPr/>
            </a:pPr>
            <a:endParaRPr lang="en-US" altLang="ja-JP" sz="2400" b="1" i="1">
              <a:solidFill>
                <a:schemeClr val="accent1">
                  <a:lumMod val="50000"/>
                </a:schemeClr>
              </a:solidFill>
              <a:ea typeface="ＭＳ Ｐゴシック" pitchFamily="34" charset="-128"/>
            </a:endParaRPr>
          </a:p>
          <a:p>
            <a:pPr marL="1428750" lvl="2" indent="-514350">
              <a:buAutoNum type="arabicPeriod"/>
              <a:defRPr/>
            </a:pPr>
            <a:r>
              <a:rPr lang="en-US" altLang="ja-JP" sz="2667" i="1">
                <a:solidFill>
                  <a:schemeClr val="accent1">
                    <a:lumMod val="50000"/>
                  </a:schemeClr>
                </a:solidFill>
                <a:ea typeface="ＭＳ Ｐゴシック" pitchFamily="34" charset="-128"/>
              </a:rPr>
              <a:t>“The government was warned </a:t>
            </a:r>
            <a:r>
              <a:rPr lang="en-US" altLang="ja-JP" sz="2667" b="1" i="1" u="sng">
                <a:solidFill>
                  <a:srgbClr val="33CCFF"/>
                </a:solidFill>
                <a:ea typeface="ＭＳ Ｐゴシック" pitchFamily="34" charset="-128"/>
              </a:rPr>
              <a:t>a million times</a:t>
            </a:r>
            <a:r>
              <a:rPr lang="en-US" altLang="ja-JP" sz="2667" b="1" i="1">
                <a:solidFill>
                  <a:srgbClr val="33CCFF"/>
                </a:solidFill>
                <a:ea typeface="ＭＳ Ｐゴシック" pitchFamily="34" charset="-128"/>
              </a:rPr>
              <a:t> </a:t>
            </a:r>
            <a:r>
              <a:rPr lang="en-US" altLang="ja-JP" sz="2667" i="1">
                <a:solidFill>
                  <a:schemeClr val="accent1">
                    <a:lumMod val="50000"/>
                  </a:schemeClr>
                </a:solidFill>
                <a:ea typeface="ＭＳ Ｐゴシック" pitchFamily="34" charset="-128"/>
              </a:rPr>
              <a:t>about this issue.”</a:t>
            </a: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r>
              <a:rPr lang="en-US" altLang="ja-JP" sz="2667" i="1">
                <a:solidFill>
                  <a:schemeClr val="accent1">
                    <a:lumMod val="50000"/>
                  </a:schemeClr>
                </a:solidFill>
              </a:rPr>
              <a:t>“It was an </a:t>
            </a:r>
            <a:r>
              <a:rPr lang="en-US" altLang="ja-JP" sz="2667" b="1" i="1" u="sng">
                <a:solidFill>
                  <a:srgbClr val="33CCFF"/>
                </a:solidFill>
              </a:rPr>
              <a:t>amazing</a:t>
            </a:r>
            <a:r>
              <a:rPr lang="en-US" altLang="ja-JP" sz="2667" i="1">
                <a:solidFill>
                  <a:schemeClr val="accent1">
                    <a:lumMod val="50000"/>
                  </a:schemeClr>
                </a:solidFill>
              </a:rPr>
              <a:t> piece of research.”</a:t>
            </a:r>
          </a:p>
          <a:p>
            <a:pPr marL="1428750" lvl="2" indent="-514350">
              <a:buAutoNum type="arabicPeriod"/>
              <a:defRPr/>
            </a:pPr>
            <a:endParaRPr lang="en-US" altLang="ja-JP" sz="2667" i="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ndParaRPr>
          </a:p>
          <a:p>
            <a:pPr marL="1428750" lvl="2" indent="-514350">
              <a:buFontTx/>
              <a:buAutoNum type="arabicPeriod"/>
              <a:defRPr/>
            </a:pPr>
            <a:r>
              <a:rPr lang="en-US" altLang="ja-JP" sz="2667" i="1">
                <a:solidFill>
                  <a:schemeClr val="accent1">
                    <a:lumMod val="50000"/>
                  </a:schemeClr>
                </a:solidFill>
              </a:rPr>
              <a:t>“</a:t>
            </a:r>
            <a:r>
              <a:rPr lang="en-US" altLang="ja-JP" sz="2667" b="1" i="1" u="sng">
                <a:solidFill>
                  <a:srgbClr val="33CCFF"/>
                </a:solidFill>
              </a:rPr>
              <a:t>All Australians </a:t>
            </a:r>
            <a:r>
              <a:rPr lang="en-US" altLang="ja-JP" sz="2667" i="1">
                <a:solidFill>
                  <a:schemeClr val="accent1">
                    <a:lumMod val="50000"/>
                  </a:schemeClr>
                </a:solidFill>
              </a:rPr>
              <a:t>love to play cricket.”</a:t>
            </a:r>
          </a:p>
          <a:p>
            <a:pPr marL="1428750" lvl="2" indent="-514350">
              <a:buFontTx/>
              <a:buAutoNum type="arabicPeriod"/>
              <a:defRPr/>
            </a:pPr>
            <a:endParaRPr lang="en-US" altLang="ja-JP" sz="2667" i="1">
              <a:solidFill>
                <a:schemeClr val="accent1">
                  <a:lumMod val="50000"/>
                </a:schemeClr>
              </a:solidFill>
            </a:endParaRPr>
          </a:p>
          <a:p>
            <a:pPr marL="1428750" lvl="2" indent="-514350">
              <a:buFontTx/>
              <a:buAutoNum type="arabicPeriod"/>
              <a:defRPr/>
            </a:pPr>
            <a:endParaRPr lang="en-US" altLang="ja-JP" sz="2667" i="1">
              <a:solidFill>
                <a:schemeClr val="accent1">
                  <a:lumMod val="50000"/>
                </a:schemeClr>
              </a:solidFill>
            </a:endParaRPr>
          </a:p>
          <a:p>
            <a:pPr marL="1428750" lvl="2" indent="-514350">
              <a:buFontTx/>
              <a:buAutoNum type="arabicPeriod"/>
              <a:defRPr/>
            </a:pPr>
            <a:r>
              <a:rPr lang="en-US" altLang="ja-JP" sz="2667">
                <a:solidFill>
                  <a:schemeClr val="accent1">
                    <a:lumMod val="50000"/>
                  </a:schemeClr>
                </a:solidFill>
              </a:rPr>
              <a:t>“Australia’s economy </a:t>
            </a:r>
            <a:r>
              <a:rPr lang="en-US" altLang="ja-JP" sz="2667" b="1" u="sng">
                <a:solidFill>
                  <a:srgbClr val="33CCFF"/>
                </a:solidFill>
              </a:rPr>
              <a:t>is the strongest in the world</a:t>
            </a:r>
            <a:r>
              <a:rPr lang="en-US" altLang="ja-JP" sz="2667">
                <a:solidFill>
                  <a:schemeClr val="accent1">
                    <a:lumMod val="50000"/>
                  </a:schemeClr>
                </a:solidFill>
              </a:rPr>
              <a:t>.”</a:t>
            </a:r>
          </a:p>
          <a:p>
            <a:pPr lvl="2">
              <a:defRPr/>
            </a:pPr>
            <a:endParaRPr lang="en-US" altLang="ja-JP" sz="2667" i="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ndParaRPr>
          </a:p>
          <a:p>
            <a:pPr marL="457189" indent="-457189">
              <a:buAutoNum type="arabicPeriod"/>
              <a:defRPr/>
            </a:pPr>
            <a:endParaRPr lang="en-US" altLang="ja-JP" sz="2667" b="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457189" indent="-457189">
              <a:buAutoNum type="arabicPeriod"/>
              <a:defRPr/>
            </a:pPr>
            <a:endParaRPr lang="en-US" altLang="ja-JP" sz="2667" b="1">
              <a:solidFill>
                <a:schemeClr val="accent1">
                  <a:lumMod val="50000"/>
                </a:schemeClr>
              </a:solidFill>
              <a:ea typeface="ＭＳ Ｐゴシック" pitchFamily="34" charset="-128"/>
            </a:endParaRPr>
          </a:p>
          <a:p>
            <a:pPr marL="457189" indent="-457189">
              <a:buAutoNum type="arabicPeriod"/>
              <a:defRPr/>
            </a:pPr>
            <a:endParaRPr lang="en-US" altLang="ja-JP" sz="2667"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p:txBody>
      </p:sp>
    </p:spTree>
    <p:extLst>
      <p:ext uri="{BB962C8B-B14F-4D97-AF65-F5344CB8AC3E}">
        <p14:creationId xmlns:p14="http://schemas.microsoft.com/office/powerpoint/2010/main" val="29911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2">
                                            <p:txEl>
                                              <p:pRg st="3" end="3"/>
                                            </p:txEl>
                                          </p:spTgt>
                                        </p:tgtEl>
                                      </p:cBhvr>
                                    </p:animEffect>
                                    <p:set>
                                      <p:cBhvr>
                                        <p:cTn id="7" dur="1" fill="hold">
                                          <p:stCondLst>
                                            <p:cond delay="9"/>
                                          </p:stCondLst>
                                        </p:cTn>
                                        <p:tgtEl>
                                          <p:spTgt spid="2">
                                            <p:txEl>
                                              <p:pRg st="3" end="3"/>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
                                        <p:tgtEl>
                                          <p:spTgt spid="2">
                                            <p:txEl>
                                              <p:pRg st="6" end="6"/>
                                            </p:txEl>
                                          </p:spTgt>
                                        </p:tgtEl>
                                      </p:cBhvr>
                                    </p:animEffect>
                                    <p:set>
                                      <p:cBhvr>
                                        <p:cTn id="10" dur="1" fill="hold">
                                          <p:stCondLst>
                                            <p:cond delay="9"/>
                                          </p:stCondLst>
                                        </p:cTn>
                                        <p:tgtEl>
                                          <p:spTgt spid="2">
                                            <p:txEl>
                                              <p:pRg st="6" end="6"/>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
                                        <p:tgtEl>
                                          <p:spTgt spid="2">
                                            <p:txEl>
                                              <p:pRg st="9" end="9"/>
                                            </p:txEl>
                                          </p:spTgt>
                                        </p:tgtEl>
                                      </p:cBhvr>
                                    </p:animEffect>
                                    <p:set>
                                      <p:cBhvr>
                                        <p:cTn id="13" dur="1" fill="hold">
                                          <p:stCondLst>
                                            <p:cond delay="9"/>
                                          </p:stCondLst>
                                        </p:cTn>
                                        <p:tgtEl>
                                          <p:spTgt spid="2">
                                            <p:txEl>
                                              <p:pRg st="9" end="9"/>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
                                        <p:tgtEl>
                                          <p:spTgt spid="2">
                                            <p:txEl>
                                              <p:pRg st="12" end="12"/>
                                            </p:txEl>
                                          </p:spTgt>
                                        </p:tgtEl>
                                      </p:cBhvr>
                                    </p:animEffect>
                                    <p:set>
                                      <p:cBhvr>
                                        <p:cTn id="16" dur="1" fill="hold">
                                          <p:stCondLst>
                                            <p:cond delay="9"/>
                                          </p:stCondLst>
                                        </p:cTn>
                                        <p:tgtEl>
                                          <p:spTgt spid="2">
                                            <p:txEl>
                                              <p:pRg st="12" end="12"/>
                                            </p:txEl>
                                          </p:spTgt>
                                        </p:tgtEl>
                                        <p:attrNameLst>
                                          <p:attrName>style.visibility</p:attrName>
                                        </p:attrNameLst>
                                      </p:cBhvr>
                                      <p:to>
                                        <p:strVal val="hidden"/>
                                      </p:to>
                                    </p:set>
                                  </p:childTnLst>
                                </p:cTn>
                              </p:par>
                            </p:childTnLst>
                          </p:cTn>
                        </p:par>
                        <p:par>
                          <p:cTn id="17" fill="hold">
                            <p:stCondLst>
                              <p:cond delay="1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730309"/>
            <a:ext cx="7574314" cy="2773479"/>
          </a:xfrm>
        </p:spPr>
        <p:txBody>
          <a:bodyPr/>
          <a:lstStyle/>
          <a:p>
            <a:r>
              <a:rPr lang="en-US" sz="4400" b="1"/>
              <a:t>Workshop Objectives</a:t>
            </a:r>
            <a:endParaRPr lang="en-US" sz="4400" b="1">
              <a:solidFill>
                <a:schemeClr val="bg1"/>
              </a:solidFill>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4" y="2887238"/>
            <a:ext cx="6551879" cy="3115437"/>
          </a:xfrm>
        </p:spPr>
        <p:txBody>
          <a:bodyPr/>
          <a:lstStyle/>
          <a:p>
            <a:pPr>
              <a:lnSpc>
                <a:spcPct val="100000"/>
              </a:lnSpc>
            </a:pPr>
            <a:r>
              <a:rPr lang="en-AU" altLang="en-US" sz="2800">
                <a:latin typeface="Calibri" pitchFamily="34" charset="0"/>
                <a:ea typeface="ＭＳ Ｐゴシック" pitchFamily="34" charset="-128"/>
                <a:cs typeface="Century Gothic" pitchFamily="34" charset="0"/>
              </a:rPr>
              <a:t>1. To demonstrate critical thinking in action</a:t>
            </a:r>
          </a:p>
          <a:p>
            <a:pPr>
              <a:lnSpc>
                <a:spcPct val="100000"/>
              </a:lnSpc>
            </a:pPr>
            <a:endParaRPr lang="en-AU" altLang="en-US" sz="2800">
              <a:latin typeface="Calibri" pitchFamily="34" charset="0"/>
              <a:ea typeface="ＭＳ Ｐゴシック" pitchFamily="34" charset="-128"/>
              <a:cs typeface="Century Gothic" pitchFamily="34" charset="0"/>
            </a:endParaRPr>
          </a:p>
          <a:p>
            <a:pPr>
              <a:lnSpc>
                <a:spcPct val="100000"/>
              </a:lnSpc>
            </a:pPr>
            <a:r>
              <a:rPr lang="en-AU" altLang="en-US" sz="2800">
                <a:latin typeface="Calibri" pitchFamily="34" charset="0"/>
                <a:ea typeface="ＭＳ Ｐゴシック" pitchFamily="34" charset="-128"/>
                <a:cs typeface="Century Gothic" pitchFamily="34" charset="0"/>
              </a:rPr>
              <a:t>2. To understand the differences between descriptive writing and critical writing</a:t>
            </a:r>
          </a:p>
          <a:p>
            <a:pPr>
              <a:lnSpc>
                <a:spcPct val="100000"/>
              </a:lnSpc>
            </a:pPr>
            <a:endParaRPr lang="en-AU" altLang="en-US" sz="2800">
              <a:latin typeface="Calibri" pitchFamily="34" charset="0"/>
              <a:ea typeface="ＭＳ Ｐゴシック" pitchFamily="34" charset="-128"/>
              <a:cs typeface="Century Gothic" pitchFamily="34" charset="0"/>
            </a:endParaRPr>
          </a:p>
          <a:p>
            <a:pPr>
              <a:lnSpc>
                <a:spcPct val="100000"/>
              </a:lnSpc>
            </a:pPr>
            <a:r>
              <a:rPr lang="en-AU" altLang="en-US" sz="2800">
                <a:latin typeface="Calibri" pitchFamily="34" charset="0"/>
                <a:ea typeface="ＭＳ Ｐゴシック" pitchFamily="34" charset="-128"/>
                <a:cs typeface="Century Gothic" pitchFamily="34" charset="0"/>
              </a:rPr>
              <a:t>3. To recognise common errors when trying to write critically</a:t>
            </a:r>
          </a:p>
          <a:p>
            <a:pPr>
              <a:lnSpc>
                <a:spcPct val="100000"/>
              </a:lnSpc>
            </a:pPr>
            <a:endParaRPr lang="en-AU" sz="2800"/>
          </a:p>
        </p:txBody>
      </p:sp>
      <p:sp>
        <p:nvSpPr>
          <p:cNvPr id="4" name="TextBox 3">
            <a:extLst>
              <a:ext uri="{FF2B5EF4-FFF2-40B4-BE49-F238E27FC236}">
                <a16:creationId xmlns:a16="http://schemas.microsoft.com/office/drawing/2014/main" id="{DB6468E6-B1F6-3E45-B41A-23AE5F598A57}"/>
              </a:ext>
            </a:extLst>
          </p:cNvPr>
          <p:cNvSpPr txBox="1"/>
          <p:nvPr/>
        </p:nvSpPr>
        <p:spPr>
          <a:xfrm>
            <a:off x="627854" y="6362081"/>
            <a:ext cx="1905796" cy="246221"/>
          </a:xfrm>
          <a:prstGeom prst="rect">
            <a:avLst/>
          </a:prstGeom>
          <a:noFill/>
        </p:spPr>
        <p:txBody>
          <a:bodyPr wrap="square" rtlCol="0">
            <a:spAutoFit/>
          </a:bodyPr>
          <a:lstStyle/>
          <a:p>
            <a:r>
              <a:rPr lang="en-US" sz="1000">
                <a:solidFill>
                  <a:schemeClr val="bg1"/>
                </a:solidFill>
              </a:rPr>
              <a:t>UTS HELPS </a:t>
            </a:r>
            <a:r>
              <a:rPr lang="en-US" sz="1000" err="1">
                <a:solidFill>
                  <a:schemeClr val="bg1"/>
                </a:solidFill>
              </a:rPr>
              <a:t>Bootcamp</a:t>
            </a:r>
            <a:r>
              <a:rPr lang="en-US" sz="1000">
                <a:solidFill>
                  <a:schemeClr val="bg1"/>
                </a:solidFill>
              </a:rPr>
              <a:t> 2020</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hidden="1">
            <a:extLst>
              <a:ext uri="{FF2B5EF4-FFF2-40B4-BE49-F238E27FC236}">
                <a16:creationId xmlns:a16="http://schemas.microsoft.com/office/drawing/2014/main" id="{71E16E94-B859-4751-AB09-4A56EDD29637}"/>
              </a:ext>
            </a:extLst>
          </p:cNvPr>
          <p:cNvSpPr/>
          <p:nvPr/>
        </p:nvSpPr>
        <p:spPr>
          <a:xfrm>
            <a:off x="165735" y="675325"/>
            <a:ext cx="11932920" cy="9942337"/>
          </a:xfrm>
          <a:prstGeom prst="rect">
            <a:avLst/>
          </a:prstGeom>
        </p:spPr>
        <p:txBody>
          <a:bodyPr wrap="square">
            <a:spAutoFit/>
          </a:bodyPr>
          <a:lstStyle/>
          <a:p>
            <a:pPr algn="ctr">
              <a:defRPr/>
            </a:pPr>
            <a:r>
              <a:rPr lang="en-US" altLang="ja-JP" sz="4000" b="1">
                <a:solidFill>
                  <a:schemeClr val="accent1"/>
                </a:solidFill>
                <a:ea typeface="ＭＳ Ｐゴシック" pitchFamily="34" charset="-128"/>
              </a:rPr>
              <a:t>What is wrong with the following statements?</a:t>
            </a:r>
          </a:p>
          <a:p>
            <a:pPr lvl="2">
              <a:defRPr/>
            </a:pPr>
            <a:endParaRPr lang="en-US" altLang="ja-JP" sz="2400" b="1">
              <a:solidFill>
                <a:schemeClr val="accent1">
                  <a:lumMod val="50000"/>
                </a:schemeClr>
              </a:solidFill>
              <a:ea typeface="ＭＳ Ｐゴシック" pitchFamily="34" charset="-128"/>
            </a:endParaRPr>
          </a:p>
          <a:p>
            <a:pPr lvl="2">
              <a:defRPr/>
            </a:pPr>
            <a:endParaRPr lang="en-US" altLang="ja-JP" sz="2400" b="1" i="1">
              <a:solidFill>
                <a:schemeClr val="accent1">
                  <a:lumMod val="50000"/>
                </a:schemeClr>
              </a:solidFill>
              <a:ea typeface="ＭＳ Ｐゴシック" pitchFamily="34" charset="-128"/>
            </a:endParaRPr>
          </a:p>
          <a:p>
            <a:pPr marL="1428750" lvl="2" indent="-514350">
              <a:buAutoNum type="arabicPeriod"/>
              <a:defRPr/>
            </a:pPr>
            <a:r>
              <a:rPr lang="en-US" altLang="ja-JP" sz="2667" i="1">
                <a:solidFill>
                  <a:schemeClr val="accent1">
                    <a:lumMod val="50000"/>
                  </a:schemeClr>
                </a:solidFill>
                <a:ea typeface="ＭＳ Ｐゴシック" pitchFamily="34" charset="-128"/>
              </a:rPr>
              <a:t>“The government was warned a million times about this issue.”</a:t>
            </a: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r>
              <a:rPr lang="en-US" altLang="ja-JP" sz="2667" i="1">
                <a:solidFill>
                  <a:schemeClr val="accent1">
                    <a:lumMod val="50000"/>
                  </a:schemeClr>
                </a:solidFill>
              </a:rPr>
              <a:t>“It was an amazing piece of research.”</a:t>
            </a:r>
          </a:p>
          <a:p>
            <a:pPr marL="1428750" lvl="2" indent="-514350">
              <a:buAutoNum type="arabicPeriod"/>
              <a:defRPr/>
            </a:pPr>
            <a:endParaRPr lang="en-US" altLang="ja-JP" sz="2667" i="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ndParaRPr>
          </a:p>
          <a:p>
            <a:pPr marL="1428750" lvl="2" indent="-514350">
              <a:buFontTx/>
              <a:buAutoNum type="arabicPeriod"/>
              <a:defRPr/>
            </a:pPr>
            <a:r>
              <a:rPr lang="en-US" altLang="ja-JP" sz="2667" i="1">
                <a:solidFill>
                  <a:schemeClr val="accent1">
                    <a:lumMod val="50000"/>
                  </a:schemeClr>
                </a:solidFill>
              </a:rPr>
              <a:t>“All Australians love to play cricket.”</a:t>
            </a:r>
          </a:p>
          <a:p>
            <a:pPr marL="1428750" lvl="2" indent="-514350">
              <a:buFontTx/>
              <a:buAutoNum type="arabicPeriod"/>
              <a:defRPr/>
            </a:pPr>
            <a:endParaRPr lang="en-US" altLang="ja-JP" sz="2667" i="1">
              <a:solidFill>
                <a:schemeClr val="accent1">
                  <a:lumMod val="50000"/>
                </a:schemeClr>
              </a:solidFill>
            </a:endParaRPr>
          </a:p>
          <a:p>
            <a:pPr marL="1428750" lvl="2" indent="-514350">
              <a:buFontTx/>
              <a:buAutoNum type="arabicPeriod"/>
              <a:defRPr/>
            </a:pPr>
            <a:endParaRPr lang="en-US" altLang="ja-JP" sz="2667" i="1">
              <a:solidFill>
                <a:schemeClr val="accent1">
                  <a:lumMod val="50000"/>
                </a:schemeClr>
              </a:solidFill>
            </a:endParaRPr>
          </a:p>
          <a:p>
            <a:pPr marL="1428750" lvl="2" indent="-514350">
              <a:buFontTx/>
              <a:buAutoNum type="arabicPeriod"/>
              <a:defRPr/>
            </a:pPr>
            <a:r>
              <a:rPr lang="en-US" altLang="ja-JP" sz="2667">
                <a:solidFill>
                  <a:schemeClr val="accent1">
                    <a:lumMod val="50000"/>
                  </a:schemeClr>
                </a:solidFill>
              </a:rPr>
              <a:t>“Australia’s economy is the strongest in the world.”</a:t>
            </a:r>
          </a:p>
          <a:p>
            <a:pPr lvl="2">
              <a:defRPr/>
            </a:pPr>
            <a:endParaRPr lang="en-US" altLang="ja-JP" sz="2667" i="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ndParaRPr>
          </a:p>
          <a:p>
            <a:pPr marL="457189" indent="-457189">
              <a:buAutoNum type="arabicPeriod"/>
              <a:defRPr/>
            </a:pPr>
            <a:endParaRPr lang="en-US" altLang="ja-JP" sz="2667" b="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457189" indent="-457189">
              <a:buAutoNum type="arabicPeriod"/>
              <a:defRPr/>
            </a:pPr>
            <a:endParaRPr lang="en-US" altLang="ja-JP" sz="2667" b="1">
              <a:solidFill>
                <a:schemeClr val="accent1">
                  <a:lumMod val="50000"/>
                </a:schemeClr>
              </a:solidFill>
              <a:ea typeface="ＭＳ Ｐゴシック" pitchFamily="34" charset="-128"/>
            </a:endParaRPr>
          </a:p>
          <a:p>
            <a:pPr marL="457189" indent="-457189">
              <a:buAutoNum type="arabicPeriod"/>
              <a:defRPr/>
            </a:pPr>
            <a:endParaRPr lang="en-US" altLang="ja-JP" sz="2667"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p:txBody>
      </p:sp>
      <p:sp>
        <p:nvSpPr>
          <p:cNvPr id="3" name="Rectangle 2">
            <a:extLst>
              <a:ext uri="{FF2B5EF4-FFF2-40B4-BE49-F238E27FC236}">
                <a16:creationId xmlns:a16="http://schemas.microsoft.com/office/drawing/2014/main" id="{6FB3A1AC-BC72-4210-B9A3-2DD27F6BF980}"/>
              </a:ext>
            </a:extLst>
          </p:cNvPr>
          <p:cNvSpPr/>
          <p:nvPr/>
        </p:nvSpPr>
        <p:spPr>
          <a:xfrm>
            <a:off x="165735" y="675324"/>
            <a:ext cx="11932920" cy="10003892"/>
          </a:xfrm>
          <a:prstGeom prst="rect">
            <a:avLst/>
          </a:prstGeom>
        </p:spPr>
        <p:txBody>
          <a:bodyPr wrap="square">
            <a:spAutoFit/>
          </a:bodyPr>
          <a:lstStyle/>
          <a:p>
            <a:pPr algn="ctr">
              <a:defRPr/>
            </a:pPr>
            <a:r>
              <a:rPr lang="en-US" altLang="ja-JP" sz="4000" b="1">
                <a:solidFill>
                  <a:schemeClr val="accent1"/>
                </a:solidFill>
                <a:ea typeface="ＭＳ Ｐゴシック" pitchFamily="34" charset="-128"/>
              </a:rPr>
              <a:t>The 4 common errors</a:t>
            </a:r>
          </a:p>
          <a:p>
            <a:pPr lvl="2">
              <a:defRPr/>
            </a:pPr>
            <a:endParaRPr lang="en-US" altLang="ja-JP" sz="2400" b="1">
              <a:solidFill>
                <a:schemeClr val="accent1">
                  <a:lumMod val="50000"/>
                </a:schemeClr>
              </a:solidFill>
              <a:ea typeface="ＭＳ Ｐゴシック" pitchFamily="34" charset="-128"/>
            </a:endParaRPr>
          </a:p>
          <a:p>
            <a:pPr lvl="2">
              <a:defRPr/>
            </a:pPr>
            <a:r>
              <a:rPr lang="en-US" altLang="ja-JP" sz="2800" b="1">
                <a:solidFill>
                  <a:srgbClr val="0F4BEB"/>
                </a:solidFill>
              </a:rPr>
              <a:t>Hyperbole</a:t>
            </a:r>
          </a:p>
          <a:p>
            <a:pPr marL="1428750" lvl="2" indent="-514350">
              <a:buAutoNum type="arabicPeriod"/>
              <a:defRPr/>
            </a:pPr>
            <a:r>
              <a:rPr lang="en-US" altLang="ja-JP" sz="2667" i="1">
                <a:solidFill>
                  <a:schemeClr val="accent1">
                    <a:lumMod val="50000"/>
                  </a:schemeClr>
                </a:solidFill>
                <a:ea typeface="ＭＳ Ｐゴシック" pitchFamily="34" charset="-128"/>
              </a:rPr>
              <a:t>“The government was warned </a:t>
            </a:r>
            <a:r>
              <a:rPr lang="en-US" altLang="ja-JP" sz="2667" b="1" i="1" u="sng">
                <a:solidFill>
                  <a:srgbClr val="33CCFF"/>
                </a:solidFill>
                <a:ea typeface="ＭＳ Ｐゴシック" pitchFamily="34" charset="-128"/>
              </a:rPr>
              <a:t>a million times</a:t>
            </a:r>
            <a:r>
              <a:rPr lang="en-US" altLang="ja-JP" sz="2667" b="1" i="1">
                <a:solidFill>
                  <a:srgbClr val="33CCFF"/>
                </a:solidFill>
                <a:ea typeface="ＭＳ Ｐゴシック" pitchFamily="34" charset="-128"/>
              </a:rPr>
              <a:t> </a:t>
            </a:r>
            <a:r>
              <a:rPr lang="en-US" altLang="ja-JP" sz="2667" i="1">
                <a:solidFill>
                  <a:schemeClr val="accent1">
                    <a:lumMod val="50000"/>
                  </a:schemeClr>
                </a:solidFill>
                <a:ea typeface="ＭＳ Ｐゴシック" pitchFamily="34" charset="-128"/>
              </a:rPr>
              <a:t>about this issue.”</a:t>
            </a: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r>
              <a:rPr lang="en-US" altLang="ja-JP" sz="2667" i="1">
                <a:solidFill>
                  <a:schemeClr val="accent1">
                    <a:lumMod val="50000"/>
                  </a:schemeClr>
                </a:solidFill>
              </a:rPr>
              <a:t>“It was an </a:t>
            </a:r>
            <a:r>
              <a:rPr lang="en-US" altLang="ja-JP" sz="2667" b="1" i="1" u="sng">
                <a:solidFill>
                  <a:srgbClr val="33CCFF"/>
                </a:solidFill>
              </a:rPr>
              <a:t>amazing</a:t>
            </a:r>
            <a:r>
              <a:rPr lang="en-US" altLang="ja-JP" sz="2667" i="1">
                <a:solidFill>
                  <a:schemeClr val="accent1">
                    <a:lumMod val="50000"/>
                  </a:schemeClr>
                </a:solidFill>
              </a:rPr>
              <a:t> piece of research.”</a:t>
            </a:r>
          </a:p>
          <a:p>
            <a:pPr marL="1428750" lvl="2" indent="-514350">
              <a:buAutoNum type="arabicPeriod"/>
              <a:defRPr/>
            </a:pPr>
            <a:endParaRPr lang="en-US" altLang="ja-JP" sz="2667" i="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ndParaRPr>
          </a:p>
          <a:p>
            <a:pPr marL="1428750" lvl="2" indent="-514350">
              <a:buFontTx/>
              <a:buAutoNum type="arabicPeriod"/>
              <a:defRPr/>
            </a:pPr>
            <a:r>
              <a:rPr lang="en-US" altLang="ja-JP" sz="2667" i="1">
                <a:solidFill>
                  <a:schemeClr val="accent1">
                    <a:lumMod val="50000"/>
                  </a:schemeClr>
                </a:solidFill>
              </a:rPr>
              <a:t>“</a:t>
            </a:r>
            <a:r>
              <a:rPr lang="en-US" altLang="ja-JP" sz="2667" b="1" i="1" u="sng">
                <a:solidFill>
                  <a:srgbClr val="33CCFF"/>
                </a:solidFill>
              </a:rPr>
              <a:t>All Australians </a:t>
            </a:r>
            <a:r>
              <a:rPr lang="en-US" altLang="ja-JP" sz="2667" i="1">
                <a:solidFill>
                  <a:schemeClr val="accent1">
                    <a:lumMod val="50000"/>
                  </a:schemeClr>
                </a:solidFill>
              </a:rPr>
              <a:t>love to play cricket.”</a:t>
            </a:r>
          </a:p>
          <a:p>
            <a:pPr marL="1428750" lvl="2" indent="-514350">
              <a:buFontTx/>
              <a:buAutoNum type="arabicPeriod"/>
              <a:defRPr/>
            </a:pPr>
            <a:endParaRPr lang="en-US" altLang="ja-JP" sz="2667" i="1">
              <a:solidFill>
                <a:schemeClr val="accent1">
                  <a:lumMod val="50000"/>
                </a:schemeClr>
              </a:solidFill>
            </a:endParaRPr>
          </a:p>
          <a:p>
            <a:pPr marL="1428750" lvl="2" indent="-514350">
              <a:buFontTx/>
              <a:buAutoNum type="arabicPeriod"/>
              <a:defRPr/>
            </a:pPr>
            <a:endParaRPr lang="en-US" altLang="ja-JP" sz="2667" i="1">
              <a:solidFill>
                <a:schemeClr val="accent1">
                  <a:lumMod val="50000"/>
                </a:schemeClr>
              </a:solidFill>
            </a:endParaRPr>
          </a:p>
          <a:p>
            <a:pPr marL="1428750" lvl="2" indent="-514350">
              <a:buFontTx/>
              <a:buAutoNum type="arabicPeriod"/>
              <a:defRPr/>
            </a:pPr>
            <a:r>
              <a:rPr lang="en-US" altLang="ja-JP" sz="2667">
                <a:solidFill>
                  <a:schemeClr val="accent1">
                    <a:lumMod val="50000"/>
                  </a:schemeClr>
                </a:solidFill>
              </a:rPr>
              <a:t>“Australia’s economy </a:t>
            </a:r>
            <a:r>
              <a:rPr lang="en-US" altLang="ja-JP" sz="2667" b="1" u="sng">
                <a:solidFill>
                  <a:srgbClr val="33CCFF"/>
                </a:solidFill>
              </a:rPr>
              <a:t>is the strongest in the world</a:t>
            </a:r>
            <a:r>
              <a:rPr lang="en-US" altLang="ja-JP" sz="2667">
                <a:solidFill>
                  <a:schemeClr val="accent1">
                    <a:lumMod val="50000"/>
                  </a:schemeClr>
                </a:solidFill>
              </a:rPr>
              <a:t>.”</a:t>
            </a:r>
          </a:p>
          <a:p>
            <a:pPr lvl="2">
              <a:defRPr/>
            </a:pPr>
            <a:endParaRPr lang="en-US" altLang="ja-JP" sz="2667" i="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ndParaRPr>
          </a:p>
          <a:p>
            <a:pPr marL="457189" indent="-457189">
              <a:buAutoNum type="arabicPeriod"/>
              <a:defRPr/>
            </a:pPr>
            <a:endParaRPr lang="en-US" altLang="ja-JP" sz="2667" b="1">
              <a:solidFill>
                <a:schemeClr val="accent1">
                  <a:lumMod val="50000"/>
                </a:schemeClr>
              </a:solidFill>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1428750" lvl="2" indent="-514350">
              <a:buAutoNum type="arabicPeriod"/>
              <a:defRPr/>
            </a:pPr>
            <a:endParaRPr lang="en-US" altLang="ja-JP" sz="2667" i="1">
              <a:solidFill>
                <a:schemeClr val="accent1">
                  <a:lumMod val="50000"/>
                </a:schemeClr>
              </a:solidFill>
              <a:ea typeface="ＭＳ Ｐゴシック" pitchFamily="34" charset="-128"/>
            </a:endParaRPr>
          </a:p>
          <a:p>
            <a:pPr marL="457189" indent="-457189">
              <a:buAutoNum type="arabicPeriod"/>
              <a:defRPr/>
            </a:pPr>
            <a:endParaRPr lang="en-US" altLang="ja-JP" sz="2667" b="1">
              <a:solidFill>
                <a:schemeClr val="accent1">
                  <a:lumMod val="50000"/>
                </a:schemeClr>
              </a:solidFill>
              <a:ea typeface="ＭＳ Ｐゴシック" pitchFamily="34" charset="-128"/>
            </a:endParaRPr>
          </a:p>
          <a:p>
            <a:pPr marL="457189" indent="-457189">
              <a:buAutoNum type="arabicPeriod"/>
              <a:defRPr/>
            </a:pPr>
            <a:endParaRPr lang="en-US" altLang="ja-JP" sz="2667"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a:p>
            <a:pPr marL="457189" indent="-457189">
              <a:buAutoNum type="arabicPeriod"/>
              <a:defRPr/>
            </a:pPr>
            <a:endParaRPr lang="en-US" altLang="ja-JP" sz="2400" b="1">
              <a:solidFill>
                <a:schemeClr val="bg1"/>
              </a:solidFill>
              <a:ea typeface="ＭＳ Ｐゴシック" pitchFamily="34" charset="-128"/>
            </a:endParaRPr>
          </a:p>
        </p:txBody>
      </p:sp>
      <p:sp>
        <p:nvSpPr>
          <p:cNvPr id="4" name="Rectangle 3">
            <a:extLst>
              <a:ext uri="{FF2B5EF4-FFF2-40B4-BE49-F238E27FC236}">
                <a16:creationId xmlns:a16="http://schemas.microsoft.com/office/drawing/2014/main" id="{7EEA9BCB-E715-4FAD-A541-77093129B0D9}"/>
              </a:ext>
            </a:extLst>
          </p:cNvPr>
          <p:cNvSpPr/>
          <p:nvPr/>
        </p:nvSpPr>
        <p:spPr>
          <a:xfrm>
            <a:off x="165735" y="2841635"/>
            <a:ext cx="5857875" cy="523220"/>
          </a:xfrm>
          <a:prstGeom prst="rect">
            <a:avLst/>
          </a:prstGeom>
        </p:spPr>
        <p:txBody>
          <a:bodyPr wrap="square">
            <a:spAutoFit/>
          </a:bodyPr>
          <a:lstStyle/>
          <a:p>
            <a:pPr lvl="2">
              <a:defRPr/>
            </a:pPr>
            <a:r>
              <a:rPr lang="en-US" altLang="ja-JP" sz="2800" b="1">
                <a:solidFill>
                  <a:srgbClr val="0F4BEB"/>
                </a:solidFill>
              </a:rPr>
              <a:t>Overly emotive language</a:t>
            </a:r>
          </a:p>
        </p:txBody>
      </p:sp>
      <p:sp>
        <p:nvSpPr>
          <p:cNvPr id="5" name="Rectangle 4">
            <a:extLst>
              <a:ext uri="{FF2B5EF4-FFF2-40B4-BE49-F238E27FC236}">
                <a16:creationId xmlns:a16="http://schemas.microsoft.com/office/drawing/2014/main" id="{FAAE603B-6119-44B9-B888-ED5C9AC84863}"/>
              </a:ext>
            </a:extLst>
          </p:cNvPr>
          <p:cNvSpPr/>
          <p:nvPr/>
        </p:nvSpPr>
        <p:spPr>
          <a:xfrm>
            <a:off x="165734" y="4028450"/>
            <a:ext cx="9086851" cy="523220"/>
          </a:xfrm>
          <a:prstGeom prst="rect">
            <a:avLst/>
          </a:prstGeom>
        </p:spPr>
        <p:txBody>
          <a:bodyPr wrap="square">
            <a:spAutoFit/>
          </a:bodyPr>
          <a:lstStyle/>
          <a:p>
            <a:pPr lvl="2">
              <a:defRPr/>
            </a:pPr>
            <a:r>
              <a:rPr lang="en-AU" altLang="ja-JP" sz="2800" b="1">
                <a:solidFill>
                  <a:srgbClr val="0F4BEB"/>
                </a:solidFill>
              </a:rPr>
              <a:t>Generalisations or sweeping statements</a:t>
            </a:r>
          </a:p>
        </p:txBody>
      </p:sp>
      <p:sp>
        <p:nvSpPr>
          <p:cNvPr id="6" name="Rectangle 5">
            <a:extLst>
              <a:ext uri="{FF2B5EF4-FFF2-40B4-BE49-F238E27FC236}">
                <a16:creationId xmlns:a16="http://schemas.microsoft.com/office/drawing/2014/main" id="{3E4A587D-6A06-4448-989F-DB63EE029F65}"/>
              </a:ext>
            </a:extLst>
          </p:cNvPr>
          <p:cNvSpPr/>
          <p:nvPr/>
        </p:nvSpPr>
        <p:spPr>
          <a:xfrm>
            <a:off x="165733" y="5269556"/>
            <a:ext cx="11127107" cy="523220"/>
          </a:xfrm>
          <a:prstGeom prst="rect">
            <a:avLst/>
          </a:prstGeom>
        </p:spPr>
        <p:txBody>
          <a:bodyPr wrap="square">
            <a:spAutoFit/>
          </a:bodyPr>
          <a:lstStyle/>
          <a:p>
            <a:pPr lvl="2">
              <a:defRPr/>
            </a:pPr>
            <a:r>
              <a:rPr lang="en-AU" altLang="ja-JP" sz="2800" b="1">
                <a:solidFill>
                  <a:srgbClr val="0F4BEB"/>
                </a:solidFill>
              </a:rPr>
              <a:t>Overly strong statements with no support from citations</a:t>
            </a:r>
          </a:p>
        </p:txBody>
      </p:sp>
    </p:spTree>
    <p:extLst>
      <p:ext uri="{BB962C8B-B14F-4D97-AF65-F5344CB8AC3E}">
        <p14:creationId xmlns:p14="http://schemas.microsoft.com/office/powerpoint/2010/main" val="397030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2">
                                            <p:txEl>
                                              <p:pRg st="3" end="3"/>
                                            </p:txEl>
                                          </p:spTgt>
                                        </p:tgtEl>
                                      </p:cBhvr>
                                    </p:animEffect>
                                    <p:set>
                                      <p:cBhvr>
                                        <p:cTn id="7" dur="1" fill="hold">
                                          <p:stCondLst>
                                            <p:cond delay="9"/>
                                          </p:stCondLst>
                                        </p:cTn>
                                        <p:tgtEl>
                                          <p:spTgt spid="2">
                                            <p:txEl>
                                              <p:pRg st="3" end="3"/>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
                                        <p:tgtEl>
                                          <p:spTgt spid="2">
                                            <p:txEl>
                                              <p:pRg st="6" end="6"/>
                                            </p:txEl>
                                          </p:spTgt>
                                        </p:tgtEl>
                                      </p:cBhvr>
                                    </p:animEffect>
                                    <p:set>
                                      <p:cBhvr>
                                        <p:cTn id="10" dur="1" fill="hold">
                                          <p:stCondLst>
                                            <p:cond delay="9"/>
                                          </p:stCondLst>
                                        </p:cTn>
                                        <p:tgtEl>
                                          <p:spTgt spid="2">
                                            <p:txEl>
                                              <p:pRg st="6" end="6"/>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
                                        <p:tgtEl>
                                          <p:spTgt spid="2">
                                            <p:txEl>
                                              <p:pRg st="9" end="9"/>
                                            </p:txEl>
                                          </p:spTgt>
                                        </p:tgtEl>
                                      </p:cBhvr>
                                    </p:animEffect>
                                    <p:set>
                                      <p:cBhvr>
                                        <p:cTn id="13" dur="1" fill="hold">
                                          <p:stCondLst>
                                            <p:cond delay="9"/>
                                          </p:stCondLst>
                                        </p:cTn>
                                        <p:tgtEl>
                                          <p:spTgt spid="2">
                                            <p:txEl>
                                              <p:pRg st="9" end="9"/>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
                                        <p:tgtEl>
                                          <p:spTgt spid="2">
                                            <p:txEl>
                                              <p:pRg st="12" end="12"/>
                                            </p:txEl>
                                          </p:spTgt>
                                        </p:tgtEl>
                                      </p:cBhvr>
                                    </p:animEffect>
                                    <p:set>
                                      <p:cBhvr>
                                        <p:cTn id="16" dur="1" fill="hold">
                                          <p:stCondLst>
                                            <p:cond delay="9"/>
                                          </p:stCondLst>
                                        </p:cTn>
                                        <p:tgtEl>
                                          <p:spTgt spid="2">
                                            <p:txEl>
                                              <p:pRg st="12" end="12"/>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additive="base">
                                        <p:cTn id="3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additive="base">
                                        <p:cTn id="3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D8D93F-5682-46C5-84DA-B9B99CDB386B}"/>
              </a:ext>
            </a:extLst>
          </p:cNvPr>
          <p:cNvSpPr/>
          <p:nvPr/>
        </p:nvSpPr>
        <p:spPr>
          <a:xfrm>
            <a:off x="401117" y="323801"/>
            <a:ext cx="11572399" cy="646331"/>
          </a:xfrm>
          <a:prstGeom prst="rect">
            <a:avLst/>
          </a:prstGeom>
        </p:spPr>
        <p:txBody>
          <a:bodyPr wrap="none">
            <a:spAutoFit/>
          </a:bodyPr>
          <a:lstStyle/>
          <a:p>
            <a:pPr>
              <a:defRPr/>
            </a:pPr>
            <a:r>
              <a:rPr lang="en-US" altLang="ja-JP" sz="3600" b="1">
                <a:solidFill>
                  <a:srgbClr val="00B0F0"/>
                </a:solidFill>
                <a:ea typeface="ＭＳ Ｐゴシック" pitchFamily="34" charset="-128"/>
              </a:rPr>
              <a:t>Find the errors in the </a:t>
            </a:r>
            <a:r>
              <a:rPr lang="en-US" altLang="ja-JP" sz="3600" b="1">
                <a:solidFill>
                  <a:schemeClr val="accent1">
                    <a:lumMod val="50000"/>
                  </a:schemeClr>
                </a:solidFill>
                <a:ea typeface="ＭＳ Ｐゴシック" pitchFamily="34" charset="-128"/>
              </a:rPr>
              <a:t>writer’s voice </a:t>
            </a:r>
            <a:r>
              <a:rPr lang="en-US" altLang="ja-JP" sz="3600" b="1">
                <a:solidFill>
                  <a:srgbClr val="00B0F0"/>
                </a:solidFill>
                <a:ea typeface="ＭＳ Ｐゴシック" pitchFamily="34" charset="-128"/>
              </a:rPr>
              <a:t>in each example</a:t>
            </a:r>
          </a:p>
        </p:txBody>
      </p:sp>
      <p:sp>
        <p:nvSpPr>
          <p:cNvPr id="3" name="TextBox 2">
            <a:extLst>
              <a:ext uri="{FF2B5EF4-FFF2-40B4-BE49-F238E27FC236}">
                <a16:creationId xmlns:a16="http://schemas.microsoft.com/office/drawing/2014/main" id="{7F0A8A22-DAAD-4EF5-A10C-012FDB86D0FC}"/>
              </a:ext>
            </a:extLst>
          </p:cNvPr>
          <p:cNvSpPr txBox="1"/>
          <p:nvPr/>
        </p:nvSpPr>
        <p:spPr>
          <a:xfrm>
            <a:off x="239349" y="1600661"/>
            <a:ext cx="11433672" cy="2000548"/>
          </a:xfrm>
          <a:prstGeom prst="rect">
            <a:avLst/>
          </a:prstGeom>
          <a:noFill/>
        </p:spPr>
        <p:txBody>
          <a:bodyPr wrap="square" rtlCol="0">
            <a:spAutoFit/>
          </a:bodyPr>
          <a:lstStyle/>
          <a:p>
            <a:pPr marL="457189" indent="-457189">
              <a:buFont typeface="+mj-lt"/>
              <a:buAutoNum type="arabicPeriod"/>
            </a:pPr>
            <a:r>
              <a:rPr lang="en-AU" sz="3200">
                <a:solidFill>
                  <a:schemeClr val="accent1">
                    <a:lumMod val="50000"/>
                  </a:schemeClr>
                </a:solidFill>
              </a:rPr>
              <a:t>According to Patel (2011), foot traffic in the CBD increased significantly in summer</a:t>
            </a:r>
            <a:r>
              <a:rPr lang="en-AU" sz="3200">
                <a:solidFill>
                  <a:schemeClr val="accent2">
                    <a:lumMod val="75000"/>
                  </a:schemeClr>
                </a:solidFill>
              </a:rPr>
              <a:t>. The fact that everyone likes summer makes Patel’s findings unsurprising. </a:t>
            </a:r>
          </a:p>
          <a:p>
            <a:pPr marL="457189" indent="-457189">
              <a:buFont typeface="+mj-lt"/>
              <a:buAutoNum type="arabicPeriod"/>
            </a:pPr>
            <a:endParaRPr lang="en-AU" sz="2800">
              <a:solidFill>
                <a:schemeClr val="accent1">
                  <a:lumMod val="50000"/>
                </a:schemeClr>
              </a:solidFill>
            </a:endParaRPr>
          </a:p>
        </p:txBody>
      </p:sp>
      <p:sp>
        <p:nvSpPr>
          <p:cNvPr id="4" name="Rectangle 3">
            <a:extLst>
              <a:ext uri="{FF2B5EF4-FFF2-40B4-BE49-F238E27FC236}">
                <a16:creationId xmlns:a16="http://schemas.microsoft.com/office/drawing/2014/main" id="{177E5A5D-5609-4CDD-9040-6607322CC520}"/>
              </a:ext>
            </a:extLst>
          </p:cNvPr>
          <p:cNvSpPr/>
          <p:nvPr/>
        </p:nvSpPr>
        <p:spPr>
          <a:xfrm>
            <a:off x="8044664" y="3146027"/>
            <a:ext cx="3928852" cy="974532"/>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AU" sz="3200">
                <a:solidFill>
                  <a:schemeClr val="tx1"/>
                </a:solidFill>
              </a:rPr>
              <a:t>The writer is making a generalisation</a:t>
            </a:r>
          </a:p>
        </p:txBody>
      </p:sp>
      <p:sp>
        <p:nvSpPr>
          <p:cNvPr id="10" name="TextBox 9"/>
          <p:cNvSpPr txBox="1"/>
          <p:nvPr/>
        </p:nvSpPr>
        <p:spPr>
          <a:xfrm>
            <a:off x="721895" y="4490445"/>
            <a:ext cx="10764252" cy="1846659"/>
          </a:xfrm>
          <a:prstGeom prst="rect">
            <a:avLst/>
          </a:prstGeom>
          <a:noFill/>
        </p:spPr>
        <p:txBody>
          <a:bodyPr wrap="square" rtlCol="0">
            <a:spAutoFit/>
          </a:bodyPr>
          <a:lstStyle/>
          <a:p>
            <a:r>
              <a:rPr lang="en-AU" sz="3200">
                <a:solidFill>
                  <a:schemeClr val="accent1">
                    <a:lumMod val="50000"/>
                  </a:schemeClr>
                </a:solidFill>
              </a:rPr>
              <a:t>According to Patel (2011), foot traffic in the CBD increased significantly in summer. </a:t>
            </a:r>
            <a:r>
              <a:rPr lang="en-AU" sz="3200">
                <a:solidFill>
                  <a:schemeClr val="accent6"/>
                </a:solidFill>
              </a:rPr>
              <a:t>The warmer weather in summer is a possible explanation for the higher activity in the CBD.</a:t>
            </a:r>
          </a:p>
          <a:p>
            <a:endParaRPr lang="en-AU"/>
          </a:p>
        </p:txBody>
      </p:sp>
    </p:spTree>
    <p:extLst>
      <p:ext uri="{BB962C8B-B14F-4D97-AF65-F5344CB8AC3E}">
        <p14:creationId xmlns:p14="http://schemas.microsoft.com/office/powerpoint/2010/main" val="19424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D8D93F-5682-46C5-84DA-B9B99CDB386B}"/>
              </a:ext>
            </a:extLst>
          </p:cNvPr>
          <p:cNvSpPr/>
          <p:nvPr/>
        </p:nvSpPr>
        <p:spPr>
          <a:xfrm>
            <a:off x="401117" y="323801"/>
            <a:ext cx="11572399" cy="646331"/>
          </a:xfrm>
          <a:prstGeom prst="rect">
            <a:avLst/>
          </a:prstGeom>
        </p:spPr>
        <p:txBody>
          <a:bodyPr wrap="none">
            <a:spAutoFit/>
          </a:bodyPr>
          <a:lstStyle/>
          <a:p>
            <a:pPr>
              <a:defRPr/>
            </a:pPr>
            <a:r>
              <a:rPr lang="en-US" altLang="ja-JP" sz="3600" b="1">
                <a:solidFill>
                  <a:srgbClr val="00B0F0"/>
                </a:solidFill>
                <a:ea typeface="ＭＳ Ｐゴシック" pitchFamily="34" charset="-128"/>
              </a:rPr>
              <a:t>Find the errors in the </a:t>
            </a:r>
            <a:r>
              <a:rPr lang="en-US" altLang="ja-JP" sz="3600" b="1">
                <a:solidFill>
                  <a:schemeClr val="accent1">
                    <a:lumMod val="50000"/>
                  </a:schemeClr>
                </a:solidFill>
                <a:ea typeface="ＭＳ Ｐゴシック" pitchFamily="34" charset="-128"/>
              </a:rPr>
              <a:t>writer’s voice </a:t>
            </a:r>
            <a:r>
              <a:rPr lang="en-US" altLang="ja-JP" sz="3600" b="1">
                <a:solidFill>
                  <a:srgbClr val="00B0F0"/>
                </a:solidFill>
                <a:ea typeface="ＭＳ Ｐゴシック" pitchFamily="34" charset="-128"/>
              </a:rPr>
              <a:t>in each example</a:t>
            </a:r>
          </a:p>
        </p:txBody>
      </p:sp>
      <p:sp>
        <p:nvSpPr>
          <p:cNvPr id="3" name="TextBox 2">
            <a:extLst>
              <a:ext uri="{FF2B5EF4-FFF2-40B4-BE49-F238E27FC236}">
                <a16:creationId xmlns:a16="http://schemas.microsoft.com/office/drawing/2014/main" id="{7F0A8A22-DAAD-4EF5-A10C-012FDB86D0FC}"/>
              </a:ext>
            </a:extLst>
          </p:cNvPr>
          <p:cNvSpPr txBox="1"/>
          <p:nvPr/>
        </p:nvSpPr>
        <p:spPr>
          <a:xfrm>
            <a:off x="401117" y="1600661"/>
            <a:ext cx="11271904" cy="2015936"/>
          </a:xfrm>
          <a:prstGeom prst="rect">
            <a:avLst/>
          </a:prstGeom>
          <a:noFill/>
        </p:spPr>
        <p:txBody>
          <a:bodyPr wrap="square" rtlCol="0">
            <a:spAutoFit/>
          </a:bodyPr>
          <a:lstStyle/>
          <a:p>
            <a:pPr marL="457189" indent="-457189">
              <a:buFont typeface="+mj-lt"/>
              <a:buAutoNum type="arabicPeriod"/>
            </a:pPr>
            <a:endParaRPr lang="en-AU" sz="100">
              <a:solidFill>
                <a:schemeClr val="accent1">
                  <a:lumMod val="50000"/>
                </a:schemeClr>
              </a:solidFill>
            </a:endParaRPr>
          </a:p>
          <a:p>
            <a:r>
              <a:rPr lang="en-AU" sz="3200">
                <a:solidFill>
                  <a:schemeClr val="accent1">
                    <a:lumMod val="50000"/>
                  </a:schemeClr>
                </a:solidFill>
              </a:rPr>
              <a:t>2. Chen (2012) posits that canned tomatoes are more acidic than fresh tomatoes</a:t>
            </a:r>
            <a:r>
              <a:rPr lang="en-AU" sz="3200">
                <a:solidFill>
                  <a:schemeClr val="accent2">
                    <a:lumMod val="75000"/>
                  </a:schemeClr>
                </a:solidFill>
              </a:rPr>
              <a:t>. It could be argued that fresh tomatoes are absolutely more fabulous compared to canned tomatoes.</a:t>
            </a:r>
            <a:r>
              <a:rPr lang="en-AU" sz="3200">
                <a:solidFill>
                  <a:srgbClr val="FFC000"/>
                </a:solidFill>
              </a:rPr>
              <a:t> </a:t>
            </a:r>
          </a:p>
          <a:p>
            <a:pPr marL="457189" indent="-457189">
              <a:buFont typeface="+mj-lt"/>
              <a:buAutoNum type="arabicPeriod"/>
            </a:pPr>
            <a:endParaRPr lang="en-AU" sz="2800">
              <a:solidFill>
                <a:schemeClr val="bg1"/>
              </a:solidFill>
            </a:endParaRPr>
          </a:p>
        </p:txBody>
      </p:sp>
      <p:sp>
        <p:nvSpPr>
          <p:cNvPr id="6" name="Rectangle 5">
            <a:extLst>
              <a:ext uri="{FF2B5EF4-FFF2-40B4-BE49-F238E27FC236}">
                <a16:creationId xmlns:a16="http://schemas.microsoft.com/office/drawing/2014/main" id="{E3FB8F86-5611-4666-A331-B23744F79EC1}"/>
              </a:ext>
            </a:extLst>
          </p:cNvPr>
          <p:cNvSpPr/>
          <p:nvPr/>
        </p:nvSpPr>
        <p:spPr>
          <a:xfrm>
            <a:off x="6737985" y="3285079"/>
            <a:ext cx="4935036" cy="1206709"/>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AU" sz="3200">
                <a:solidFill>
                  <a:schemeClr val="tx1"/>
                </a:solidFill>
              </a:rPr>
              <a:t>‘Absolutely more fabulous’ is too emotive</a:t>
            </a:r>
          </a:p>
        </p:txBody>
      </p:sp>
      <p:sp>
        <p:nvSpPr>
          <p:cNvPr id="5" name="TextBox 4"/>
          <p:cNvSpPr txBox="1"/>
          <p:nvPr/>
        </p:nvSpPr>
        <p:spPr>
          <a:xfrm>
            <a:off x="401117" y="4535881"/>
            <a:ext cx="10892590" cy="2339102"/>
          </a:xfrm>
          <a:prstGeom prst="rect">
            <a:avLst/>
          </a:prstGeom>
          <a:noFill/>
        </p:spPr>
        <p:txBody>
          <a:bodyPr wrap="square" rtlCol="0">
            <a:spAutoFit/>
          </a:bodyPr>
          <a:lstStyle/>
          <a:p>
            <a:r>
              <a:rPr lang="en-AU" sz="3200">
                <a:solidFill>
                  <a:schemeClr val="accent1">
                    <a:lumMod val="50000"/>
                  </a:schemeClr>
                </a:solidFill>
              </a:rPr>
              <a:t>Chen (2012) posits that canned tomatoes are more acidic than fresh tomatoes. </a:t>
            </a:r>
            <a:r>
              <a:rPr lang="en-AU" sz="3200">
                <a:solidFill>
                  <a:schemeClr val="accent6"/>
                </a:solidFill>
              </a:rPr>
              <a:t>It could be argued that fresh tomatoes may be more popular among consumers compared with canned tomatoes. </a:t>
            </a:r>
          </a:p>
          <a:p>
            <a:endParaRPr lang="en-AU"/>
          </a:p>
        </p:txBody>
      </p:sp>
    </p:spTree>
    <p:extLst>
      <p:ext uri="{BB962C8B-B14F-4D97-AF65-F5344CB8AC3E}">
        <p14:creationId xmlns:p14="http://schemas.microsoft.com/office/powerpoint/2010/main" val="296023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D8D93F-5682-46C5-84DA-B9B99CDB386B}"/>
              </a:ext>
            </a:extLst>
          </p:cNvPr>
          <p:cNvSpPr/>
          <p:nvPr/>
        </p:nvSpPr>
        <p:spPr>
          <a:xfrm>
            <a:off x="401117" y="323801"/>
            <a:ext cx="11572399" cy="646331"/>
          </a:xfrm>
          <a:prstGeom prst="rect">
            <a:avLst/>
          </a:prstGeom>
        </p:spPr>
        <p:txBody>
          <a:bodyPr wrap="none">
            <a:spAutoFit/>
          </a:bodyPr>
          <a:lstStyle/>
          <a:p>
            <a:pPr>
              <a:defRPr/>
            </a:pPr>
            <a:r>
              <a:rPr lang="en-US" altLang="ja-JP" sz="3600" b="1">
                <a:solidFill>
                  <a:srgbClr val="00B0F0"/>
                </a:solidFill>
                <a:ea typeface="ＭＳ Ｐゴシック" pitchFamily="34" charset="-128"/>
              </a:rPr>
              <a:t>Find the errors in the </a:t>
            </a:r>
            <a:r>
              <a:rPr lang="en-US" altLang="ja-JP" sz="3600" b="1">
                <a:solidFill>
                  <a:schemeClr val="accent1">
                    <a:lumMod val="50000"/>
                  </a:schemeClr>
                </a:solidFill>
                <a:ea typeface="ＭＳ Ｐゴシック" pitchFamily="34" charset="-128"/>
              </a:rPr>
              <a:t>writer’s voice </a:t>
            </a:r>
            <a:r>
              <a:rPr lang="en-US" altLang="ja-JP" sz="3600" b="1">
                <a:solidFill>
                  <a:srgbClr val="00B0F0"/>
                </a:solidFill>
                <a:ea typeface="ＭＳ Ｐゴシック" pitchFamily="34" charset="-128"/>
              </a:rPr>
              <a:t>in each example</a:t>
            </a:r>
          </a:p>
        </p:txBody>
      </p:sp>
      <p:sp>
        <p:nvSpPr>
          <p:cNvPr id="3" name="TextBox 2">
            <a:extLst>
              <a:ext uri="{FF2B5EF4-FFF2-40B4-BE49-F238E27FC236}">
                <a16:creationId xmlns:a16="http://schemas.microsoft.com/office/drawing/2014/main" id="{7F0A8A22-DAAD-4EF5-A10C-012FDB86D0FC}"/>
              </a:ext>
            </a:extLst>
          </p:cNvPr>
          <p:cNvSpPr txBox="1"/>
          <p:nvPr/>
        </p:nvSpPr>
        <p:spPr>
          <a:xfrm>
            <a:off x="721895" y="1600661"/>
            <a:ext cx="10951126" cy="1092607"/>
          </a:xfrm>
          <a:prstGeom prst="rect">
            <a:avLst/>
          </a:prstGeom>
          <a:noFill/>
        </p:spPr>
        <p:txBody>
          <a:bodyPr wrap="square" rtlCol="0">
            <a:spAutoFit/>
          </a:bodyPr>
          <a:lstStyle/>
          <a:p>
            <a:endParaRPr lang="en-AU" sz="100">
              <a:solidFill>
                <a:schemeClr val="bg1"/>
              </a:solidFill>
            </a:endParaRPr>
          </a:p>
          <a:p>
            <a:r>
              <a:rPr lang="en-AU" sz="3200">
                <a:solidFill>
                  <a:schemeClr val="accent1">
                    <a:lumMod val="50000"/>
                  </a:schemeClr>
                </a:solidFill>
              </a:rPr>
              <a:t>3. Ali’s (2013) findings indicate a large difference between x and y</a:t>
            </a:r>
            <a:r>
              <a:rPr lang="en-AU" sz="3200">
                <a:solidFill>
                  <a:schemeClr val="bg1"/>
                </a:solidFill>
              </a:rPr>
              <a:t>. </a:t>
            </a:r>
            <a:r>
              <a:rPr lang="en-AU" sz="3200">
                <a:solidFill>
                  <a:schemeClr val="accent2">
                    <a:lumMod val="75000"/>
                  </a:schemeClr>
                </a:solidFill>
              </a:rPr>
              <a:t>There is no doubt that Ali’s research is correct. </a:t>
            </a:r>
          </a:p>
        </p:txBody>
      </p:sp>
      <p:sp>
        <p:nvSpPr>
          <p:cNvPr id="7" name="Rectangle 6">
            <a:extLst>
              <a:ext uri="{FF2B5EF4-FFF2-40B4-BE49-F238E27FC236}">
                <a16:creationId xmlns:a16="http://schemas.microsoft.com/office/drawing/2014/main" id="{5925248A-BE00-4741-8429-08DF9C8F56DD}"/>
              </a:ext>
            </a:extLst>
          </p:cNvPr>
          <p:cNvSpPr/>
          <p:nvPr/>
        </p:nvSpPr>
        <p:spPr>
          <a:xfrm>
            <a:off x="8470232" y="2790232"/>
            <a:ext cx="2711115" cy="1067130"/>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AU" sz="3200">
                <a:solidFill>
                  <a:schemeClr val="tx1"/>
                </a:solidFill>
              </a:rPr>
              <a:t>Overly strong statement. </a:t>
            </a:r>
          </a:p>
        </p:txBody>
      </p:sp>
      <p:sp>
        <p:nvSpPr>
          <p:cNvPr id="5" name="TextBox 4"/>
          <p:cNvSpPr txBox="1"/>
          <p:nvPr/>
        </p:nvSpPr>
        <p:spPr>
          <a:xfrm>
            <a:off x="721895" y="4203032"/>
            <a:ext cx="9897979" cy="2339102"/>
          </a:xfrm>
          <a:prstGeom prst="rect">
            <a:avLst/>
          </a:prstGeom>
          <a:noFill/>
        </p:spPr>
        <p:txBody>
          <a:bodyPr wrap="square" rtlCol="0">
            <a:spAutoFit/>
          </a:bodyPr>
          <a:lstStyle/>
          <a:p>
            <a:r>
              <a:rPr lang="en-AU" sz="3200">
                <a:solidFill>
                  <a:schemeClr val="accent1">
                    <a:lumMod val="50000"/>
                  </a:schemeClr>
                </a:solidFill>
              </a:rPr>
              <a:t>Ali’s (2013) findings indicate a large difference between x and y. </a:t>
            </a:r>
            <a:r>
              <a:rPr lang="en-AU" sz="3200">
                <a:solidFill>
                  <a:schemeClr val="accent6"/>
                </a:solidFill>
              </a:rPr>
              <a:t>There is a good chance that Ali’s results are accurate given the strength of his research methodology. </a:t>
            </a:r>
          </a:p>
          <a:p>
            <a:endParaRPr lang="en-AU"/>
          </a:p>
        </p:txBody>
      </p:sp>
    </p:spTree>
    <p:extLst>
      <p:ext uri="{BB962C8B-B14F-4D97-AF65-F5344CB8AC3E}">
        <p14:creationId xmlns:p14="http://schemas.microsoft.com/office/powerpoint/2010/main" val="85687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3B247-4EE5-4E8E-AF96-72EB25387992}"/>
              </a:ext>
            </a:extLst>
          </p:cNvPr>
          <p:cNvSpPr/>
          <p:nvPr/>
        </p:nvSpPr>
        <p:spPr>
          <a:xfrm>
            <a:off x="431371" y="644818"/>
            <a:ext cx="11617291" cy="1343894"/>
          </a:xfrm>
          <a:prstGeom prst="rect">
            <a:avLst/>
          </a:prstGeom>
        </p:spPr>
        <p:txBody>
          <a:bodyPr wrap="square">
            <a:spAutoFit/>
          </a:bodyPr>
          <a:lstStyle/>
          <a:p>
            <a:pPr algn="ctr">
              <a:defRPr/>
            </a:pPr>
            <a:r>
              <a:rPr lang="en-US" altLang="ja-JP" sz="4400" b="1">
                <a:solidFill>
                  <a:srgbClr val="00B0F0"/>
                </a:solidFill>
                <a:ea typeface="ＭＳ Ｐゴシック" pitchFamily="34" charset="-128"/>
              </a:rPr>
              <a:t>Summary: How to write critically</a:t>
            </a:r>
          </a:p>
          <a:p>
            <a:pPr>
              <a:defRPr/>
            </a:pPr>
            <a:endParaRPr lang="en-US" altLang="en-US" sz="3733" b="1">
              <a:solidFill>
                <a:srgbClr val="00B0F0"/>
              </a:solidFill>
              <a:ea typeface="ＭＳ Ｐゴシック" pitchFamily="34" charset="-128"/>
            </a:endParaRPr>
          </a:p>
        </p:txBody>
      </p:sp>
      <p:sp>
        <p:nvSpPr>
          <p:cNvPr id="3" name="Rectangle 2">
            <a:extLst>
              <a:ext uri="{FF2B5EF4-FFF2-40B4-BE49-F238E27FC236}">
                <a16:creationId xmlns:a16="http://schemas.microsoft.com/office/drawing/2014/main" id="{35D31E4A-9B7C-4568-A3E7-DEBEB5D64BD6}"/>
              </a:ext>
            </a:extLst>
          </p:cNvPr>
          <p:cNvSpPr/>
          <p:nvPr/>
        </p:nvSpPr>
        <p:spPr>
          <a:xfrm>
            <a:off x="287355" y="1988841"/>
            <a:ext cx="11761307" cy="4154984"/>
          </a:xfrm>
          <a:prstGeom prst="rect">
            <a:avLst/>
          </a:prstGeom>
        </p:spPr>
        <p:txBody>
          <a:bodyPr wrap="square">
            <a:spAutoFit/>
          </a:bodyPr>
          <a:lstStyle/>
          <a:p>
            <a:pPr>
              <a:defRPr/>
            </a:pPr>
            <a:r>
              <a:rPr lang="en-AU" sz="3600">
                <a:solidFill>
                  <a:schemeClr val="accent1">
                    <a:lumMod val="50000"/>
                  </a:schemeClr>
                </a:solidFill>
                <a:latin typeface="Calibri"/>
                <a:cs typeface="Calibri"/>
              </a:rPr>
              <a:t>To write critically you  will need to:</a:t>
            </a:r>
          </a:p>
          <a:p>
            <a:pPr>
              <a:defRPr/>
            </a:pPr>
            <a:endParaRPr lang="en-AU" sz="3200">
              <a:solidFill>
                <a:schemeClr val="accent1">
                  <a:lumMod val="50000"/>
                </a:schemeClr>
              </a:solidFill>
              <a:latin typeface="Calibri"/>
              <a:cs typeface="Calibri"/>
            </a:endParaRPr>
          </a:p>
          <a:p>
            <a:pPr marL="457189" indent="-457189">
              <a:buFont typeface="Arial" panose="020B0604020202020204" pitchFamily="34" charset="0"/>
              <a:buChar char="•"/>
              <a:defRPr/>
            </a:pPr>
            <a:r>
              <a:rPr lang="en-AU" sz="3200">
                <a:solidFill>
                  <a:schemeClr val="accent1">
                    <a:lumMod val="50000"/>
                  </a:schemeClr>
                </a:solidFill>
                <a:latin typeface="Calibri" charset="0"/>
                <a:cs typeface="Calibri" charset="0"/>
              </a:rPr>
              <a:t>consider the </a:t>
            </a:r>
            <a:r>
              <a:rPr lang="en-AU" sz="3200" b="1">
                <a:solidFill>
                  <a:schemeClr val="accent1">
                    <a:lumMod val="50000"/>
                  </a:schemeClr>
                </a:solidFill>
                <a:latin typeface="Calibri" charset="0"/>
                <a:cs typeface="Calibri" charset="0"/>
              </a:rPr>
              <a:t>quality of the evidence </a:t>
            </a:r>
            <a:r>
              <a:rPr lang="en-AU" sz="3200">
                <a:solidFill>
                  <a:schemeClr val="accent1">
                    <a:lumMod val="50000"/>
                  </a:schemeClr>
                </a:solidFill>
                <a:latin typeface="Calibri" charset="0"/>
                <a:cs typeface="Calibri" charset="0"/>
              </a:rPr>
              <a:t>and argument you have read</a:t>
            </a:r>
          </a:p>
          <a:p>
            <a:pPr>
              <a:defRPr/>
            </a:pPr>
            <a:r>
              <a:rPr lang="en-AU" sz="1200">
                <a:solidFill>
                  <a:schemeClr val="accent1">
                    <a:lumMod val="50000"/>
                  </a:schemeClr>
                </a:solidFill>
                <a:latin typeface="Calibri" charset="0"/>
                <a:cs typeface="Calibri" charset="0"/>
              </a:rPr>
              <a:t> </a:t>
            </a:r>
          </a:p>
          <a:p>
            <a:pPr marL="457189" indent="-457189">
              <a:buFont typeface="Arial" panose="020B0604020202020204" pitchFamily="34" charset="0"/>
              <a:buChar char="•"/>
              <a:defRPr/>
            </a:pPr>
            <a:r>
              <a:rPr lang="en-AU" sz="3200">
                <a:solidFill>
                  <a:schemeClr val="accent1">
                    <a:lumMod val="50000"/>
                  </a:schemeClr>
                </a:solidFill>
                <a:latin typeface="Calibri" charset="0"/>
                <a:cs typeface="Calibri" charset="0"/>
              </a:rPr>
              <a:t>identify key </a:t>
            </a:r>
            <a:r>
              <a:rPr lang="en-AU" sz="3200" b="1">
                <a:solidFill>
                  <a:schemeClr val="accent1">
                    <a:lumMod val="50000"/>
                  </a:schemeClr>
                </a:solidFill>
                <a:latin typeface="Calibri" charset="0"/>
                <a:cs typeface="Calibri" charset="0"/>
              </a:rPr>
              <a:t>positive and negative aspects</a:t>
            </a:r>
          </a:p>
          <a:p>
            <a:pPr marL="457189" indent="-457189">
              <a:buFont typeface="Arial" panose="020B0604020202020204" pitchFamily="34" charset="0"/>
              <a:buChar char="•"/>
              <a:defRPr/>
            </a:pPr>
            <a:endParaRPr lang="en-AU" sz="1200">
              <a:solidFill>
                <a:schemeClr val="accent1">
                  <a:lumMod val="50000"/>
                </a:schemeClr>
              </a:solidFill>
              <a:latin typeface="Calibri" charset="0"/>
              <a:cs typeface="Calibri" charset="0"/>
            </a:endParaRPr>
          </a:p>
          <a:p>
            <a:pPr marL="457189" indent="-457189">
              <a:buFont typeface="Arial" panose="020B0604020202020204" pitchFamily="34" charset="0"/>
              <a:buChar char="•"/>
              <a:defRPr/>
            </a:pPr>
            <a:r>
              <a:rPr lang="en-AU" sz="3200">
                <a:solidFill>
                  <a:schemeClr val="accent1">
                    <a:lumMod val="50000"/>
                  </a:schemeClr>
                </a:solidFill>
                <a:latin typeface="Calibri" charset="0"/>
                <a:cs typeface="Calibri" charset="0"/>
              </a:rPr>
              <a:t>assess their </a:t>
            </a:r>
            <a:r>
              <a:rPr lang="en-AU" sz="3200" b="1">
                <a:solidFill>
                  <a:schemeClr val="accent1">
                    <a:lumMod val="50000"/>
                  </a:schemeClr>
                </a:solidFill>
                <a:latin typeface="Calibri" charset="0"/>
                <a:cs typeface="Calibri" charset="0"/>
              </a:rPr>
              <a:t>relevance and usefulness </a:t>
            </a:r>
            <a:r>
              <a:rPr lang="en-AU" sz="3200">
                <a:solidFill>
                  <a:schemeClr val="accent1">
                    <a:lumMod val="50000"/>
                  </a:schemeClr>
                </a:solidFill>
                <a:latin typeface="Calibri" charset="0"/>
                <a:cs typeface="Calibri" charset="0"/>
              </a:rPr>
              <a:t>to your assignment question</a:t>
            </a:r>
          </a:p>
          <a:p>
            <a:pPr>
              <a:defRPr/>
            </a:pPr>
            <a:r>
              <a:rPr lang="en-AU" sz="1200">
                <a:solidFill>
                  <a:schemeClr val="accent1">
                    <a:lumMod val="50000"/>
                  </a:schemeClr>
                </a:solidFill>
                <a:latin typeface="Calibri" charset="0"/>
                <a:cs typeface="Calibri" charset="0"/>
              </a:rPr>
              <a:t> </a:t>
            </a:r>
          </a:p>
          <a:p>
            <a:pPr marL="457189" indent="-457189">
              <a:buFont typeface="Arial" panose="020B0604020202020204" pitchFamily="34" charset="0"/>
              <a:buChar char="•"/>
              <a:defRPr/>
            </a:pPr>
            <a:r>
              <a:rPr lang="en-AU" sz="3200">
                <a:solidFill>
                  <a:schemeClr val="accent1">
                    <a:lumMod val="50000"/>
                  </a:schemeClr>
                </a:solidFill>
                <a:latin typeface="Calibri" charset="0"/>
                <a:cs typeface="Calibri" charset="0"/>
              </a:rPr>
              <a:t>identify how best they can be woven into the </a:t>
            </a:r>
            <a:r>
              <a:rPr lang="en-AU" sz="3200" b="1">
                <a:solidFill>
                  <a:schemeClr val="accent1">
                    <a:lumMod val="50000"/>
                  </a:schemeClr>
                </a:solidFill>
                <a:latin typeface="Calibri" charset="0"/>
                <a:cs typeface="Calibri" charset="0"/>
              </a:rPr>
              <a:t>argument that you</a:t>
            </a:r>
            <a:r>
              <a:rPr lang="en-AU" sz="3200">
                <a:solidFill>
                  <a:schemeClr val="accent1">
                    <a:lumMod val="50000"/>
                  </a:schemeClr>
                </a:solidFill>
                <a:latin typeface="Calibri" charset="0"/>
                <a:cs typeface="Calibri" charset="0"/>
              </a:rPr>
              <a:t> </a:t>
            </a:r>
            <a:r>
              <a:rPr lang="en-AU" sz="3200" b="1">
                <a:solidFill>
                  <a:schemeClr val="accent1">
                    <a:lumMod val="50000"/>
                  </a:schemeClr>
                </a:solidFill>
                <a:latin typeface="Calibri" charset="0"/>
                <a:cs typeface="Calibri" charset="0"/>
              </a:rPr>
              <a:t>are developing</a:t>
            </a:r>
            <a:endParaRPr lang="en-AU" sz="3200">
              <a:solidFill>
                <a:schemeClr val="accent1">
                  <a:lumMod val="50000"/>
                </a:schemeClr>
              </a:solidFill>
              <a:latin typeface="Calibri" charset="0"/>
              <a:cs typeface="Calibri" charset="0"/>
            </a:endParaRPr>
          </a:p>
        </p:txBody>
      </p:sp>
    </p:spTree>
    <p:extLst>
      <p:ext uri="{BB962C8B-B14F-4D97-AF65-F5344CB8AC3E}">
        <p14:creationId xmlns:p14="http://schemas.microsoft.com/office/powerpoint/2010/main" val="20640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2D9D-6ECA-3943-9322-3E2A3DBFAFC1}"/>
              </a:ext>
            </a:extLst>
          </p:cNvPr>
          <p:cNvSpPr>
            <a:spLocks noGrp="1"/>
          </p:cNvSpPr>
          <p:nvPr>
            <p:ph type="title"/>
          </p:nvPr>
        </p:nvSpPr>
        <p:spPr>
          <a:xfrm>
            <a:off x="2661405" y="2649955"/>
            <a:ext cx="5704126" cy="1220142"/>
          </a:xfrm>
        </p:spPr>
        <p:txBody>
          <a:bodyPr/>
          <a:lstStyle/>
          <a:p>
            <a:r>
              <a:rPr lang="en-US" sz="8000"/>
              <a:t>Questions?</a:t>
            </a:r>
          </a:p>
        </p:txBody>
      </p:sp>
    </p:spTree>
    <p:extLst>
      <p:ext uri="{BB962C8B-B14F-4D97-AF65-F5344CB8AC3E}">
        <p14:creationId xmlns:p14="http://schemas.microsoft.com/office/powerpoint/2010/main" val="3955542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a:latin typeface="Calibri"/>
                <a:ea typeface="ＭＳ Ｐゴシック" charset="0"/>
                <a:cs typeface="Calibri"/>
                <a:sym typeface="Wingdings"/>
              </a:rPr>
              <a:t></a:t>
            </a:r>
            <a:r>
              <a:rPr lang="en-US" sz="3800">
                <a:latin typeface="Calibri"/>
                <a:ea typeface="ＭＳ Ｐゴシック" charset="0"/>
                <a:cs typeface="Calibri"/>
              </a:rPr>
              <a:t>  </a:t>
            </a:r>
            <a:r>
              <a:rPr lang="en-US" sz="3800" b="1">
                <a:latin typeface="Calibri"/>
                <a:ea typeface="ＭＳ Ｐゴシック" charset="0"/>
                <a:cs typeface="Calibri"/>
              </a:rPr>
              <a:t>9514 9733</a:t>
            </a:r>
          </a:p>
          <a:p>
            <a:pPr defTabSz="609585" fontAlgn="base">
              <a:lnSpc>
                <a:spcPct val="100000"/>
              </a:lnSpc>
              <a:spcBef>
                <a:spcPct val="0"/>
              </a:spcBef>
              <a:spcAft>
                <a:spcPct val="0"/>
              </a:spcAft>
            </a:pPr>
            <a:r>
              <a:rPr lang="en-US" sz="3800" b="1">
                <a:latin typeface="Calibri"/>
                <a:ea typeface="ＭＳ Ｐゴシック" charset="0"/>
                <a:cs typeface="Calibri"/>
                <a:sym typeface="Wingdings"/>
              </a:rPr>
              <a:t> </a:t>
            </a:r>
            <a:r>
              <a:rPr lang="en-US" sz="3800">
                <a:latin typeface="Calibri"/>
                <a:ea typeface="ＭＳ Ｐゴシック" charset="0"/>
                <a:cs typeface="Calibri"/>
                <a:sym typeface="Wingdings"/>
              </a:rPr>
              <a:t>  </a:t>
            </a:r>
            <a:r>
              <a:rPr lang="en-US" sz="3800" b="1">
                <a:latin typeface="Calibri"/>
                <a:ea typeface="ＭＳ Ｐゴシック" charset="0"/>
                <a:cs typeface="Calibri"/>
              </a:rPr>
              <a:t>helps@uts.edu.au</a:t>
            </a:r>
            <a:endParaRPr lang="en-AU" sz="3800" b="1">
              <a:latin typeface="Calibri"/>
              <a:ea typeface="ＭＳ Ｐゴシック" charset="0"/>
            </a:endParaRPr>
          </a:p>
          <a:p>
            <a:pPr defTabSz="609585" fontAlgn="base">
              <a:lnSpc>
                <a:spcPct val="100000"/>
              </a:lnSpc>
              <a:spcBef>
                <a:spcPct val="0"/>
              </a:spcBef>
              <a:spcAft>
                <a:spcPct val="0"/>
              </a:spcAft>
            </a:pPr>
            <a:r>
              <a:rPr lang="en-US" sz="3800" b="1">
                <a:latin typeface="Calibri"/>
                <a:ea typeface="ＭＳ Ｐゴシック" charset="0"/>
                <a:cs typeface="Calibri"/>
                <a:sym typeface="Wingdings"/>
              </a:rPr>
              <a:t></a:t>
            </a:r>
            <a:r>
              <a:rPr lang="en-US" sz="3800">
                <a:latin typeface="Calibri"/>
                <a:ea typeface="ＭＳ Ｐゴシック" charset="0"/>
                <a:cs typeface="Calibri"/>
                <a:sym typeface="Wingdings"/>
              </a:rPr>
              <a:t>  </a:t>
            </a:r>
            <a:r>
              <a:rPr lang="en-AU" sz="3800" b="1">
                <a:latin typeface="Calibri"/>
                <a:ea typeface="ＭＳ Ｐゴシック" charset="0"/>
              </a:rPr>
              <a:t>www.helps.uts.edu.au</a:t>
            </a:r>
            <a:endParaRPr lang="en-US" sz="3800" b="1">
              <a:latin typeface="Calibri"/>
              <a:ea typeface="ＭＳ Ｐゴシック" charset="0"/>
            </a:endParaRPr>
          </a:p>
          <a:p>
            <a:r>
              <a:rPr lang="en-AU"/>
              <a:t>.</a:t>
            </a:r>
          </a:p>
        </p:txBody>
      </p:sp>
    </p:spTree>
    <p:extLst>
      <p:ext uri="{BB962C8B-B14F-4D97-AF65-F5344CB8AC3E}">
        <p14:creationId xmlns:p14="http://schemas.microsoft.com/office/powerpoint/2010/main" val="259743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1781948"/>
            <a:ext cx="5955826" cy="2872530"/>
          </a:xfrm>
        </p:spPr>
        <p:txBody>
          <a:bodyPr/>
          <a:lstStyle/>
          <a:p>
            <a:pPr marL="0" indent="0">
              <a:buNone/>
            </a:pPr>
            <a:r>
              <a:rPr lang="en-US" altLang="en-US" sz="4400">
                <a:solidFill>
                  <a:schemeClr val="accent1">
                    <a:lumMod val="50000"/>
                  </a:schemeClr>
                </a:solidFill>
                <a:latin typeface="Calibri" pitchFamily="34" charset="0"/>
                <a:ea typeface="ＭＳ Ｐゴシック" pitchFamily="34" charset="-128"/>
                <a:cs typeface="Century Gothic" pitchFamily="34" charset="0"/>
              </a:rPr>
              <a:t>What is your definition of the word </a:t>
            </a:r>
            <a:r>
              <a:rPr lang="ja-JP" altLang="en-US" sz="4400">
                <a:solidFill>
                  <a:schemeClr val="accent1">
                    <a:lumMod val="50000"/>
                  </a:schemeClr>
                </a:solidFill>
                <a:latin typeface="Calibri" pitchFamily="34" charset="0"/>
                <a:cs typeface="Century Gothic" pitchFamily="34" charset="0"/>
              </a:rPr>
              <a:t>“</a:t>
            </a:r>
            <a:r>
              <a:rPr lang="en-US" altLang="ja-JP" sz="4400">
                <a:solidFill>
                  <a:schemeClr val="accent1">
                    <a:lumMod val="50000"/>
                  </a:schemeClr>
                </a:solidFill>
                <a:latin typeface="Calibri" pitchFamily="34" charset="0"/>
                <a:cs typeface="Century Gothic" pitchFamily="34" charset="0"/>
              </a:rPr>
              <a:t>critical</a:t>
            </a:r>
            <a:r>
              <a:rPr lang="ja-JP" altLang="en-US" sz="4400">
                <a:solidFill>
                  <a:schemeClr val="accent1">
                    <a:lumMod val="50000"/>
                  </a:schemeClr>
                </a:solidFill>
                <a:latin typeface="Calibri" pitchFamily="34" charset="0"/>
                <a:cs typeface="Century Gothic" pitchFamily="34" charset="0"/>
              </a:rPr>
              <a:t>”</a:t>
            </a:r>
            <a:r>
              <a:rPr lang="en-US" altLang="ja-JP" sz="4400">
                <a:solidFill>
                  <a:schemeClr val="accent1">
                    <a:lumMod val="50000"/>
                  </a:schemeClr>
                </a:solidFill>
                <a:latin typeface="Calibri" pitchFamily="34" charset="0"/>
                <a:cs typeface="Century Gothic" pitchFamily="34" charset="0"/>
              </a:rPr>
              <a:t> in the context of academic writing?</a:t>
            </a: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6000" b="1"/>
              <a:t>Critical Thinking</a:t>
            </a:r>
            <a:endParaRPr lang="en-US" sz="600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a:t>UTS HELPS </a:t>
            </a:r>
            <a:r>
              <a:rPr lang="en-US" err="1"/>
              <a:t>Bootcamp</a:t>
            </a:r>
            <a:r>
              <a:rPr lang="en-US"/>
              <a:t> 2020</a:t>
            </a:r>
          </a:p>
        </p:txBody>
      </p:sp>
    </p:spTree>
    <p:extLst>
      <p:ext uri="{BB962C8B-B14F-4D97-AF65-F5344CB8AC3E}">
        <p14:creationId xmlns:p14="http://schemas.microsoft.com/office/powerpoint/2010/main" val="204263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EC29AE-C4F2-49E2-B8F2-36BC60410E9C}"/>
              </a:ext>
            </a:extLst>
          </p:cNvPr>
          <p:cNvSpPr/>
          <p:nvPr/>
        </p:nvSpPr>
        <p:spPr>
          <a:xfrm>
            <a:off x="866274" y="1825114"/>
            <a:ext cx="10427367" cy="1384995"/>
          </a:xfrm>
          <a:prstGeom prst="rect">
            <a:avLst/>
          </a:prstGeom>
        </p:spPr>
        <p:txBody>
          <a:bodyPr wrap="square">
            <a:spAutoFit/>
          </a:bodyPr>
          <a:lstStyle/>
          <a:p>
            <a:r>
              <a:rPr lang="en-AU" sz="3000">
                <a:solidFill>
                  <a:schemeClr val="accent1">
                    <a:lumMod val="50000"/>
                  </a:schemeClr>
                </a:solidFill>
              </a:rPr>
              <a:t>Critical thinking means pointing out everything negative about something you are analysing.</a:t>
            </a:r>
          </a:p>
          <a:p>
            <a:endParaRPr lang="en-AU" sz="2400">
              <a:solidFill>
                <a:schemeClr val="accent1">
                  <a:lumMod val="50000"/>
                </a:schemeClr>
              </a:solidFill>
            </a:endParaRPr>
          </a:p>
        </p:txBody>
      </p:sp>
      <p:sp>
        <p:nvSpPr>
          <p:cNvPr id="4" name="TextBox 3">
            <a:extLst>
              <a:ext uri="{FF2B5EF4-FFF2-40B4-BE49-F238E27FC236}">
                <a16:creationId xmlns:a16="http://schemas.microsoft.com/office/drawing/2014/main" id="{CA5A2772-842F-4D0A-8DF5-52D68C6DBF7E}"/>
              </a:ext>
            </a:extLst>
          </p:cNvPr>
          <p:cNvSpPr txBox="1"/>
          <p:nvPr/>
        </p:nvSpPr>
        <p:spPr>
          <a:xfrm>
            <a:off x="4345232" y="3158774"/>
            <a:ext cx="3936437" cy="1446550"/>
          </a:xfrm>
          <a:prstGeom prst="rect">
            <a:avLst/>
          </a:prstGeom>
          <a:noFill/>
        </p:spPr>
        <p:txBody>
          <a:bodyPr wrap="square" rtlCol="0">
            <a:spAutoFit/>
          </a:bodyPr>
          <a:lstStyle/>
          <a:p>
            <a:r>
              <a:rPr lang="en-AU" sz="8800">
                <a:solidFill>
                  <a:srgbClr val="FF0000"/>
                </a:solidFill>
              </a:rPr>
              <a:t>FALSE</a:t>
            </a:r>
          </a:p>
        </p:txBody>
      </p:sp>
      <p:sp>
        <p:nvSpPr>
          <p:cNvPr id="5" name="Rectangle 4">
            <a:extLst>
              <a:ext uri="{FF2B5EF4-FFF2-40B4-BE49-F238E27FC236}">
                <a16:creationId xmlns:a16="http://schemas.microsoft.com/office/drawing/2014/main" id="{47F69B8C-DD09-4B24-B9A1-A216C39FDC57}"/>
              </a:ext>
            </a:extLst>
          </p:cNvPr>
          <p:cNvSpPr/>
          <p:nvPr/>
        </p:nvSpPr>
        <p:spPr>
          <a:xfrm>
            <a:off x="866274" y="4488349"/>
            <a:ext cx="10894355" cy="1508105"/>
          </a:xfrm>
          <a:prstGeom prst="rect">
            <a:avLst/>
          </a:prstGeom>
        </p:spPr>
        <p:txBody>
          <a:bodyPr wrap="square" anchor="t">
            <a:spAutoFit/>
          </a:bodyPr>
          <a:lstStyle/>
          <a:p>
            <a:r>
              <a:rPr lang="en-AU" sz="3200" b="1">
                <a:solidFill>
                  <a:schemeClr val="accent1">
                    <a:lumMod val="50000"/>
                  </a:schemeClr>
                </a:solidFill>
              </a:rPr>
              <a:t>Example:</a:t>
            </a:r>
          </a:p>
          <a:p>
            <a:r>
              <a:rPr lang="en-AU" sz="3000" i="1">
                <a:solidFill>
                  <a:schemeClr val="accent1">
                    <a:lumMod val="50000"/>
                  </a:schemeClr>
                </a:solidFill>
              </a:rPr>
              <a:t>The latest Avenger’s movie was terrible. The acting was bland, the music was annoying, and the special effects looked fake. </a:t>
            </a:r>
            <a:endParaRPr lang="en-AU" sz="3000" i="1">
              <a:solidFill>
                <a:schemeClr val="accent1">
                  <a:lumMod val="50000"/>
                </a:schemeClr>
              </a:solidFill>
              <a:cs typeface="Arial"/>
            </a:endParaRPr>
          </a:p>
        </p:txBody>
      </p:sp>
      <p:sp>
        <p:nvSpPr>
          <p:cNvPr id="6" name="TextBox 5"/>
          <p:cNvSpPr txBox="1"/>
          <p:nvPr/>
        </p:nvSpPr>
        <p:spPr>
          <a:xfrm>
            <a:off x="1884704" y="496562"/>
            <a:ext cx="8614611" cy="707886"/>
          </a:xfrm>
          <a:prstGeom prst="rect">
            <a:avLst/>
          </a:prstGeom>
          <a:noFill/>
        </p:spPr>
        <p:txBody>
          <a:bodyPr wrap="square" rtlCol="0">
            <a:spAutoFit/>
          </a:bodyPr>
          <a:lstStyle/>
          <a:p>
            <a:pPr algn="ctr"/>
            <a:r>
              <a:rPr lang="en-AU" sz="4000" b="1">
                <a:solidFill>
                  <a:schemeClr val="accent1">
                    <a:lumMod val="50000"/>
                  </a:schemeClr>
                </a:solidFill>
              </a:rPr>
              <a:t>Is this statement true or false?</a:t>
            </a:r>
          </a:p>
        </p:txBody>
      </p:sp>
    </p:spTree>
    <p:extLst>
      <p:ext uri="{BB962C8B-B14F-4D97-AF65-F5344CB8AC3E}">
        <p14:creationId xmlns:p14="http://schemas.microsoft.com/office/powerpoint/2010/main" val="179640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EC29AE-C4F2-49E2-B8F2-36BC60410E9C}"/>
              </a:ext>
            </a:extLst>
          </p:cNvPr>
          <p:cNvSpPr/>
          <p:nvPr/>
        </p:nvSpPr>
        <p:spPr>
          <a:xfrm>
            <a:off x="858982" y="1467131"/>
            <a:ext cx="10751127" cy="1015663"/>
          </a:xfrm>
          <a:prstGeom prst="rect">
            <a:avLst/>
          </a:prstGeom>
        </p:spPr>
        <p:txBody>
          <a:bodyPr wrap="square">
            <a:spAutoFit/>
          </a:bodyPr>
          <a:lstStyle/>
          <a:p>
            <a:r>
              <a:rPr lang="en-AU" sz="3000">
                <a:solidFill>
                  <a:schemeClr val="accent1">
                    <a:lumMod val="50000"/>
                  </a:schemeClr>
                </a:solidFill>
              </a:rPr>
              <a:t>Critical thinking means logically evaluating something from different perspectives in order to make a balanced judgement. </a:t>
            </a:r>
          </a:p>
        </p:txBody>
      </p:sp>
      <p:sp>
        <p:nvSpPr>
          <p:cNvPr id="4" name="TextBox 3">
            <a:extLst>
              <a:ext uri="{FF2B5EF4-FFF2-40B4-BE49-F238E27FC236}">
                <a16:creationId xmlns:a16="http://schemas.microsoft.com/office/drawing/2014/main" id="{CA5A2772-842F-4D0A-8DF5-52D68C6DBF7E}"/>
              </a:ext>
            </a:extLst>
          </p:cNvPr>
          <p:cNvSpPr txBox="1"/>
          <p:nvPr/>
        </p:nvSpPr>
        <p:spPr>
          <a:xfrm>
            <a:off x="4223790" y="2617990"/>
            <a:ext cx="3936437" cy="1446550"/>
          </a:xfrm>
          <a:prstGeom prst="rect">
            <a:avLst/>
          </a:prstGeom>
          <a:noFill/>
        </p:spPr>
        <p:txBody>
          <a:bodyPr wrap="square" rtlCol="0">
            <a:spAutoFit/>
          </a:bodyPr>
          <a:lstStyle/>
          <a:p>
            <a:r>
              <a:rPr lang="en-AU" sz="8800">
                <a:solidFill>
                  <a:srgbClr val="FF0000"/>
                </a:solidFill>
              </a:rPr>
              <a:t>TRUE</a:t>
            </a:r>
          </a:p>
        </p:txBody>
      </p:sp>
      <p:sp>
        <p:nvSpPr>
          <p:cNvPr id="5" name="Rectangle 4">
            <a:extLst>
              <a:ext uri="{FF2B5EF4-FFF2-40B4-BE49-F238E27FC236}">
                <a16:creationId xmlns:a16="http://schemas.microsoft.com/office/drawing/2014/main" id="{FB3C90DC-B3BF-4895-A4F2-21DA6D57762E}"/>
              </a:ext>
            </a:extLst>
          </p:cNvPr>
          <p:cNvSpPr/>
          <p:nvPr/>
        </p:nvSpPr>
        <p:spPr>
          <a:xfrm>
            <a:off x="858983" y="3833622"/>
            <a:ext cx="10777334" cy="2677656"/>
          </a:xfrm>
          <a:prstGeom prst="rect">
            <a:avLst/>
          </a:prstGeom>
        </p:spPr>
        <p:txBody>
          <a:bodyPr wrap="square">
            <a:spAutoFit/>
          </a:bodyPr>
          <a:lstStyle/>
          <a:p>
            <a:r>
              <a:rPr lang="en-AU" sz="2800" b="1">
                <a:solidFill>
                  <a:schemeClr val="accent1">
                    <a:lumMod val="50000"/>
                  </a:schemeClr>
                </a:solidFill>
              </a:rPr>
              <a:t>Example:</a:t>
            </a:r>
          </a:p>
          <a:p>
            <a:r>
              <a:rPr lang="en-AU" sz="2800" i="1">
                <a:solidFill>
                  <a:schemeClr val="accent1">
                    <a:lumMod val="50000"/>
                  </a:schemeClr>
                </a:solidFill>
              </a:rPr>
              <a:t>The latest Avenger’s movie cannot be considered a ground breaking film. 65% of film critics on IMDB stated that the story was predictable and uninspiring (IMBD, 2019). Although, many praised the acting and the special effects, the film earned only 20 million dollars internationally (Jones, 2019). </a:t>
            </a:r>
          </a:p>
        </p:txBody>
      </p:sp>
      <p:sp>
        <p:nvSpPr>
          <p:cNvPr id="6" name="TextBox 5"/>
          <p:cNvSpPr txBox="1"/>
          <p:nvPr/>
        </p:nvSpPr>
        <p:spPr>
          <a:xfrm>
            <a:off x="1884704" y="496562"/>
            <a:ext cx="8614611" cy="707886"/>
          </a:xfrm>
          <a:prstGeom prst="rect">
            <a:avLst/>
          </a:prstGeom>
          <a:noFill/>
        </p:spPr>
        <p:txBody>
          <a:bodyPr wrap="square" rtlCol="0">
            <a:spAutoFit/>
          </a:bodyPr>
          <a:lstStyle/>
          <a:p>
            <a:pPr algn="ctr"/>
            <a:r>
              <a:rPr lang="en-AU" sz="4000" b="1">
                <a:solidFill>
                  <a:schemeClr val="accent1">
                    <a:lumMod val="50000"/>
                  </a:schemeClr>
                </a:solidFill>
              </a:rPr>
              <a:t>Is this statement true or false?</a:t>
            </a:r>
          </a:p>
        </p:txBody>
      </p:sp>
    </p:spTree>
    <p:extLst>
      <p:ext uri="{BB962C8B-B14F-4D97-AF65-F5344CB8AC3E}">
        <p14:creationId xmlns:p14="http://schemas.microsoft.com/office/powerpoint/2010/main" val="93233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41AF2D5-B590-4725-A5B6-928E0C0EA950}"/>
              </a:ext>
            </a:extLst>
          </p:cNvPr>
          <p:cNvGraphicFramePr/>
          <p:nvPr>
            <p:extLst>
              <p:ext uri="{D42A27DB-BD31-4B8C-83A1-F6EECF244321}">
                <p14:modId xmlns:p14="http://schemas.microsoft.com/office/powerpoint/2010/main" val="3263021780"/>
              </p:ext>
            </p:extLst>
          </p:nvPr>
        </p:nvGraphicFramePr>
        <p:xfrm>
          <a:off x="1519088" y="352928"/>
          <a:ext cx="9978188" cy="6093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FFDBEF69-EC3C-4253-9497-F868458A20ED}"/>
              </a:ext>
            </a:extLst>
          </p:cNvPr>
          <p:cNvSpPr/>
          <p:nvPr/>
        </p:nvSpPr>
        <p:spPr>
          <a:xfrm>
            <a:off x="35595" y="1177670"/>
            <a:ext cx="5231904" cy="1384995"/>
          </a:xfrm>
          <a:prstGeom prst="rect">
            <a:avLst/>
          </a:prstGeom>
        </p:spPr>
        <p:txBody>
          <a:bodyPr wrap="square">
            <a:spAutoFit/>
          </a:bodyPr>
          <a:lstStyle/>
          <a:p>
            <a:r>
              <a:rPr lang="en-AU" sz="2800">
                <a:solidFill>
                  <a:schemeClr val="accent1">
                    <a:lumMod val="50000"/>
                  </a:schemeClr>
                </a:solidFill>
              </a:rPr>
              <a:t>What is critical thinking and how is it relevant to your studies at university?</a:t>
            </a:r>
          </a:p>
        </p:txBody>
      </p:sp>
      <p:sp>
        <p:nvSpPr>
          <p:cNvPr id="2" name="Left Bracket 1">
            <a:extLst>
              <a:ext uri="{FF2B5EF4-FFF2-40B4-BE49-F238E27FC236}">
                <a16:creationId xmlns:a16="http://schemas.microsoft.com/office/drawing/2014/main" id="{3DEEBC51-3FCB-4F05-A2D7-8ABDB243A112}"/>
              </a:ext>
            </a:extLst>
          </p:cNvPr>
          <p:cNvSpPr/>
          <p:nvPr/>
        </p:nvSpPr>
        <p:spPr>
          <a:xfrm>
            <a:off x="815413" y="5100700"/>
            <a:ext cx="1728192" cy="1056117"/>
          </a:xfrm>
          <a:prstGeom prst="leftBracket">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400"/>
          </a:p>
        </p:txBody>
      </p:sp>
      <p:sp>
        <p:nvSpPr>
          <p:cNvPr id="5" name="Left Bracket 4">
            <a:extLst>
              <a:ext uri="{FF2B5EF4-FFF2-40B4-BE49-F238E27FC236}">
                <a16:creationId xmlns:a16="http://schemas.microsoft.com/office/drawing/2014/main" id="{2EB140DC-C009-4BF5-9570-B6866A60D392}"/>
              </a:ext>
            </a:extLst>
          </p:cNvPr>
          <p:cNvSpPr/>
          <p:nvPr/>
        </p:nvSpPr>
        <p:spPr>
          <a:xfrm rot="10800000">
            <a:off x="8332231" y="1569204"/>
            <a:ext cx="1824203" cy="2592288"/>
          </a:xfrm>
          <a:prstGeom prst="leftBracket">
            <a:avLst/>
          </a:pr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sz="2400"/>
          </a:p>
        </p:txBody>
      </p:sp>
      <p:sp>
        <p:nvSpPr>
          <p:cNvPr id="3" name="TextBox 2">
            <a:extLst>
              <a:ext uri="{FF2B5EF4-FFF2-40B4-BE49-F238E27FC236}">
                <a16:creationId xmlns:a16="http://schemas.microsoft.com/office/drawing/2014/main" id="{50D1E283-EABA-4389-AE09-E73BFE47889F}"/>
              </a:ext>
            </a:extLst>
          </p:cNvPr>
          <p:cNvSpPr txBox="1"/>
          <p:nvPr/>
        </p:nvSpPr>
        <p:spPr>
          <a:xfrm>
            <a:off x="190438" y="3966662"/>
            <a:ext cx="2697142" cy="646331"/>
          </a:xfrm>
          <a:prstGeom prst="rect">
            <a:avLst/>
          </a:prstGeom>
          <a:solidFill>
            <a:schemeClr val="bg1"/>
          </a:solidFill>
        </p:spPr>
        <p:txBody>
          <a:bodyPr wrap="square" rtlCol="0">
            <a:spAutoFit/>
          </a:bodyPr>
          <a:lstStyle/>
          <a:p>
            <a:r>
              <a:rPr lang="en-AU" sz="3600" b="1">
                <a:solidFill>
                  <a:schemeClr val="accent1"/>
                </a:solidFill>
              </a:rPr>
              <a:t>Descriptive</a:t>
            </a:r>
          </a:p>
        </p:txBody>
      </p:sp>
      <p:sp>
        <p:nvSpPr>
          <p:cNvPr id="4" name="Rectangle 3">
            <a:extLst>
              <a:ext uri="{FF2B5EF4-FFF2-40B4-BE49-F238E27FC236}">
                <a16:creationId xmlns:a16="http://schemas.microsoft.com/office/drawing/2014/main" id="{F039F718-83E0-423B-A8DB-5B63917E1B72}"/>
              </a:ext>
            </a:extLst>
          </p:cNvPr>
          <p:cNvSpPr/>
          <p:nvPr/>
        </p:nvSpPr>
        <p:spPr>
          <a:xfrm>
            <a:off x="10320416" y="2542182"/>
            <a:ext cx="1826640" cy="646331"/>
          </a:xfrm>
          <a:prstGeom prst="rect">
            <a:avLst/>
          </a:prstGeom>
        </p:spPr>
        <p:txBody>
          <a:bodyPr wrap="square">
            <a:spAutoFit/>
          </a:bodyPr>
          <a:lstStyle/>
          <a:p>
            <a:r>
              <a:rPr lang="en-AU" sz="3600" b="1">
                <a:solidFill>
                  <a:schemeClr val="accent1"/>
                </a:solidFill>
              </a:rPr>
              <a:t>Critical</a:t>
            </a:r>
          </a:p>
        </p:txBody>
      </p:sp>
    </p:spTree>
    <p:extLst>
      <p:ext uri="{BB962C8B-B14F-4D97-AF65-F5344CB8AC3E}">
        <p14:creationId xmlns:p14="http://schemas.microsoft.com/office/powerpoint/2010/main" val="32292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B5E9D68E-2AA0-47E4-839F-A5326E023367}"/>
                                            </p:graphicEl>
                                          </p:spTgt>
                                        </p:tgtEl>
                                        <p:attrNameLst>
                                          <p:attrName>style.visibility</p:attrName>
                                        </p:attrNameLst>
                                      </p:cBhvr>
                                      <p:to>
                                        <p:strVal val="visible"/>
                                      </p:to>
                                    </p:set>
                                    <p:animEffect transition="in" filter="fade">
                                      <p:cBhvr>
                                        <p:cTn id="7" dur="500"/>
                                        <p:tgtEl>
                                          <p:spTgt spid="7">
                                            <p:graphicEl>
                                              <a:dgm id="{B5E9D68E-2AA0-47E4-839F-A5326E02336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45905351-3220-4BB0-810D-F8281588319B}"/>
                                            </p:graphicEl>
                                          </p:spTgt>
                                        </p:tgtEl>
                                        <p:attrNameLst>
                                          <p:attrName>style.visibility</p:attrName>
                                        </p:attrNameLst>
                                      </p:cBhvr>
                                      <p:to>
                                        <p:strVal val="visible"/>
                                      </p:to>
                                    </p:set>
                                    <p:animEffect transition="in" filter="fade">
                                      <p:cBhvr>
                                        <p:cTn id="12" dur="500"/>
                                        <p:tgtEl>
                                          <p:spTgt spid="7">
                                            <p:graphicEl>
                                              <a:dgm id="{45905351-3220-4BB0-810D-F8281588319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2F1CAE9F-82E5-4064-887B-7221CAAB0B79}"/>
                                            </p:graphicEl>
                                          </p:spTgt>
                                        </p:tgtEl>
                                        <p:attrNameLst>
                                          <p:attrName>style.visibility</p:attrName>
                                        </p:attrNameLst>
                                      </p:cBhvr>
                                      <p:to>
                                        <p:strVal val="visible"/>
                                      </p:to>
                                    </p:set>
                                    <p:animEffect transition="in" filter="fade">
                                      <p:cBhvr>
                                        <p:cTn id="17" dur="500"/>
                                        <p:tgtEl>
                                          <p:spTgt spid="7">
                                            <p:graphicEl>
                                              <a:dgm id="{2F1CAE9F-82E5-4064-887B-7221CAAB0B7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3A2964CD-DCFE-41BA-93CB-1D1E5C1AAEC8}"/>
                                            </p:graphicEl>
                                          </p:spTgt>
                                        </p:tgtEl>
                                        <p:attrNameLst>
                                          <p:attrName>style.visibility</p:attrName>
                                        </p:attrNameLst>
                                      </p:cBhvr>
                                      <p:to>
                                        <p:strVal val="visible"/>
                                      </p:to>
                                    </p:set>
                                    <p:animEffect transition="in" filter="fade">
                                      <p:cBhvr>
                                        <p:cTn id="22" dur="500"/>
                                        <p:tgtEl>
                                          <p:spTgt spid="7">
                                            <p:graphicEl>
                                              <a:dgm id="{3A2964CD-DCFE-41BA-93CB-1D1E5C1AAEC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9E9E7F8E-6081-4C36-8E54-355B16FEA9B4}"/>
                                            </p:graphicEl>
                                          </p:spTgt>
                                        </p:tgtEl>
                                        <p:attrNameLst>
                                          <p:attrName>style.visibility</p:attrName>
                                        </p:attrNameLst>
                                      </p:cBhvr>
                                      <p:to>
                                        <p:strVal val="visible"/>
                                      </p:to>
                                    </p:set>
                                    <p:animEffect transition="in" filter="fade">
                                      <p:cBhvr>
                                        <p:cTn id="27" dur="500"/>
                                        <p:tgtEl>
                                          <p:spTgt spid="7">
                                            <p:graphicEl>
                                              <a:dgm id="{9E9E7F8E-6081-4C36-8E54-355B16FEA9B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30EDFDF7-41B0-42FC-A99F-48F052196619}"/>
                                            </p:graphicEl>
                                          </p:spTgt>
                                        </p:tgtEl>
                                        <p:attrNameLst>
                                          <p:attrName>style.visibility</p:attrName>
                                        </p:attrNameLst>
                                      </p:cBhvr>
                                      <p:to>
                                        <p:strVal val="visible"/>
                                      </p:to>
                                    </p:set>
                                    <p:animEffect transition="in" filter="fade">
                                      <p:cBhvr>
                                        <p:cTn id="32" dur="500"/>
                                        <p:tgtEl>
                                          <p:spTgt spid="7">
                                            <p:graphicEl>
                                              <a:dgm id="{30EDFDF7-41B0-42FC-A99F-48F05219661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left)">
                                      <p:cBhvr>
                                        <p:cTn id="37" dur="500"/>
                                        <p:tgtEl>
                                          <p:spTgt spid="3">
                                            <p:txEl>
                                              <p:pRg st="0" end="0"/>
                                            </p:tx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wipe(right)">
                                      <p:cBhvr>
                                        <p:cTn id="46" dur="500"/>
                                        <p:tgtEl>
                                          <p:spTgt spid="4">
                                            <p:txEl>
                                              <p:pRg st="0" end="0"/>
                                            </p:txEl>
                                          </p:spTgt>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righ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One" rev="1"/>
        </p:bldSub>
      </p:bldGraphic>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DBEF69-EC3C-4253-9497-F868458A20ED}"/>
              </a:ext>
            </a:extLst>
          </p:cNvPr>
          <p:cNvSpPr/>
          <p:nvPr/>
        </p:nvSpPr>
        <p:spPr>
          <a:xfrm>
            <a:off x="3287349" y="478970"/>
            <a:ext cx="6096000" cy="769441"/>
          </a:xfrm>
          <a:prstGeom prst="rect">
            <a:avLst/>
          </a:prstGeom>
        </p:spPr>
        <p:txBody>
          <a:bodyPr>
            <a:spAutoFit/>
          </a:bodyPr>
          <a:lstStyle/>
          <a:p>
            <a:r>
              <a:rPr lang="en-AU" sz="4400" b="1">
                <a:solidFill>
                  <a:srgbClr val="33CCFF"/>
                </a:solidFill>
              </a:rPr>
              <a:t>Why critical thinking?</a:t>
            </a:r>
          </a:p>
        </p:txBody>
      </p:sp>
      <p:sp>
        <p:nvSpPr>
          <p:cNvPr id="10" name="TextBox 9">
            <a:extLst>
              <a:ext uri="{FF2B5EF4-FFF2-40B4-BE49-F238E27FC236}">
                <a16:creationId xmlns:a16="http://schemas.microsoft.com/office/drawing/2014/main" id="{9EA865B9-FB44-4930-9ABB-CFB3551617BE}"/>
              </a:ext>
            </a:extLst>
          </p:cNvPr>
          <p:cNvSpPr txBox="1"/>
          <p:nvPr/>
        </p:nvSpPr>
        <p:spPr>
          <a:xfrm>
            <a:off x="8811490" y="3184798"/>
            <a:ext cx="3122515" cy="1077218"/>
          </a:xfrm>
          <a:prstGeom prst="rect">
            <a:avLst/>
          </a:prstGeom>
          <a:solidFill>
            <a:schemeClr val="accent1"/>
          </a:solidFill>
        </p:spPr>
        <p:txBody>
          <a:bodyPr wrap="square" rtlCol="0">
            <a:spAutoFit/>
          </a:bodyPr>
          <a:lstStyle/>
          <a:p>
            <a:pPr algn="ctr"/>
            <a:r>
              <a:rPr lang="en-AU" sz="3200" b="1">
                <a:solidFill>
                  <a:schemeClr val="bg1"/>
                </a:solidFill>
              </a:rPr>
              <a:t>Deep Understanding</a:t>
            </a:r>
          </a:p>
        </p:txBody>
      </p:sp>
      <p:sp>
        <p:nvSpPr>
          <p:cNvPr id="13" name="TextBox 12">
            <a:extLst>
              <a:ext uri="{FF2B5EF4-FFF2-40B4-BE49-F238E27FC236}">
                <a16:creationId xmlns:a16="http://schemas.microsoft.com/office/drawing/2014/main" id="{013F52A7-A5B3-4D89-BAD5-57655A3AF54B}"/>
              </a:ext>
            </a:extLst>
          </p:cNvPr>
          <p:cNvSpPr txBox="1"/>
          <p:nvPr/>
        </p:nvSpPr>
        <p:spPr>
          <a:xfrm>
            <a:off x="239350" y="3184798"/>
            <a:ext cx="2891777" cy="1077218"/>
          </a:xfrm>
          <a:prstGeom prst="rect">
            <a:avLst/>
          </a:prstGeom>
          <a:solidFill>
            <a:schemeClr val="accent2">
              <a:lumMod val="60000"/>
              <a:lumOff val="40000"/>
            </a:schemeClr>
          </a:solidFill>
        </p:spPr>
        <p:txBody>
          <a:bodyPr wrap="square" rtlCol="0">
            <a:spAutoFit/>
          </a:bodyPr>
          <a:lstStyle/>
          <a:p>
            <a:pPr algn="ctr"/>
            <a:r>
              <a:rPr lang="en-AU" sz="3200" b="1">
                <a:solidFill>
                  <a:schemeClr val="bg1"/>
                </a:solidFill>
              </a:rPr>
              <a:t>Surface Knowledge</a:t>
            </a:r>
          </a:p>
        </p:txBody>
      </p:sp>
      <p:sp>
        <p:nvSpPr>
          <p:cNvPr id="14" name="Arrow: Right 13">
            <a:extLst>
              <a:ext uri="{FF2B5EF4-FFF2-40B4-BE49-F238E27FC236}">
                <a16:creationId xmlns:a16="http://schemas.microsoft.com/office/drawing/2014/main" id="{B64A2BE2-5113-4A98-AAB2-8C00F965A049}"/>
              </a:ext>
            </a:extLst>
          </p:cNvPr>
          <p:cNvSpPr/>
          <p:nvPr/>
        </p:nvSpPr>
        <p:spPr>
          <a:xfrm>
            <a:off x="3519052" y="2951888"/>
            <a:ext cx="5015347" cy="1543038"/>
          </a:xfrm>
          <a:prstGeom prst="rightArrow">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rtlCol="0" anchor="ctr"/>
          <a:lstStyle/>
          <a:p>
            <a:pPr algn="ctr"/>
            <a:endParaRPr lang="en-AU" sz="3200"/>
          </a:p>
        </p:txBody>
      </p:sp>
    </p:spTree>
    <p:extLst>
      <p:ext uri="{BB962C8B-B14F-4D97-AF65-F5344CB8AC3E}">
        <p14:creationId xmlns:p14="http://schemas.microsoft.com/office/powerpoint/2010/main" val="191187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9628D6-6B65-4603-B841-C181B1F6683F}"/>
              </a:ext>
            </a:extLst>
          </p:cNvPr>
          <p:cNvSpPr/>
          <p:nvPr/>
        </p:nvSpPr>
        <p:spPr>
          <a:xfrm>
            <a:off x="5057425" y="317420"/>
            <a:ext cx="2173159" cy="647550"/>
          </a:xfrm>
          <a:prstGeom prst="rect">
            <a:avLst/>
          </a:prstGeom>
        </p:spPr>
        <p:txBody>
          <a:bodyPr wrap="none">
            <a:spAutoFit/>
          </a:bodyPr>
          <a:lstStyle/>
          <a:p>
            <a:pPr>
              <a:lnSpc>
                <a:spcPct val="80000"/>
              </a:lnSpc>
            </a:pPr>
            <a:r>
              <a:rPr lang="en-US" altLang="en-US" sz="4400" b="1">
                <a:solidFill>
                  <a:srgbClr val="00B0F0"/>
                </a:solidFill>
                <a:latin typeface="Calibri" pitchFamily="34" charset="0"/>
                <a:ea typeface="ＭＳ Ｐゴシック" pitchFamily="34" charset="-128"/>
                <a:cs typeface="Century Gothic" pitchFamily="34" charset="0"/>
              </a:rPr>
              <a:t>Example</a:t>
            </a:r>
          </a:p>
        </p:txBody>
      </p:sp>
      <p:sp>
        <p:nvSpPr>
          <p:cNvPr id="4" name="Rectangle 3">
            <a:extLst>
              <a:ext uri="{FF2B5EF4-FFF2-40B4-BE49-F238E27FC236}">
                <a16:creationId xmlns:a16="http://schemas.microsoft.com/office/drawing/2014/main" id="{0EC72AB9-D94B-4690-B8DC-CF07961CF7A2}"/>
              </a:ext>
            </a:extLst>
          </p:cNvPr>
          <p:cNvSpPr/>
          <p:nvPr/>
        </p:nvSpPr>
        <p:spPr>
          <a:xfrm>
            <a:off x="335360" y="1148760"/>
            <a:ext cx="11617291" cy="496161"/>
          </a:xfrm>
          <a:prstGeom prst="rect">
            <a:avLst/>
          </a:prstGeom>
        </p:spPr>
        <p:txBody>
          <a:bodyPr wrap="square">
            <a:spAutoFit/>
          </a:bodyPr>
          <a:lstStyle/>
          <a:p>
            <a:pPr algn="ctr">
              <a:lnSpc>
                <a:spcPct val="80000"/>
              </a:lnSpc>
            </a:pPr>
            <a:r>
              <a:rPr lang="en-US" altLang="en-US" sz="3200" b="1">
                <a:solidFill>
                  <a:schemeClr val="accent1">
                    <a:lumMod val="50000"/>
                  </a:schemeClr>
                </a:solidFill>
                <a:latin typeface="Calibri" pitchFamily="34" charset="0"/>
                <a:ea typeface="ＭＳ Ｐゴシック" pitchFamily="34" charset="-128"/>
                <a:cs typeface="Century Gothic" pitchFamily="34" charset="0"/>
              </a:rPr>
              <a:t>How can you think critically?</a:t>
            </a:r>
          </a:p>
        </p:txBody>
      </p:sp>
      <p:sp>
        <p:nvSpPr>
          <p:cNvPr id="5" name="Rectangle 4">
            <a:extLst>
              <a:ext uri="{FF2B5EF4-FFF2-40B4-BE49-F238E27FC236}">
                <a16:creationId xmlns:a16="http://schemas.microsoft.com/office/drawing/2014/main" id="{5B93DB03-81EE-4394-AE8A-85903A89AB1B}"/>
              </a:ext>
            </a:extLst>
          </p:cNvPr>
          <p:cNvSpPr/>
          <p:nvPr/>
        </p:nvSpPr>
        <p:spPr>
          <a:xfrm>
            <a:off x="431370" y="1879057"/>
            <a:ext cx="11329259" cy="882165"/>
          </a:xfrm>
          <a:prstGeom prst="rect">
            <a:avLst/>
          </a:prstGeom>
        </p:spPr>
        <p:txBody>
          <a:bodyPr wrap="square">
            <a:spAutoFit/>
          </a:bodyPr>
          <a:lstStyle/>
          <a:p>
            <a:pPr>
              <a:lnSpc>
                <a:spcPct val="80000"/>
              </a:lnSpc>
              <a:buFont typeface="Arial" charset="0"/>
              <a:buNone/>
            </a:pPr>
            <a:r>
              <a:rPr lang="ja-JP" altLang="en-US" sz="3200" i="1">
                <a:solidFill>
                  <a:schemeClr val="accent1">
                    <a:lumMod val="50000"/>
                  </a:schemeClr>
                </a:solidFill>
                <a:latin typeface="Calibri" pitchFamily="34" charset="0"/>
                <a:ea typeface="ＭＳ Ｐゴシック" pitchFamily="34" charset="-128"/>
                <a:cs typeface="Century Gothic" pitchFamily="34" charset="0"/>
              </a:rPr>
              <a:t>“</a:t>
            </a:r>
            <a:r>
              <a:rPr lang="en-AU" altLang="ja-JP" sz="3200" i="1">
                <a:solidFill>
                  <a:schemeClr val="accent1">
                    <a:lumMod val="50000"/>
                  </a:schemeClr>
                </a:solidFill>
                <a:latin typeface="Calibri" pitchFamily="34" charset="0"/>
                <a:ea typeface="ＭＳ Ｐゴシック" pitchFamily="34" charset="-128"/>
                <a:cs typeface="Century Gothic" pitchFamily="34" charset="0"/>
              </a:rPr>
              <a:t>According to research, </a:t>
            </a:r>
            <a:r>
              <a:rPr lang="en-US" altLang="ja-JP" sz="3200" i="1">
                <a:solidFill>
                  <a:schemeClr val="accent1">
                    <a:lumMod val="50000"/>
                  </a:schemeClr>
                </a:solidFill>
                <a:latin typeface="Calibri" pitchFamily="34" charset="0"/>
                <a:ea typeface="ＭＳ Ｐゴシック" pitchFamily="34" charset="-128"/>
                <a:cs typeface="Century Gothic" pitchFamily="34" charset="0"/>
              </a:rPr>
              <a:t>young people in Australia consider the burgers at Hungry Jacks the very best</a:t>
            </a:r>
            <a:r>
              <a:rPr lang="ja-JP" altLang="en-US" sz="3200" i="1">
                <a:solidFill>
                  <a:schemeClr val="accent1">
                    <a:lumMod val="50000"/>
                  </a:schemeClr>
                </a:solidFill>
                <a:latin typeface="Calibri" pitchFamily="34" charset="0"/>
                <a:ea typeface="ＭＳ Ｐゴシック" pitchFamily="34" charset="-128"/>
                <a:cs typeface="Century Gothic" pitchFamily="34" charset="0"/>
              </a:rPr>
              <a:t>”</a:t>
            </a:r>
            <a:endParaRPr lang="en-US" altLang="ja-JP" sz="3200" i="1">
              <a:solidFill>
                <a:schemeClr val="accent1">
                  <a:lumMod val="50000"/>
                </a:schemeClr>
              </a:solidFill>
              <a:latin typeface="Calibri" pitchFamily="34" charset="0"/>
              <a:ea typeface="ＭＳ Ｐゴシック" pitchFamily="34" charset="-128"/>
              <a:cs typeface="Century Gothic" pitchFamily="34" charset="0"/>
            </a:endParaRPr>
          </a:p>
        </p:txBody>
      </p:sp>
      <p:sp>
        <p:nvSpPr>
          <p:cNvPr id="6" name="TextBox 5">
            <a:extLst>
              <a:ext uri="{FF2B5EF4-FFF2-40B4-BE49-F238E27FC236}">
                <a16:creationId xmlns:a16="http://schemas.microsoft.com/office/drawing/2014/main" id="{AF7721EA-23DA-4E2E-BDC8-D9E9480EADB6}"/>
              </a:ext>
            </a:extLst>
          </p:cNvPr>
          <p:cNvSpPr txBox="1"/>
          <p:nvPr/>
        </p:nvSpPr>
        <p:spPr>
          <a:xfrm>
            <a:off x="335360" y="2999282"/>
            <a:ext cx="5399396" cy="1692771"/>
          </a:xfrm>
          <a:prstGeom prst="rect">
            <a:avLst/>
          </a:prstGeom>
          <a:noFill/>
        </p:spPr>
        <p:txBody>
          <a:bodyPr wrap="square" rtlCol="0">
            <a:spAutoFit/>
          </a:bodyPr>
          <a:lstStyle/>
          <a:p>
            <a:r>
              <a:rPr lang="en-AU" sz="2800" b="1" u="sng">
                <a:solidFill>
                  <a:schemeClr val="accent2"/>
                </a:solidFill>
              </a:rPr>
              <a:t>No critical thinking applied:</a:t>
            </a:r>
          </a:p>
          <a:p>
            <a:endParaRPr lang="en-AU" sz="2800" b="1" u="sng">
              <a:solidFill>
                <a:schemeClr val="accent1">
                  <a:lumMod val="50000"/>
                </a:schemeClr>
              </a:solidFill>
            </a:endParaRPr>
          </a:p>
          <a:p>
            <a:pPr marL="380990" indent="-380990">
              <a:buFont typeface="Arial" panose="020B0604020202020204" pitchFamily="34" charset="0"/>
              <a:buChar char="•"/>
            </a:pPr>
            <a:r>
              <a:rPr lang="en-AU" sz="2400">
                <a:solidFill>
                  <a:schemeClr val="accent1">
                    <a:lumMod val="50000"/>
                  </a:schemeClr>
                </a:solidFill>
              </a:rPr>
              <a:t>Young people in Australia must like Burger King burgers the most</a:t>
            </a:r>
            <a:r>
              <a:rPr lang="en-AU" sz="2000">
                <a:solidFill>
                  <a:schemeClr val="accent1">
                    <a:lumMod val="50000"/>
                  </a:schemeClr>
                </a:solidFill>
              </a:rPr>
              <a:t>!</a:t>
            </a:r>
          </a:p>
        </p:txBody>
      </p:sp>
      <p:sp>
        <p:nvSpPr>
          <p:cNvPr id="7" name="TextBox 6">
            <a:extLst>
              <a:ext uri="{FF2B5EF4-FFF2-40B4-BE49-F238E27FC236}">
                <a16:creationId xmlns:a16="http://schemas.microsoft.com/office/drawing/2014/main" id="{C5821D0D-C4AC-422B-81D9-F9CDCA746BC1}"/>
              </a:ext>
            </a:extLst>
          </p:cNvPr>
          <p:cNvSpPr txBox="1"/>
          <p:nvPr/>
        </p:nvSpPr>
        <p:spPr>
          <a:xfrm>
            <a:off x="5836356" y="3003206"/>
            <a:ext cx="6457244" cy="3908762"/>
          </a:xfrm>
          <a:prstGeom prst="rect">
            <a:avLst/>
          </a:prstGeom>
          <a:noFill/>
        </p:spPr>
        <p:txBody>
          <a:bodyPr wrap="square" rtlCol="0">
            <a:spAutoFit/>
          </a:bodyPr>
          <a:lstStyle/>
          <a:p>
            <a:r>
              <a:rPr lang="en-AU" sz="2800" b="1" u="sng">
                <a:solidFill>
                  <a:schemeClr val="accent1"/>
                </a:solidFill>
              </a:rPr>
              <a:t>Critical thinking applied:</a:t>
            </a:r>
          </a:p>
          <a:p>
            <a:endParaRPr lang="en-AU" sz="2800" b="1" u="sng">
              <a:solidFill>
                <a:schemeClr val="accent1"/>
              </a:solidFill>
            </a:endParaRPr>
          </a:p>
          <a:p>
            <a:pPr marL="380990" indent="-380990">
              <a:buFont typeface="Arial" panose="020B0604020202020204" pitchFamily="34" charset="0"/>
              <a:buChar char="•"/>
            </a:pPr>
            <a:r>
              <a:rPr lang="en-AU" sz="2400">
                <a:solidFill>
                  <a:schemeClr val="accent1">
                    <a:lumMod val="50000"/>
                  </a:schemeClr>
                </a:solidFill>
              </a:rPr>
              <a:t>Who conducted the research?</a:t>
            </a:r>
          </a:p>
          <a:p>
            <a:pPr marL="380990" indent="-380990">
              <a:buFont typeface="Arial" panose="020B0604020202020204" pitchFamily="34" charset="0"/>
              <a:buChar char="•"/>
            </a:pPr>
            <a:r>
              <a:rPr lang="en-AU" sz="2400">
                <a:solidFill>
                  <a:schemeClr val="accent1">
                    <a:lumMod val="50000"/>
                  </a:schemeClr>
                </a:solidFill>
              </a:rPr>
              <a:t>What is considered ‘young’?</a:t>
            </a:r>
          </a:p>
          <a:p>
            <a:pPr marL="380990" indent="-380990">
              <a:buFont typeface="Arial" panose="020B0604020202020204" pitchFamily="34" charset="0"/>
              <a:buChar char="•"/>
            </a:pPr>
            <a:r>
              <a:rPr lang="en-AU" sz="2400">
                <a:solidFill>
                  <a:schemeClr val="accent1">
                    <a:lumMod val="50000"/>
                  </a:schemeClr>
                </a:solidFill>
              </a:rPr>
              <a:t>Who were Hungry Jack’s burgers compared against?</a:t>
            </a:r>
          </a:p>
          <a:p>
            <a:pPr marL="380990" indent="-380990">
              <a:buFont typeface="Arial" panose="020B0604020202020204" pitchFamily="34" charset="0"/>
              <a:buChar char="•"/>
            </a:pPr>
            <a:r>
              <a:rPr lang="en-AU" sz="2400">
                <a:solidFill>
                  <a:schemeClr val="accent1">
                    <a:lumMod val="50000"/>
                  </a:schemeClr>
                </a:solidFill>
              </a:rPr>
              <a:t>How was the research conducted?</a:t>
            </a:r>
          </a:p>
          <a:p>
            <a:pPr marL="380990" indent="-380990">
              <a:buFont typeface="Arial" panose="020B0604020202020204" pitchFamily="34" charset="0"/>
              <a:buChar char="•"/>
            </a:pPr>
            <a:r>
              <a:rPr lang="en-AU" sz="2400">
                <a:solidFill>
                  <a:schemeClr val="accent1">
                    <a:lumMod val="50000"/>
                  </a:schemeClr>
                </a:solidFill>
              </a:rPr>
              <a:t>How much research has there been (more research required)?</a:t>
            </a:r>
          </a:p>
          <a:p>
            <a:endParaRPr lang="en-AU" sz="2400">
              <a:solidFill>
                <a:schemeClr val="bg1"/>
              </a:solidFill>
            </a:endParaRPr>
          </a:p>
        </p:txBody>
      </p:sp>
      <p:sp>
        <p:nvSpPr>
          <p:cNvPr id="9" name="Oval 8">
            <a:extLst>
              <a:ext uri="{FF2B5EF4-FFF2-40B4-BE49-F238E27FC236}">
                <a16:creationId xmlns:a16="http://schemas.microsoft.com/office/drawing/2014/main" id="{8AEDD556-7ACE-CC7E-B184-9D5A6BC5E8EA}"/>
              </a:ext>
            </a:extLst>
          </p:cNvPr>
          <p:cNvSpPr/>
          <p:nvPr/>
        </p:nvSpPr>
        <p:spPr>
          <a:xfrm>
            <a:off x="733778" y="4787599"/>
            <a:ext cx="4797778" cy="184328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000" b="1" dirty="0"/>
          </a:p>
          <a:p>
            <a:pPr algn="ctr"/>
            <a:endParaRPr lang="en-US" sz="2000" b="1" dirty="0"/>
          </a:p>
          <a:p>
            <a:pPr algn="ctr"/>
            <a:r>
              <a:rPr lang="en-US" sz="2000" b="1" dirty="0"/>
              <a:t>TIP!</a:t>
            </a:r>
          </a:p>
          <a:p>
            <a:pPr algn="ctr"/>
            <a:endParaRPr lang="en-US" sz="1800" b="1" dirty="0"/>
          </a:p>
          <a:p>
            <a:pPr algn="ctr"/>
            <a:r>
              <a:rPr lang="en-AU" sz="1800" b="1" u="sng" dirty="0"/>
              <a:t> Use WH questions to help you form critical thinking questions! </a:t>
            </a:r>
          </a:p>
          <a:p>
            <a:pPr algn="ctr"/>
            <a:endParaRPr lang="en-AU" sz="1800" b="1" u="sng" dirty="0"/>
          </a:p>
          <a:p>
            <a:pPr algn="ctr"/>
            <a:endParaRPr lang="en-AU" dirty="0"/>
          </a:p>
        </p:txBody>
      </p:sp>
    </p:spTree>
    <p:extLst>
      <p:ext uri="{BB962C8B-B14F-4D97-AF65-F5344CB8AC3E}">
        <p14:creationId xmlns:p14="http://schemas.microsoft.com/office/powerpoint/2010/main" val="267829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 calcmode="lin" valueType="num">
                                      <p:cBhvr additive="base">
                                        <p:cTn id="3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 calcmode="lin" valueType="num">
                                      <p:cBhvr additive="base">
                                        <p:cTn id="4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 calcmode="lin" valueType="num">
                                      <p:cBhvr additive="base">
                                        <p:cTn id="4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anim calcmode="lin" valueType="num">
                                      <p:cBhvr additive="base">
                                        <p:cTn id="5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3940B1-0881-4E08-B737-EB6312E00B7F}"/>
              </a:ext>
            </a:extLst>
          </p:cNvPr>
          <p:cNvSpPr/>
          <p:nvPr/>
        </p:nvSpPr>
        <p:spPr>
          <a:xfrm>
            <a:off x="593558" y="1610497"/>
            <a:ext cx="11004884" cy="4232697"/>
          </a:xfrm>
          <a:prstGeom prst="rect">
            <a:avLst/>
          </a:prstGeom>
        </p:spPr>
        <p:txBody>
          <a:bodyPr wrap="square">
            <a:spAutoFit/>
          </a:bodyPr>
          <a:lstStyle/>
          <a:p>
            <a:pPr>
              <a:lnSpc>
                <a:spcPct val="80000"/>
              </a:lnSpc>
            </a:pPr>
            <a:r>
              <a:rPr lang="en-US" altLang="en-US" sz="3600" b="1">
                <a:solidFill>
                  <a:schemeClr val="accent1">
                    <a:lumMod val="50000"/>
                  </a:schemeClr>
                </a:solidFill>
                <a:latin typeface="Calibri" pitchFamily="34" charset="0"/>
                <a:ea typeface="ＭＳ Ｐゴシック" pitchFamily="34" charset="-128"/>
                <a:cs typeface="Century Gothic" pitchFamily="34" charset="0"/>
              </a:rPr>
              <a:t>What critical questions would you ask about the following statement? </a:t>
            </a:r>
          </a:p>
          <a:p>
            <a:pPr>
              <a:lnSpc>
                <a:spcPct val="80000"/>
              </a:lnSpc>
            </a:pPr>
            <a:endParaRPr lang="en-US" altLang="en-US" sz="2667" b="1">
              <a:solidFill>
                <a:schemeClr val="accent1">
                  <a:lumMod val="50000"/>
                </a:schemeClr>
              </a:solidFill>
              <a:latin typeface="Calibri" pitchFamily="34" charset="0"/>
              <a:ea typeface="ＭＳ Ｐゴシック" pitchFamily="34" charset="-128"/>
              <a:cs typeface="Century Gothic" pitchFamily="34" charset="0"/>
            </a:endParaRPr>
          </a:p>
          <a:p>
            <a:pPr>
              <a:lnSpc>
                <a:spcPct val="80000"/>
              </a:lnSpc>
              <a:buFont typeface="Arial" charset="0"/>
              <a:buNone/>
            </a:pPr>
            <a:r>
              <a:rPr lang="en-US" altLang="ja-JP" sz="3733" i="1">
                <a:solidFill>
                  <a:schemeClr val="accent1"/>
                </a:solidFill>
                <a:latin typeface="Calibri" pitchFamily="34" charset="0"/>
                <a:ea typeface="ＭＳ Ｐゴシック" pitchFamily="34" charset="-128"/>
                <a:cs typeface="Century Gothic" pitchFamily="34" charset="0"/>
              </a:rPr>
              <a:t>“In the reading test, the five children who were taught to read using phonics performed better overall than the five children taught using the whole word method. This shows that the phonics method is a better choice for schools.</a:t>
            </a:r>
            <a:r>
              <a:rPr lang="ja-JP" altLang="en-US" sz="3733" i="1">
                <a:solidFill>
                  <a:schemeClr val="accent1"/>
                </a:solidFill>
                <a:latin typeface="Calibri" pitchFamily="34" charset="0"/>
                <a:ea typeface="ＭＳ Ｐゴシック" pitchFamily="34" charset="-128"/>
                <a:cs typeface="Century Gothic" pitchFamily="34" charset="0"/>
              </a:rPr>
              <a:t>”</a:t>
            </a:r>
            <a:endParaRPr lang="en-US" altLang="ja-JP" sz="3733" i="1">
              <a:solidFill>
                <a:schemeClr val="accent1"/>
              </a:solidFill>
              <a:latin typeface="Calibri" pitchFamily="34" charset="0"/>
              <a:ea typeface="ＭＳ Ｐゴシック" pitchFamily="34" charset="-128"/>
              <a:cs typeface="Century Gothic" pitchFamily="34" charset="0"/>
            </a:endParaRPr>
          </a:p>
          <a:p>
            <a:pPr>
              <a:lnSpc>
                <a:spcPct val="80000"/>
              </a:lnSpc>
              <a:buFont typeface="Arial" charset="0"/>
              <a:buNone/>
            </a:pPr>
            <a:endParaRPr lang="en-US" altLang="en-US" sz="2400">
              <a:solidFill>
                <a:schemeClr val="bg1"/>
              </a:solidFill>
              <a:latin typeface="Calibri" pitchFamily="34" charset="0"/>
              <a:ea typeface="ＭＳ Ｐゴシック" pitchFamily="34" charset="-128"/>
              <a:cs typeface="Century Gothic" pitchFamily="34" charset="0"/>
            </a:endParaRPr>
          </a:p>
          <a:p>
            <a:pPr>
              <a:lnSpc>
                <a:spcPct val="80000"/>
              </a:lnSpc>
              <a:buFont typeface="Arial" charset="0"/>
              <a:buNone/>
            </a:pPr>
            <a:r>
              <a:rPr lang="en-US" altLang="en-US" sz="933">
                <a:solidFill>
                  <a:schemeClr val="bg1"/>
                </a:solidFill>
                <a:latin typeface="Calibri" pitchFamily="34" charset="0"/>
                <a:ea typeface="ＭＳ Ｐゴシック" pitchFamily="34" charset="-128"/>
                <a:cs typeface="Century Gothic" pitchFamily="34" charset="0"/>
              </a:rPr>
              <a:t>(</a:t>
            </a:r>
            <a:r>
              <a:rPr lang="en-US" altLang="en-US" sz="1200">
                <a:solidFill>
                  <a:schemeClr val="accent1">
                    <a:lumMod val="50000"/>
                  </a:schemeClr>
                </a:solidFill>
                <a:latin typeface="Calibri" pitchFamily="34" charset="0"/>
                <a:ea typeface="ＭＳ Ｐゴシック" pitchFamily="34" charset="-128"/>
                <a:cs typeface="Century Gothic" pitchFamily="34" charset="0"/>
              </a:rPr>
              <a:t>Source: Wallace, M. &amp; Wray, A. 2006 </a:t>
            </a:r>
            <a:r>
              <a:rPr lang="ja-JP" altLang="en-US" sz="1200">
                <a:solidFill>
                  <a:schemeClr val="accent1">
                    <a:lumMod val="50000"/>
                  </a:schemeClr>
                </a:solidFill>
                <a:latin typeface="Calibri" pitchFamily="34" charset="0"/>
                <a:ea typeface="ＭＳ Ｐゴシック" pitchFamily="34" charset="-128"/>
                <a:cs typeface="Century Gothic" pitchFamily="34" charset="0"/>
              </a:rPr>
              <a:t>‘</a:t>
            </a:r>
            <a:r>
              <a:rPr lang="en-US" altLang="ja-JP" sz="1200">
                <a:solidFill>
                  <a:schemeClr val="accent1">
                    <a:lumMod val="50000"/>
                  </a:schemeClr>
                </a:solidFill>
                <a:latin typeface="Calibri" pitchFamily="34" charset="0"/>
                <a:ea typeface="ＭＳ Ｐゴシック" pitchFamily="34" charset="-128"/>
                <a:cs typeface="Century Gothic" pitchFamily="34" charset="0"/>
              </a:rPr>
              <a:t>Chapter 1: What It Means to Be Critical</a:t>
            </a:r>
            <a:r>
              <a:rPr lang="ja-JP" altLang="en-US" sz="1200">
                <a:solidFill>
                  <a:schemeClr val="accent1">
                    <a:lumMod val="50000"/>
                  </a:schemeClr>
                </a:solidFill>
                <a:latin typeface="Calibri" pitchFamily="34" charset="0"/>
                <a:ea typeface="ＭＳ Ｐゴシック" pitchFamily="34" charset="-128"/>
                <a:cs typeface="Century Gothic" pitchFamily="34" charset="0"/>
              </a:rPr>
              <a:t>’</a:t>
            </a:r>
            <a:r>
              <a:rPr lang="en-US" altLang="ja-JP" sz="1200">
                <a:solidFill>
                  <a:schemeClr val="accent1">
                    <a:lumMod val="50000"/>
                  </a:schemeClr>
                </a:solidFill>
                <a:latin typeface="Calibri" pitchFamily="34" charset="0"/>
                <a:ea typeface="ＭＳ Ｐゴシック" pitchFamily="34" charset="-128"/>
                <a:cs typeface="Century Gothic" pitchFamily="34" charset="0"/>
              </a:rPr>
              <a:t> in </a:t>
            </a:r>
            <a:r>
              <a:rPr lang="en-US" altLang="ja-JP" sz="1200" i="1">
                <a:solidFill>
                  <a:schemeClr val="accent1">
                    <a:lumMod val="50000"/>
                  </a:schemeClr>
                </a:solidFill>
                <a:latin typeface="Calibri" pitchFamily="34" charset="0"/>
                <a:ea typeface="ＭＳ Ｐゴシック" pitchFamily="34" charset="-128"/>
                <a:cs typeface="Century Gothic" pitchFamily="34" charset="0"/>
              </a:rPr>
              <a:t>Critical Reading &amp; Writing for Postgraduates,</a:t>
            </a:r>
            <a:r>
              <a:rPr lang="en-US" altLang="ja-JP" sz="1200">
                <a:solidFill>
                  <a:schemeClr val="accent1">
                    <a:lumMod val="50000"/>
                  </a:schemeClr>
                </a:solidFill>
                <a:latin typeface="Calibri" pitchFamily="34" charset="0"/>
                <a:ea typeface="ＭＳ Ｐゴシック" pitchFamily="34" charset="-128"/>
                <a:cs typeface="Century Gothic" pitchFamily="34" charset="0"/>
              </a:rPr>
              <a:t> Thousand Oaks, California, p.5.)</a:t>
            </a:r>
          </a:p>
          <a:p>
            <a:endParaRPr lang="en-AU" altLang="en-US" sz="1200">
              <a:solidFill>
                <a:schemeClr val="accent1">
                  <a:lumMod val="50000"/>
                </a:schemeClr>
              </a:solidFill>
              <a:latin typeface="Calibri" pitchFamily="34" charset="0"/>
              <a:ea typeface="ＭＳ Ｐゴシック" pitchFamily="34" charset="-128"/>
              <a:cs typeface="Century Gothic" pitchFamily="34" charset="0"/>
            </a:endParaRPr>
          </a:p>
        </p:txBody>
      </p:sp>
      <p:sp>
        <p:nvSpPr>
          <p:cNvPr id="2" name="TextBox 1"/>
          <p:cNvSpPr txBox="1"/>
          <p:nvPr/>
        </p:nvSpPr>
        <p:spPr>
          <a:xfrm>
            <a:off x="5005137" y="449179"/>
            <a:ext cx="2181726" cy="1046440"/>
          </a:xfrm>
          <a:prstGeom prst="rect">
            <a:avLst/>
          </a:prstGeom>
          <a:noFill/>
        </p:spPr>
        <p:txBody>
          <a:bodyPr wrap="square" rtlCol="0">
            <a:spAutoFit/>
          </a:bodyPr>
          <a:lstStyle/>
          <a:p>
            <a:r>
              <a:rPr lang="en-US" altLang="en-US" sz="4400" b="1">
                <a:solidFill>
                  <a:schemeClr val="accent6"/>
                </a:solidFill>
                <a:latin typeface="Calibri" pitchFamily="34" charset="0"/>
                <a:ea typeface="ＭＳ Ｐゴシック" pitchFamily="34" charset="-128"/>
                <a:cs typeface="Century Gothic" pitchFamily="34" charset="0"/>
              </a:rPr>
              <a:t>Activity</a:t>
            </a:r>
          </a:p>
          <a:p>
            <a:endParaRPr lang="en-AU"/>
          </a:p>
        </p:txBody>
      </p:sp>
    </p:spTree>
    <p:extLst>
      <p:ext uri="{BB962C8B-B14F-4D97-AF65-F5344CB8AC3E}">
        <p14:creationId xmlns:p14="http://schemas.microsoft.com/office/powerpoint/2010/main" val="1469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1" ma:contentTypeDescription="Create a new document." ma:contentTypeScope="" ma:versionID="e09c4fc4d85c45b9a2b9b6cd3ad01f00">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263fe9b90f30b001c6fce327e700e95f"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60D3FF-D3A6-412C-9BF8-EE79E5E2020C}">
  <ds:schemaRefs>
    <ds:schemaRef ds:uri="cff5b4fd-eec2-4aff-a7f6-43c4ba3f6121"/>
    <ds:schemaRef ds:uri="ea32d570-4c40-4a20-9a55-39b056d395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2A29DD-F511-4A3A-AF2E-348CB8B3774C}">
  <ds:schemaRefs>
    <ds:schemaRef ds:uri="http://schemas.microsoft.com/sharepoint/v3/contenttype/forms"/>
  </ds:schemaRefs>
</ds:datastoreItem>
</file>

<file path=customXml/itemProps3.xml><?xml version="1.0" encoding="utf-8"?>
<ds:datastoreItem xmlns:ds="http://schemas.openxmlformats.org/officeDocument/2006/customXml" ds:itemID="{71A4AEDE-F2FF-4F55-9193-30680A732170}">
  <ds:schemaRefs>
    <ds:schemaRef ds:uri="cff5b4fd-eec2-4aff-a7f6-43c4ba3f6121"/>
    <ds:schemaRef ds:uri="ea32d570-4c40-4a20-9a55-39b056d395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0</TotalTime>
  <Words>2928</Words>
  <Application>Microsoft Office PowerPoint</Application>
  <PresentationFormat>Widescreen</PresentationFormat>
  <Paragraphs>365</Paragraphs>
  <Slides>26</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ＭＳ Ｐゴシック</vt:lpstr>
      <vt:lpstr>Arial</vt:lpstr>
      <vt:lpstr>Calibri</vt:lpstr>
      <vt:lpstr>Century Gothic</vt:lpstr>
      <vt:lpstr>Helvetica</vt:lpstr>
      <vt:lpstr>Wingdings</vt:lpstr>
      <vt:lpstr>Office Theme</vt:lpstr>
      <vt:lpstr>UTS HELPS</vt:lpstr>
      <vt:lpstr>Workshop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Simon Au</cp:lastModifiedBy>
  <cp:revision>1</cp:revision>
  <dcterms:created xsi:type="dcterms:W3CDTF">2020-06-09T03:36:46Z</dcterms:created>
  <dcterms:modified xsi:type="dcterms:W3CDTF">2025-07-15T03:01:00Z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0x010100374BE6E496BC844FBBE6530EC51A1A1C</vt:lpwstr>
  </property>
  <property fmtid="{D5CDD505-2E9C-101B-9397-08002B2CF9AE}" pid="3" name="MSIP_Label_51a6c3db-1667-4f49-995a-8b9973972958_Enabled">
    <vt:lpwstr>true</vt:lpwstr>
  </property>
  <property fmtid="{D5CDD505-2E9C-101B-9397-08002B2CF9AE}" pid="4" name="MSIP_Label_51a6c3db-1667-4f49-995a-8b9973972958_SetDate">
    <vt:lpwstr>2022-02-27T23:45:57Z</vt:lpwstr>
  </property>
  <property fmtid="{D5CDD505-2E9C-101B-9397-08002B2CF9AE}" pid="5" name="MSIP_Label_51a6c3db-1667-4f49-995a-8b9973972958_Method">
    <vt:lpwstr>Privileged</vt:lpwstr>
  </property>
  <property fmtid="{D5CDD505-2E9C-101B-9397-08002B2CF9AE}" pid="6" name="MSIP_Label_51a6c3db-1667-4f49-995a-8b9973972958_Name">
    <vt:lpwstr>UTS-Internal</vt:lpwstr>
  </property>
  <property fmtid="{D5CDD505-2E9C-101B-9397-08002B2CF9AE}" pid="7" name="MSIP_Label_51a6c3db-1667-4f49-995a-8b9973972958_SiteId">
    <vt:lpwstr>e8911c26-cf9f-4a9c-878e-527807be8791</vt:lpwstr>
  </property>
  <property fmtid="{D5CDD505-2E9C-101B-9397-08002B2CF9AE}" pid="8" name="MSIP_Label_51a6c3db-1667-4f49-995a-8b9973972958_ActionId">
    <vt:lpwstr>41040331-424c-441c-965d-df9e1de4fb80</vt:lpwstr>
  </property>
  <property fmtid="{D5CDD505-2E9C-101B-9397-08002B2CF9AE}" pid="9" name="MSIP_Label_51a6c3db-1667-4f49-995a-8b9973972958_ContentBits">
    <vt:lpwstr>0</vt:lpwstr>
  </property>
</Properties>
</file>