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23" r:id="rId3"/>
    <p:sldId id="265" r:id="rId4"/>
    <p:sldId id="321" r:id="rId5"/>
    <p:sldId id="304" r:id="rId6"/>
    <p:sldId id="305" r:id="rId7"/>
    <p:sldId id="306" r:id="rId8"/>
    <p:sldId id="267" r:id="rId9"/>
    <p:sldId id="295" r:id="rId10"/>
    <p:sldId id="320" r:id="rId11"/>
    <p:sldId id="318" r:id="rId12"/>
    <p:sldId id="319" r:id="rId13"/>
    <p:sldId id="316" r:id="rId14"/>
    <p:sldId id="286" r:id="rId15"/>
    <p:sldId id="287" r:id="rId16"/>
    <p:sldId id="309" r:id="rId17"/>
    <p:sldId id="294" r:id="rId18"/>
    <p:sldId id="292" r:id="rId19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2" autoAdjust="0"/>
    <p:restoredTop sz="91743" autoAdjust="0"/>
  </p:normalViewPr>
  <p:slideViewPr>
    <p:cSldViewPr snapToGrid="0" snapToObjects="1">
      <p:cViewPr varScale="1">
        <p:scale>
          <a:sx n="62" d="100"/>
          <a:sy n="62" d="100"/>
        </p:scale>
        <p:origin x="-210" y="-8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"/>
    </p:cViewPr>
  </p:sorter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04933-2342-4CA2-920D-6CFAE4AF42F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C508-9378-416B-A78D-286D55287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b="1" dirty="0" smtClean="0"/>
              <a:t>Key drivers for</a:t>
            </a:r>
            <a:r>
              <a:rPr lang="en-AU" sz="1600" b="1" baseline="0" dirty="0" smtClean="0"/>
              <a:t> consumption falling: </a:t>
            </a:r>
            <a:r>
              <a:rPr lang="en-AU" sz="1600" baseline="0" dirty="0" smtClean="0"/>
              <a:t> </a:t>
            </a:r>
          </a:p>
          <a:p>
            <a:r>
              <a:rPr lang="en-AU" sz="1600" baseline="0" dirty="0" smtClean="0"/>
              <a:t>Price</a:t>
            </a:r>
          </a:p>
          <a:p>
            <a:r>
              <a:rPr lang="en-AU" sz="1600" baseline="0" dirty="0" smtClean="0"/>
              <a:t>Solar PV</a:t>
            </a:r>
          </a:p>
          <a:p>
            <a:r>
              <a:rPr lang="en-AU" sz="1600" baseline="0" dirty="0" smtClean="0"/>
              <a:t>EE and RE policies</a:t>
            </a:r>
          </a:p>
          <a:p>
            <a:endParaRPr lang="en-AU" sz="1600" baseline="0" dirty="0" smtClean="0"/>
          </a:p>
          <a:p>
            <a:r>
              <a:rPr lang="en-AU" sz="1600" b="1" baseline="0" dirty="0" smtClean="0"/>
              <a:t>Key drivers for prices</a:t>
            </a:r>
          </a:p>
          <a:p>
            <a:r>
              <a:rPr lang="en-AU" sz="1600" baseline="0" dirty="0" smtClean="0"/>
              <a:t>Energy sales down</a:t>
            </a:r>
          </a:p>
          <a:p>
            <a:r>
              <a:rPr lang="en-AU" sz="1600" baseline="0" dirty="0" err="1" smtClean="0"/>
              <a:t>Captial</a:t>
            </a:r>
            <a:r>
              <a:rPr lang="en-AU" sz="1600" baseline="0" dirty="0" smtClean="0"/>
              <a:t> repayment stay the same</a:t>
            </a:r>
          </a:p>
          <a:p>
            <a:r>
              <a:rPr lang="en-AU" sz="1600" baseline="0" dirty="0" smtClean="0"/>
              <a:t>Cost of network relatively unchanged</a:t>
            </a:r>
          </a:p>
          <a:p>
            <a:endParaRPr lang="en-AU" sz="1600" baseline="0" dirty="0" smtClean="0"/>
          </a:p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95463" y="212725"/>
            <a:ext cx="7704138" cy="53355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1566" y="212820"/>
            <a:ext cx="2676974" cy="8692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1 Already happening (e.g. Willoughby Council)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2 Constrains potential cost effective DG 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3 Reduced network revenue &gt; Defensive pricing strategies</a:t>
            </a:r>
          </a:p>
          <a:p>
            <a:pPr marL="0" marR="0" lvl="1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84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/>
          </a:p>
          <a:p>
            <a:endParaRPr lang="en-AU" sz="1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884119" y="8685522"/>
            <a:ext cx="2972786" cy="456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2F4C-F31E-4860-BAD7-622C7A32014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5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AU" sz="1200" dirty="0" smtClean="0"/>
              <a:t>BARRIERS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In theory no regulatory reason to stop NSPs offering local network charges and retailers offering VNM </a:t>
            </a:r>
          </a:p>
          <a:p>
            <a:pPr>
              <a:lnSpc>
                <a:spcPct val="110000"/>
              </a:lnSpc>
            </a:pPr>
            <a:r>
              <a:rPr lang="en-AU" sz="1200" dirty="0" smtClean="0"/>
              <a:t>      …</a:t>
            </a:r>
            <a:r>
              <a:rPr lang="en-AU" sz="1200" b="1" dirty="0" smtClean="0"/>
              <a:t>BUT </a:t>
            </a:r>
            <a:r>
              <a:rPr lang="en-AU" sz="1200" dirty="0" smtClean="0"/>
              <a:t>no requirement, and no methodology 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Retailers may offer VNM on case by case basis, but costly to do that way</a:t>
            </a:r>
          </a:p>
          <a:p>
            <a:pPr marL="402530" indent="-40253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200" dirty="0" smtClean="0"/>
              <a:t>Rule change required to introduce Local Network Charges, and </a:t>
            </a:r>
            <a:r>
              <a:rPr lang="en-AU" sz="1200" i="1" dirty="0" smtClean="0"/>
              <a:t>may </a:t>
            </a:r>
            <a:r>
              <a:rPr lang="en-AU" sz="1200" dirty="0" smtClean="0"/>
              <a:t>be required for VNM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8C508-9378-416B-A78D-286D552874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9035 ISF ID_PPT_16x9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" y="0"/>
            <a:ext cx="98913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79461" y="1776349"/>
            <a:ext cx="5716588" cy="13143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4459"/>
              </a:lnSpc>
              <a:defRPr sz="4200">
                <a:solidFill>
                  <a:srgbClr val="81004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9573" y="3274992"/>
            <a:ext cx="2872052" cy="499688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/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67775" y="5755711"/>
            <a:ext cx="2404269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isf.uts.edu.au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28687" y="6309266"/>
            <a:ext cx="2835937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UTS CRICOS PROVIDER CODE: 00099F</a:t>
            </a:r>
            <a:endParaRPr lang="en-US" dirty="0"/>
          </a:p>
        </p:txBody>
      </p:sp>
      <p:pic>
        <p:nvPicPr>
          <p:cNvPr id="15" name="Picture 14" descr="White-UTS-logo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34" y="2274"/>
            <a:ext cx="2268550" cy="1792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035 ISF ID_PPT_16x92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25" y="0"/>
            <a:ext cx="7570177" cy="6858000"/>
          </a:xfrm>
          <a:prstGeom prst="rect">
            <a:avLst/>
          </a:prstGeom>
        </p:spPr>
      </p:pic>
      <p:pic>
        <p:nvPicPr>
          <p:cNvPr id="8" name="Picture 7" descr="19035 ISF ID_PPT_16x92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38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81777" y="1926941"/>
            <a:ext cx="5716588" cy="10361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52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pic>
        <p:nvPicPr>
          <p:cNvPr id="14" name="Picture 13" descr="Black-UTS-logo-Titl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4" y="-9103"/>
            <a:ext cx="2294609" cy="18128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96596" y="3123824"/>
            <a:ext cx="3656277" cy="664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52981" y="5764815"/>
            <a:ext cx="2404269" cy="4989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isf.uts.edu.au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28687" y="6309266"/>
            <a:ext cx="2835937" cy="223861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704"/>
              </a:lnSpc>
              <a:defRPr sz="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UTS CRICOS PROVIDER CODE: 00099F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035 ISF ID_PPT_16x9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118446"/>
            <a:ext cx="9905340" cy="7395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1776" y="562527"/>
            <a:ext cx="8461375" cy="487883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810048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9173" y="1715980"/>
            <a:ext cx="8461375" cy="445505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577" y="6305517"/>
            <a:ext cx="3136900" cy="32145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12"/>
              </a:lnSpc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AU" dirty="0" err="1" smtClean="0"/>
              <a:t>isf.uts.edu.au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825" y="6118446"/>
            <a:ext cx="9910827" cy="761577"/>
            <a:chOff x="-4455" y="4752580"/>
            <a:chExt cx="9148456" cy="40740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50272" y="4755670"/>
              <a:ext cx="8593729" cy="40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0" tIns="40815" rIns="81630" bIns="40815" rtlCol="0" anchor="ctr"/>
            <a:lstStyle/>
            <a:p>
              <a:pPr algn="ctr"/>
              <a:endParaRPr lang="en-AU">
                <a:solidFill>
                  <a:schemeClr val="accent1"/>
                </a:solidFill>
              </a:endParaRPr>
            </a:p>
          </p:txBody>
        </p:sp>
        <p:sp>
          <p:nvSpPr>
            <p:cNvPr id="12" name="Right Triangle 11"/>
            <p:cNvSpPr/>
            <p:nvPr userDrawn="1"/>
          </p:nvSpPr>
          <p:spPr>
            <a:xfrm flipH="1">
              <a:off x="-4455" y="4752580"/>
              <a:ext cx="554726" cy="40431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0" tIns="40815" rIns="81630" bIns="40815" rtlCol="0" anchor="ctr"/>
            <a:lstStyle/>
            <a:p>
              <a:pPr algn="ctr"/>
              <a:endParaRPr lang="en-AU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50" y="1666411"/>
            <a:ext cx="7982815" cy="852772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>
            <a:lvl1pPr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2577" y="6305517"/>
            <a:ext cx="3136900" cy="32145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12"/>
              </a:lnSpc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15" name="Picture 2" descr="C:\Users\116254\Oxygen Enterprise\ISF shared\CSI\Marketing &amp; Comms\ISF logo and branding\ISF Logo (2015)\- PNG\ISF Logo_Colour_SMALL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4"/>
          <a:stretch/>
        </p:blipFill>
        <p:spPr bwMode="auto">
          <a:xfrm>
            <a:off x="595552" y="6124221"/>
            <a:ext cx="1702999" cy="7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</p:sldLayoutIdLst>
  <p:hf sldNum="0" hdr="0" dt="0"/>
  <p:txStyles>
    <p:titleStyle>
      <a:lvl1pPr algn="l" defTabSz="1072866" rtl="0" eaLnBrk="1" latinLnBrk="0" hangingPunct="1">
        <a:lnSpc>
          <a:spcPts val="3285"/>
        </a:lnSpc>
        <a:spcBef>
          <a:spcPct val="0"/>
        </a:spcBef>
        <a:buNone/>
        <a:defRPr sz="3100" b="1" i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72866" rtl="0" eaLnBrk="1" latinLnBrk="0" hangingPunct="1">
        <a:lnSpc>
          <a:spcPts val="2816"/>
        </a:lnSpc>
        <a:spcBef>
          <a:spcPts val="0"/>
        </a:spcBef>
        <a:spcAft>
          <a:spcPts val="469"/>
        </a:spcAft>
        <a:buFontTx/>
        <a:buNone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53433" indent="-253433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506866" indent="-253315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760298" indent="-253433" algn="l" defTabSz="1072866" rtl="0" eaLnBrk="1" latinLnBrk="0" hangingPunct="1">
        <a:lnSpc>
          <a:spcPts val="2347"/>
        </a:lnSpc>
        <a:spcBef>
          <a:spcPts val="0"/>
        </a:spcBef>
        <a:spcAft>
          <a:spcPts val="939"/>
        </a:spcAft>
        <a:buFont typeface="Arial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81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gif"/><Relationship Id="rId11" Type="http://schemas.openxmlformats.org/officeDocument/2006/relationships/image" Target="../media/image80.jpg"/><Relationship Id="rId5" Type="http://schemas.openxmlformats.org/officeDocument/2006/relationships/image" Target="../media/image74.wmf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gif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microsoft.com/office/2007/relationships/hdphoto" Target="../media/hdphoto1.wdp"/><Relationship Id="rId4" Type="http://schemas.openxmlformats.org/officeDocument/2006/relationships/image" Target="../media/image84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Local-Ener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18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44" y="2544585"/>
            <a:ext cx="5814976" cy="13143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AU" sz="3100" dirty="0">
                <a:solidFill>
                  <a:schemeClr val="accent1"/>
                </a:solidFill>
              </a:rPr>
              <a:t/>
            </a:r>
            <a:br>
              <a:rPr lang="en-AU" sz="3100" dirty="0">
                <a:solidFill>
                  <a:schemeClr val="accent1"/>
                </a:solidFill>
              </a:rPr>
            </a:br>
            <a:r>
              <a:rPr lang="en-AU" sz="3100" dirty="0">
                <a:solidFill>
                  <a:schemeClr val="accent1"/>
                </a:solidFill>
              </a:rPr>
              <a:t/>
            </a:r>
            <a:br>
              <a:rPr lang="en-AU" sz="3100" dirty="0">
                <a:solidFill>
                  <a:schemeClr val="accent1"/>
                </a:solidFill>
              </a:rPr>
            </a:br>
            <a:r>
              <a:rPr lang="en-AU" sz="3200" dirty="0"/>
              <a:t>Building a level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playing </a:t>
            </a:r>
            <a:r>
              <a:rPr lang="en-AU" sz="3200" dirty="0"/>
              <a:t>field for distributed energy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with </a:t>
            </a:r>
            <a:r>
              <a:rPr lang="en-AU" sz="3200" dirty="0"/>
              <a:t>local network credits and virtual net </a:t>
            </a:r>
            <a:r>
              <a:rPr lang="en-AU" sz="3200" dirty="0" err="1" smtClean="0"/>
              <a:t>meterinG</a:t>
            </a:r>
            <a:endParaRPr lang="en-AU" sz="32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3467" y="3993458"/>
            <a:ext cx="6905447" cy="787557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AU" sz="2400" dirty="0" smtClean="0"/>
              <a:t>Jay </a:t>
            </a:r>
            <a:r>
              <a:rPr lang="en-AU" sz="2400" dirty="0" err="1" smtClean="0"/>
              <a:t>Rutovitz</a:t>
            </a:r>
            <a:r>
              <a:rPr lang="en-AU" sz="2400" dirty="0" smtClean="0"/>
              <a:t>, Institute for </a:t>
            </a:r>
            <a:r>
              <a:rPr lang="en-AU" sz="2400" dirty="0" err="1" smtClean="0"/>
              <a:t>Sustainale</a:t>
            </a:r>
            <a:r>
              <a:rPr lang="en-AU" sz="2400" dirty="0" smtClean="0"/>
              <a:t> Futures </a:t>
            </a:r>
          </a:p>
          <a:p>
            <a:pPr>
              <a:lnSpc>
                <a:spcPts val="2600"/>
              </a:lnSpc>
            </a:pPr>
            <a:r>
              <a:rPr lang="en-AU" sz="2000" dirty="0"/>
              <a:t>All Energy Conference 2015, </a:t>
            </a:r>
            <a:r>
              <a:rPr lang="en-AU" sz="2000" dirty="0" smtClean="0"/>
              <a:t>Melbourne, </a:t>
            </a:r>
            <a:r>
              <a:rPr lang="en-US" sz="2000" dirty="0" smtClean="0"/>
              <a:t>October </a:t>
            </a:r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2015</a:t>
            </a:r>
            <a:endParaRPr lang="en-US" sz="2400" dirty="0"/>
          </a:p>
          <a:p>
            <a:pPr>
              <a:lnSpc>
                <a:spcPts val="2600"/>
              </a:lnSpc>
            </a:pP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6584" y="5755711"/>
            <a:ext cx="2705461" cy="4989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63149" y="2072811"/>
            <a:ext cx="8794966" cy="852772"/>
          </a:xfrm>
          <a:prstGeom prst="rect">
            <a:avLst/>
          </a:prstGeom>
        </p:spPr>
        <p:txBody>
          <a:bodyPr vert="horz" lIns="95776" tIns="47888" rIns="95776" bIns="47888" rtlCol="0" anchor="ctr">
            <a:no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53"/>
              </a:spcAft>
            </a:pPr>
            <a:r>
              <a:rPr lang="en-AU" sz="4900" b="0" dirty="0"/>
              <a:t>VALUING LOCAL energy :</a:t>
            </a:r>
          </a:p>
          <a:p>
            <a:pPr>
              <a:spcAft>
                <a:spcPts val="1653"/>
              </a:spcAft>
            </a:pPr>
            <a:r>
              <a:rPr lang="en-AU" sz="6100" dirty="0"/>
              <a:t>Local network charges and local electricity trading</a:t>
            </a:r>
          </a:p>
        </p:txBody>
      </p:sp>
    </p:spTree>
    <p:extLst>
      <p:ext uri="{BB962C8B-B14F-4D97-AF65-F5344CB8AC3E}">
        <p14:creationId xmlns:p14="http://schemas.microsoft.com/office/powerpoint/2010/main" val="10500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" y="2071983"/>
            <a:ext cx="9345994" cy="236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35363" y="1100741"/>
            <a:ext cx="3991362" cy="3454363"/>
            <a:chOff x="5294181" y="825528"/>
            <a:chExt cx="3684334" cy="2590772"/>
          </a:xfrm>
        </p:grpSpPr>
        <p:sp>
          <p:nvSpPr>
            <p:cNvPr id="4" name="Rounded Rectangle 3"/>
            <p:cNvSpPr/>
            <p:nvPr/>
          </p:nvSpPr>
          <p:spPr>
            <a:xfrm>
              <a:off x="5294181" y="1227582"/>
              <a:ext cx="3684334" cy="2188718"/>
            </a:xfrm>
            <a:prstGeom prst="roundRect">
              <a:avLst/>
            </a:prstGeom>
            <a:noFill/>
            <a:ln w="571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6321" y="825528"/>
              <a:ext cx="17118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92D050"/>
                  </a:solidFill>
                </a:rPr>
                <a:t>Local Energy</a:t>
              </a:r>
              <a:endParaRPr lang="en-AU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Title 4"/>
          <p:cNvSpPr txBox="1">
            <a:spLocks/>
          </p:cNvSpPr>
          <p:nvPr/>
        </p:nvSpPr>
        <p:spPr>
          <a:xfrm>
            <a:off x="120950" y="242141"/>
            <a:ext cx="8695405" cy="527599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/>
              <a:t>Network Charges - What happens now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2976" y="1793201"/>
            <a:ext cx="7711857" cy="2957836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2002991" y="4852681"/>
            <a:ext cx="5805953" cy="407947"/>
          </a:xfrm>
          <a:prstGeom prst="rect">
            <a:avLst/>
          </a:prstGeom>
          <a:noFill/>
          <a:ln>
            <a:noFill/>
          </a:ln>
        </p:spPr>
        <p:txBody>
          <a:bodyPr wrap="square" lIns="83963" tIns="41981" rIns="83963" bIns="41981" rtlCol="0">
            <a:spAutoFit/>
          </a:bodyPr>
          <a:lstStyle/>
          <a:p>
            <a:r>
              <a:rPr lang="en-AU" b="1" dirty="0" smtClean="0">
                <a:solidFill>
                  <a:srgbClr val="002060"/>
                </a:solidFill>
              </a:rPr>
              <a:t>Current network charges for local energy </a:t>
            </a:r>
            <a:endParaRPr lang="en-A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20949" y="269190"/>
            <a:ext cx="5921578" cy="50783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3300" b="1" dirty="0">
                <a:solidFill>
                  <a:schemeClr val="accent1"/>
                </a:solidFill>
              </a:rPr>
              <a:t>The problem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516" y="1081926"/>
            <a:ext cx="9054209" cy="4903557"/>
          </a:xfrm>
          <a:prstGeom prst="rect">
            <a:avLst/>
          </a:prstGeom>
          <a:noFill/>
        </p:spPr>
        <p:txBody>
          <a:bodyPr wrap="square" lIns="83963" tIns="41981" rIns="83963" bIns="41981" rtlCol="0">
            <a:normAutofit fontScale="92500" lnSpcReduction="10000"/>
          </a:bodyPr>
          <a:lstStyle/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DGs sell at wholesale and buy back at retail </a:t>
            </a:r>
            <a:r>
              <a:rPr lang="en-US" sz="2600" dirty="0" smtClean="0"/>
              <a:t>prices, including full network charges</a:t>
            </a:r>
            <a:endParaRPr lang="en-US" sz="2600" dirty="0"/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Strong incentive for customers (and product developers) to focus “behind the meter” &amp; reduce grid consumption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Perverse incentive to duplicate infrastructure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Sub optimal sizing of generators and little incentive to supply grid services 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Increases costs for consumers left using </a:t>
            </a:r>
            <a:r>
              <a:rPr lang="en-US" sz="2600" i="1" dirty="0"/>
              <a:t>only </a:t>
            </a:r>
            <a:r>
              <a:rPr lang="en-US" sz="2600" dirty="0"/>
              <a:t>grid electricity, as infrastructure costs are recouped from smaller sales volume</a:t>
            </a:r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19813" indent="-419813">
              <a:spcBef>
                <a:spcPts val="1408"/>
              </a:spcBef>
              <a:spcAft>
                <a:spcPts val="1056"/>
              </a:spcAft>
              <a:buFont typeface="Wingdings" panose="05000000000000000000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7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5" y="607552"/>
            <a:ext cx="8461375" cy="487883"/>
          </a:xfrm>
        </p:spPr>
        <p:txBody>
          <a:bodyPr/>
          <a:lstStyle/>
          <a:p>
            <a:r>
              <a:rPr lang="en-AU" sz="3800" b="1" dirty="0"/>
              <a:t>The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69" y="1543615"/>
            <a:ext cx="5634792" cy="1816469"/>
          </a:xfrm>
        </p:spPr>
        <p:txBody>
          <a:bodyPr/>
          <a:lstStyle/>
          <a:p>
            <a:pPr marL="314860" indent="-314860" defTabSz="1223818">
              <a:lnSpc>
                <a:spcPts val="2945"/>
              </a:lnSpc>
              <a:spcAft>
                <a:spcPts val="4224"/>
              </a:spcAft>
              <a:buFont typeface="Wingdings" panose="05000000000000000000" pitchFamily="2" charset="2"/>
              <a:buChar char="Ø"/>
            </a:pPr>
            <a:r>
              <a:rPr lang="en-AU" sz="2300" dirty="0"/>
              <a:t>Local network charges: reduced tariffs for electricity generation used within a defined local network area </a:t>
            </a:r>
            <a:br>
              <a:rPr lang="en-AU" sz="2300" dirty="0"/>
            </a:br>
            <a:endParaRPr lang="en-AU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grpSp>
        <p:nvGrpSpPr>
          <p:cNvPr id="33" name="Group 32"/>
          <p:cNvGrpSpPr/>
          <p:nvPr/>
        </p:nvGrpSpPr>
        <p:grpSpPr>
          <a:xfrm>
            <a:off x="5991836" y="1467302"/>
            <a:ext cx="1150620" cy="1802141"/>
            <a:chOff x="5530922" y="1100447"/>
            <a:chExt cx="1062111" cy="135160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824126" y="1100447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824126" y="2175829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30922" y="1470614"/>
              <a:ext cx="1062111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affects this part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00867" y="3568222"/>
            <a:ext cx="1150620" cy="1802141"/>
            <a:chOff x="5631566" y="2676137"/>
            <a:chExt cx="1062111" cy="135160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5824126" y="2676137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824126" y="3751519"/>
              <a:ext cx="604013" cy="2762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631566" y="3144985"/>
              <a:ext cx="1062111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affects this part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86264" y="295325"/>
            <a:ext cx="2814936" cy="5204057"/>
            <a:chOff x="6428139" y="221465"/>
            <a:chExt cx="2101992" cy="3903043"/>
          </a:xfrm>
        </p:grpSpPr>
        <p:sp>
          <p:nvSpPr>
            <p:cNvPr id="6" name="Rectangle 5"/>
            <p:cNvSpPr/>
            <p:nvPr/>
          </p:nvSpPr>
          <p:spPr>
            <a:xfrm>
              <a:off x="6840960" y="935419"/>
              <a:ext cx="1276350" cy="16367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40960" y="2591723"/>
              <a:ext cx="1276350" cy="51624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40960" y="3135111"/>
              <a:ext cx="1276350" cy="9893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6840960" y="1344194"/>
              <a:ext cx="1276350" cy="819150"/>
            </a:xfrm>
            <a:prstGeom prst="rect">
              <a:avLst/>
            </a:prstGeom>
          </p:spPr>
          <p:txBody>
            <a:bodyPr vert="horz" lIns="104306" tIns="52153" rIns="104306" bIns="52153" rtlCol="0">
              <a:norm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network charges</a:t>
              </a: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840960" y="3220235"/>
              <a:ext cx="1276350" cy="819150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energy costs</a:t>
              </a:r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6955261" y="2649337"/>
              <a:ext cx="1047749" cy="409575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0" indent="0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Tx/>
                <a:buNone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lnSpc>
                  <a:spcPts val="2966"/>
                </a:lnSpc>
                <a:spcBef>
                  <a:spcPts val="0"/>
                </a:spcBef>
                <a:spcAft>
                  <a:spcPts val="1027"/>
                </a:spcAft>
                <a:buFontTx/>
                <a:buNone/>
                <a:defRPr sz="27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6391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92782" indent="-246277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9174" indent="-246391" algn="l" defTabSz="1043056" rtl="0" eaLnBrk="1" latinLnBrk="0" hangingPunct="1">
                <a:lnSpc>
                  <a:spcPts val="2510"/>
                </a:lnSpc>
                <a:spcBef>
                  <a:spcPts val="0"/>
                </a:spcBef>
                <a:spcAft>
                  <a:spcPts val="1369"/>
                </a:spcAft>
                <a:buFont typeface="Arial" pitchFamily="34" charset="0"/>
                <a:buChar char="&gt;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2300" b="1" dirty="0">
                  <a:solidFill>
                    <a:schemeClr val="bg1"/>
                  </a:solidFill>
                </a:rPr>
                <a:t>$ retail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8139" y="221465"/>
              <a:ext cx="2101992" cy="47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AU" sz="1600" b="1" dirty="0">
                  <a:solidFill>
                    <a:schemeClr val="accent1"/>
                  </a:solidFill>
                </a:rPr>
                <a:t>TYPICAL MAKEUP OF ELECTRICITY BILL</a:t>
              </a: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581769" y="3636426"/>
            <a:ext cx="5634792" cy="4455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860" indent="-314860" defTabSz="1223818">
              <a:lnSpc>
                <a:spcPts val="2945"/>
              </a:lnSpc>
              <a:spcAft>
                <a:spcPts val="1606"/>
              </a:spcAft>
              <a:buFont typeface="Wingdings" panose="05000000000000000000" pitchFamily="2" charset="2"/>
              <a:buChar char="Ø"/>
            </a:pPr>
            <a:r>
              <a:rPr lang="en-AU" sz="2300" dirty="0" smtClean="0"/>
              <a:t>Local Electricity Trading”** requires </a:t>
            </a:r>
            <a:r>
              <a:rPr lang="en-AU" sz="2300" i="1" dirty="0" smtClean="0"/>
              <a:t>netting </a:t>
            </a:r>
            <a:r>
              <a:rPr lang="en-AU" sz="2300" i="1" dirty="0"/>
              <a:t>off</a:t>
            </a:r>
            <a:r>
              <a:rPr lang="en-AU" sz="2300" dirty="0"/>
              <a:t> generation from one site at another site on a time-of-use basis, so that Site 1 can ‘sell’ or assign generation to nearby Site 2 </a:t>
            </a:r>
            <a:endParaRPr lang="en-AU" sz="2300" dirty="0" smtClean="0"/>
          </a:p>
          <a:p>
            <a:pPr defTabSz="1223818">
              <a:lnSpc>
                <a:spcPts val="2945"/>
              </a:lnSpc>
              <a:spcAft>
                <a:spcPts val="1606"/>
              </a:spcAft>
            </a:pPr>
            <a:r>
              <a:rPr lang="en-AU" sz="2300" i="1" dirty="0" smtClean="0"/>
              <a:t>       ** also </a:t>
            </a:r>
            <a:r>
              <a:rPr lang="en-AU" sz="2300" i="1" dirty="0"/>
              <a:t>known as </a:t>
            </a:r>
            <a:r>
              <a:rPr lang="en-AU" sz="2300" i="1" dirty="0" smtClean="0"/>
              <a:t>VNM</a:t>
            </a:r>
            <a:endParaRPr lang="en-AU" sz="2300" i="1" dirty="0"/>
          </a:p>
        </p:txBody>
      </p:sp>
    </p:spTree>
    <p:extLst>
      <p:ext uri="{BB962C8B-B14F-4D97-AF65-F5344CB8AC3E}">
        <p14:creationId xmlns:p14="http://schemas.microsoft.com/office/powerpoint/2010/main" val="1142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8049" y="667345"/>
            <a:ext cx="8794966" cy="85277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AU" sz="4800" b="0" dirty="0"/>
              <a:t>The project: FACILITATING Local network charges AND LOCAL ELECTRICITY </a:t>
            </a:r>
            <a:r>
              <a:rPr lang="en-AU" sz="4800" b="0" dirty="0" smtClean="0"/>
              <a:t>TRADING**</a:t>
            </a:r>
            <a:r>
              <a:rPr lang="en-AU" sz="4800" b="0" dirty="0"/>
              <a:t/>
            </a:r>
            <a:br>
              <a:rPr lang="en-AU" sz="4800" b="0" dirty="0"/>
            </a:br>
            <a:r>
              <a:rPr lang="en-AU" sz="5400" b="0" dirty="0"/>
              <a:t/>
            </a:r>
            <a:br>
              <a:rPr lang="en-AU" sz="5400" b="0" dirty="0"/>
            </a:br>
            <a:r>
              <a:rPr lang="en-AU" sz="6600" b="0" dirty="0"/>
              <a:t> </a:t>
            </a:r>
            <a:r>
              <a:rPr lang="en-AU" sz="6600" b="0" dirty="0" smtClean="0"/>
              <a:t>    </a:t>
            </a:r>
            <a:r>
              <a:rPr lang="en-AU" sz="3200" b="0" i="1" dirty="0" smtClean="0"/>
              <a:t>**</a:t>
            </a:r>
            <a:r>
              <a:rPr lang="en-AU" sz="3200" i="1" dirty="0" smtClean="0"/>
              <a:t> </a:t>
            </a:r>
            <a:r>
              <a:rPr lang="en-AU" sz="3200" b="0" i="1" dirty="0"/>
              <a:t>Virtual Net </a:t>
            </a:r>
            <a:r>
              <a:rPr lang="en-AU" sz="3200" b="0" i="1" dirty="0" smtClean="0"/>
              <a:t>Metering (VNM)</a:t>
            </a:r>
            <a:endParaRPr lang="en-AU" sz="4800" b="0" dirty="0"/>
          </a:p>
        </p:txBody>
      </p:sp>
    </p:spTree>
    <p:extLst>
      <p:ext uri="{BB962C8B-B14F-4D97-AF65-F5344CB8AC3E}">
        <p14:creationId xmlns:p14="http://schemas.microsoft.com/office/powerpoint/2010/main" val="17390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44658" y="1100585"/>
            <a:ext cx="9048755" cy="4137659"/>
          </a:xfrm>
        </p:spPr>
        <p:txBody>
          <a:bodyPr>
            <a:normAutofit/>
          </a:bodyPr>
          <a:lstStyle/>
          <a:p>
            <a:r>
              <a:rPr lang="en-AU" sz="2200" b="1" dirty="0"/>
              <a:t>Objective: To</a:t>
            </a:r>
            <a:r>
              <a:rPr lang="en-AU" sz="2200" dirty="0"/>
              <a:t> </a:t>
            </a:r>
            <a:r>
              <a:rPr lang="en-AU" sz="2200" b="1" dirty="0"/>
              <a:t>facilitate the introduction of local network charges &amp; </a:t>
            </a:r>
            <a:r>
              <a:rPr lang="en-AU" sz="2200" b="1" dirty="0" smtClean="0"/>
              <a:t>Local Electricity Trading**</a:t>
            </a:r>
            <a:endParaRPr lang="en-AU" sz="2200" b="1" dirty="0"/>
          </a:p>
          <a:p>
            <a:endParaRPr lang="en-AU" sz="2200" dirty="0"/>
          </a:p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26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44635" y="285985"/>
            <a:ext cx="9048754" cy="681487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800" dirty="0"/>
              <a:t>The project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44635" y="1898684"/>
            <a:ext cx="9236006" cy="4154291"/>
          </a:xfrm>
          <a:prstGeom prst="rect">
            <a:avLst/>
          </a:prstGeom>
        </p:spPr>
        <p:txBody>
          <a:bodyPr vert="horz" lIns="95776" tIns="47888" rIns="95776" bIns="47888" rtlCol="0">
            <a:normAutofit/>
          </a:bodyPr>
          <a:lstStyle>
            <a:lvl1pPr marL="0" indent="0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Tx/>
              <a:buNone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lnSpc>
                <a:spcPts val="2966"/>
              </a:lnSpc>
              <a:spcBef>
                <a:spcPts val="0"/>
              </a:spcBef>
              <a:spcAft>
                <a:spcPts val="1027"/>
              </a:spcAft>
              <a:buFontTx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391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2782" indent="-246277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9174" indent="-246391" algn="l" defTabSz="1043056" rtl="0" eaLnBrk="1" latinLnBrk="0" hangingPunct="1">
              <a:lnSpc>
                <a:spcPts val="2510"/>
              </a:lnSpc>
              <a:spcBef>
                <a:spcPts val="0"/>
              </a:spcBef>
              <a:spcAft>
                <a:spcPts val="136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Five case studies, or “virtual trials”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A recommended methodology for calculating local network charges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An assessment of technical requirements and indicative costs for </a:t>
            </a:r>
            <a:r>
              <a:rPr lang="en-AU" sz="2800" dirty="0" smtClean="0"/>
              <a:t>Local Electricity Trading</a:t>
            </a:r>
            <a:endParaRPr lang="en-AU" sz="2800" dirty="0"/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Economic modelling of benefits &amp; impacts </a:t>
            </a:r>
          </a:p>
          <a:p>
            <a:pPr marL="314860" indent="-314860">
              <a:lnSpc>
                <a:spcPts val="2800"/>
              </a:lnSpc>
              <a:spcBef>
                <a:spcPts val="3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AU" sz="2800" dirty="0"/>
              <a:t>Increase stakeholder understanding and support for rule change(s</a:t>
            </a:r>
            <a:r>
              <a:rPr lang="en-AU" sz="3200" dirty="0"/>
              <a:t>)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5577" y="5721531"/>
            <a:ext cx="5211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/>
              <a:t>** </a:t>
            </a:r>
            <a:r>
              <a:rPr lang="en-AU" sz="2000" b="1" i="1" dirty="0" smtClean="0"/>
              <a:t>also called Virtual Net Metering or VNM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012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76" y="594375"/>
            <a:ext cx="8461375" cy="487883"/>
          </a:xfrm>
        </p:spPr>
        <p:txBody>
          <a:bodyPr/>
          <a:lstStyle/>
          <a:p>
            <a:r>
              <a:rPr lang="en-AU" sz="3800" b="1" dirty="0">
                <a:solidFill>
                  <a:schemeClr val="accent1"/>
                </a:solidFill>
              </a:rPr>
              <a:t>PARTNERS: A BROAD COALITION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43" y="2480771"/>
            <a:ext cx="990600" cy="11836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58" y="2720836"/>
            <a:ext cx="1629675" cy="8331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4" y="2638754"/>
            <a:ext cx="782849" cy="9973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64" y="2696023"/>
            <a:ext cx="1093100" cy="9711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8" y="2665543"/>
            <a:ext cx="1098603" cy="97366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2" y="5111794"/>
            <a:ext cx="2057559" cy="56303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67" y="5157800"/>
            <a:ext cx="2171065" cy="6239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73" y="3934083"/>
            <a:ext cx="1890395" cy="92371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28" y="1396699"/>
            <a:ext cx="1568450" cy="92371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" y="3863798"/>
            <a:ext cx="1082781" cy="124798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5" y="2613318"/>
            <a:ext cx="1042194" cy="918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2" y="1331569"/>
            <a:ext cx="1298996" cy="10539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3417" y="1468708"/>
            <a:ext cx="1416100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>
                <a:solidFill>
                  <a:schemeClr val="accent1"/>
                </a:solidFill>
              </a:rPr>
              <a:t>PROJECT </a:t>
            </a:r>
            <a:br>
              <a:rPr lang="en-AU" sz="1900" dirty="0">
                <a:solidFill>
                  <a:schemeClr val="accent1"/>
                </a:solidFill>
              </a:rPr>
            </a:br>
            <a:r>
              <a:rPr lang="en-AU" sz="1900" dirty="0">
                <a:solidFill>
                  <a:schemeClr val="accent1"/>
                </a:solidFill>
              </a:rPr>
              <a:t>LEAD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8551" y="1468708"/>
            <a:ext cx="1433348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>
                <a:solidFill>
                  <a:schemeClr val="accent1"/>
                </a:solidFill>
              </a:rPr>
              <a:t>MAIN </a:t>
            </a:r>
            <a:br>
              <a:rPr lang="en-AU" sz="1900" dirty="0">
                <a:solidFill>
                  <a:schemeClr val="accent1"/>
                </a:solidFill>
              </a:rPr>
            </a:br>
            <a:r>
              <a:rPr lang="en-AU" sz="1900" dirty="0">
                <a:solidFill>
                  <a:schemeClr val="accent1"/>
                </a:solidFill>
              </a:rPr>
              <a:t>SPONSOR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2941" y="4004104"/>
            <a:ext cx="1239770" cy="6931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AU" sz="1900" dirty="0"/>
              <a:t>CITY OF </a:t>
            </a:r>
            <a:br>
              <a:rPr lang="en-AU" sz="1900" dirty="0"/>
            </a:br>
            <a:r>
              <a:rPr lang="en-AU" sz="1900" dirty="0"/>
              <a:t>SYDNEY</a:t>
            </a:r>
            <a:endParaRPr lang="en-AU" dirty="0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395370" y="3693414"/>
            <a:ext cx="3234277" cy="2646569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9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Networks NSW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Energy Australia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Electricity Retailers Association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Electricity Networks Association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Clean Energy Council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r>
              <a:rPr lang="en-AU" sz="1600" b="1" dirty="0"/>
              <a:t>Coalition for Community Energy</a:t>
            </a:r>
          </a:p>
          <a:p>
            <a:pPr algn="ctr">
              <a:lnSpc>
                <a:spcPct val="100000"/>
              </a:lnSpc>
              <a:spcAft>
                <a:spcPts val="704"/>
              </a:spcAft>
            </a:pPr>
            <a:endParaRPr lang="en-AU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14559" y="732855"/>
            <a:ext cx="8289308" cy="743042"/>
          </a:xfrm>
          <a:prstGeom prst="rect">
            <a:avLst/>
          </a:prstGeom>
          <a:ln>
            <a:noFill/>
          </a:ln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92997">
              <a:lnSpc>
                <a:spcPct val="105000"/>
              </a:lnSpc>
              <a:spcBef>
                <a:spcPts val="551"/>
              </a:spcBef>
              <a:spcAft>
                <a:spcPts val="1102"/>
              </a:spcAft>
            </a:pPr>
            <a:r>
              <a:rPr lang="en-AU" sz="4000" dirty="0">
                <a:solidFill>
                  <a:srgbClr val="B1005D"/>
                </a:solidFill>
                <a:ea typeface="Cambria"/>
                <a:cs typeface="Times New Roman"/>
              </a:rPr>
              <a:t>THE TRIALS</a:t>
            </a:r>
            <a:endParaRPr lang="en-AU" sz="4000" dirty="0">
              <a:ea typeface="Cambria"/>
              <a:cs typeface="Times New Roman"/>
            </a:endParaRPr>
          </a:p>
        </p:txBody>
      </p:sp>
      <p:pic>
        <p:nvPicPr>
          <p:cNvPr id="50" name="Picture 2" descr="http://static1.squarespace.com/static/51bd28cce4b092e6df797e7f/t/54f4fb30e4b0e2f85090e589/1425341234487/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/>
          <a:stretch/>
        </p:blipFill>
        <p:spPr bwMode="auto">
          <a:xfrm>
            <a:off x="3802831" y="205484"/>
            <a:ext cx="2653914" cy="6295056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735733" y="5209649"/>
            <a:ext cx="415413" cy="471948"/>
            <a:chOff x="7720781" y="988142"/>
            <a:chExt cx="383458" cy="353961"/>
          </a:xfrm>
        </p:grpSpPr>
        <p:sp>
          <p:nvSpPr>
            <p:cNvPr id="52" name="Oval 51"/>
            <p:cNvSpPr/>
            <p:nvPr/>
          </p:nvSpPr>
          <p:spPr>
            <a:xfrm>
              <a:off x="7720781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539"/>
            <a:stretch/>
          </p:blipFill>
          <p:spPr bwMode="auto">
            <a:xfrm>
              <a:off x="7750378" y="988142"/>
              <a:ext cx="295275" cy="35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882481" y="4778571"/>
            <a:ext cx="440300" cy="471948"/>
            <a:chOff x="8192730" y="988142"/>
            <a:chExt cx="406431" cy="353961"/>
          </a:xfrm>
        </p:grpSpPr>
        <p:sp>
          <p:nvSpPr>
            <p:cNvPr id="55" name="Oval 54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5742312" y="4285415"/>
            <a:ext cx="415413" cy="471948"/>
            <a:chOff x="8657305" y="995516"/>
            <a:chExt cx="383458" cy="353961"/>
          </a:xfrm>
        </p:grpSpPr>
        <p:sp>
          <p:nvSpPr>
            <p:cNvPr id="58" name="Oval 57"/>
            <p:cNvSpPr/>
            <p:nvPr/>
          </p:nvSpPr>
          <p:spPr>
            <a:xfrm>
              <a:off x="8657305" y="995516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4" b="1"/>
            <a:stretch/>
          </p:blipFill>
          <p:spPr bwMode="auto">
            <a:xfrm>
              <a:off x="8662067" y="1005043"/>
              <a:ext cx="361951" cy="32446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950405" y="3243195"/>
            <a:ext cx="440300" cy="471948"/>
            <a:chOff x="8192730" y="988142"/>
            <a:chExt cx="406431" cy="353961"/>
          </a:xfrm>
        </p:grpSpPr>
        <p:sp>
          <p:nvSpPr>
            <p:cNvPr id="61" name="Oval 60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4547653" y="1655014"/>
            <a:ext cx="440300" cy="471948"/>
            <a:chOff x="8192730" y="988142"/>
            <a:chExt cx="406431" cy="353961"/>
          </a:xfrm>
        </p:grpSpPr>
        <p:sp>
          <p:nvSpPr>
            <p:cNvPr id="64" name="Oval 63"/>
            <p:cNvSpPr/>
            <p:nvPr/>
          </p:nvSpPr>
          <p:spPr>
            <a:xfrm>
              <a:off x="8192730" y="988142"/>
              <a:ext cx="383458" cy="35396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526" y="1006372"/>
              <a:ext cx="392635" cy="33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24402"/>
              </p:ext>
            </p:extLst>
          </p:nvPr>
        </p:nvGraphicFramePr>
        <p:xfrm>
          <a:off x="5129809" y="549867"/>
          <a:ext cx="2668739" cy="14549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89930"/>
                <a:gridCol w="1678809"/>
              </a:tblGrid>
              <a:tr h="284480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>
                          <a:solidFill>
                            <a:schemeClr val="tx1"/>
                          </a:solidFill>
                        </a:rPr>
                        <a:t>FRINGE OF GRID</a:t>
                      </a:r>
                      <a:endParaRPr lang="en-A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Tech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Bioenergy</a:t>
                      </a:r>
                      <a:r>
                        <a:rPr lang="en-AU" sz="1400" b="1" baseline="0" dirty="0" smtClean="0"/>
                        <a:t> (TBC)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tabLst/>
                      </a:pPr>
                      <a:r>
                        <a:rPr lang="en-AU" sz="1400" b="1" dirty="0" smtClean="0"/>
                        <a:t>Network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 Energy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Retailer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Ergon Energy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  <a:tr h="29260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Model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400" b="1" dirty="0" smtClean="0"/>
                        <a:t>One </a:t>
                      </a:r>
                      <a:r>
                        <a:rPr lang="en-AU" sz="1400" b="1" dirty="0" smtClean="0">
                          <a:sym typeface="Wingdings"/>
                        </a:rPr>
                        <a:t></a:t>
                      </a:r>
                      <a:r>
                        <a:rPr lang="en-AU" sz="1400" b="1" dirty="0" smtClean="0"/>
                        <a:t>Several</a:t>
                      </a:r>
                      <a:endParaRPr lang="en-AU" sz="14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57211"/>
              </p:ext>
            </p:extLst>
          </p:nvPr>
        </p:nvGraphicFramePr>
        <p:xfrm>
          <a:off x="6441972" y="2437033"/>
          <a:ext cx="2651513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22090"/>
                <a:gridCol w="1629423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BYRON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PV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Essential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Council 1 </a:t>
                      </a:r>
                      <a:r>
                        <a:rPr lang="en-AU" sz="1300" b="1" dirty="0" smtClean="0">
                          <a:sym typeface="Wingdings"/>
                        </a:rPr>
                        <a:t> 1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6229"/>
              </p:ext>
            </p:extLst>
          </p:nvPr>
        </p:nvGraphicFramePr>
        <p:xfrm>
          <a:off x="6390704" y="4433753"/>
          <a:ext cx="2502436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88435"/>
                <a:gridCol w="1514001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WILLOUGHBY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Cogen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Ausgrid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Energy Australia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Council 1 </a:t>
                      </a:r>
                      <a:r>
                        <a:rPr lang="en-AU" sz="1300" b="1" dirty="0" smtClean="0">
                          <a:sym typeface="Wingdings"/>
                        </a:rPr>
                        <a:t> 1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30059"/>
              </p:ext>
            </p:extLst>
          </p:nvPr>
        </p:nvGraphicFramePr>
        <p:xfrm>
          <a:off x="2008798" y="3071017"/>
          <a:ext cx="3142349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16277"/>
                <a:gridCol w="2226072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MOIRA/SWAN HILL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PV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Powercor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AGL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1 </a:t>
                      </a:r>
                      <a:r>
                        <a:rPr lang="en-AU" sz="1300" b="1" dirty="0" smtClean="0">
                          <a:sym typeface="Wingdings"/>
                        </a:rPr>
                        <a:t></a:t>
                      </a:r>
                      <a:r>
                        <a:rPr lang="en-AU" sz="1300" b="1" dirty="0" smtClean="0"/>
                        <a:t> Many OR Many </a:t>
                      </a:r>
                      <a:r>
                        <a:rPr lang="en-AU" sz="1300" b="1" dirty="0" smtClean="0">
                          <a:sym typeface="Wingdings"/>
                        </a:rPr>
                        <a:t></a:t>
                      </a:r>
                      <a:r>
                        <a:rPr lang="en-AU" sz="1300" b="1" dirty="0" smtClean="0"/>
                        <a:t> 1 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43257"/>
              </p:ext>
            </p:extLst>
          </p:nvPr>
        </p:nvGraphicFramePr>
        <p:xfrm>
          <a:off x="1956772" y="4966332"/>
          <a:ext cx="2605820" cy="1422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15291"/>
                <a:gridCol w="1490529"/>
              </a:tblGrid>
              <a:tr h="28448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en-A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WANNON WATER</a:t>
                      </a:r>
                      <a:endParaRPr lang="en-AU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60960" marB="60960"/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Tech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Wind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Network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err="1" smtClean="0"/>
                        <a:t>Powercor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Retailer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AGL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Model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1300" b="1" dirty="0" smtClean="0"/>
                        <a:t>1 </a:t>
                      </a:r>
                      <a:r>
                        <a:rPr lang="en-AU" sz="1300" b="1" dirty="0" smtClean="0">
                          <a:sym typeface="Wingdings"/>
                        </a:rPr>
                        <a:t> 1 OR  1  2</a:t>
                      </a:r>
                      <a:endParaRPr lang="en-AU" sz="1300" b="1" dirty="0"/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65777" y="312474"/>
            <a:ext cx="1067922" cy="1446547"/>
            <a:chOff x="799156" y="234352"/>
            <a:chExt cx="985775" cy="1084911"/>
          </a:xfrm>
        </p:grpSpPr>
        <p:sp>
          <p:nvSpPr>
            <p:cNvPr id="2" name="TextBox 1"/>
            <p:cNvSpPr txBox="1"/>
            <p:nvPr/>
          </p:nvSpPr>
          <p:spPr>
            <a:xfrm rot="20974055">
              <a:off x="799156" y="234352"/>
              <a:ext cx="985775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virtual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974055">
              <a:off x="1127646" y="984556"/>
              <a:ext cx="328789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300" b="1" dirty="0">
                  <a:solidFill>
                    <a:schemeClr val="accent1"/>
                  </a:solidFill>
                </a:rPr>
                <a:t>^</a:t>
              </a:r>
              <a:endParaRPr lang="en-AU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44634" y="1218118"/>
            <a:ext cx="8611356" cy="4704851"/>
          </a:xfrm>
        </p:spPr>
        <p:txBody>
          <a:bodyPr>
            <a:normAutofit/>
          </a:bodyPr>
          <a:lstStyle/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2600" dirty="0"/>
          </a:p>
          <a:p>
            <a:pPr marL="472288" indent="-472288">
              <a:lnSpc>
                <a:spcPct val="110000"/>
              </a:lnSpc>
              <a:buFont typeface="+mj-lt"/>
              <a:buAutoNum type="arabicPeriod"/>
            </a:pPr>
            <a:endParaRPr lang="en-AU" sz="38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8228" y="3590123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u="sng" dirty="0">
                <a:hlinkClick r:id="rId3"/>
              </a:rPr>
              <a:t>http://bit.do/Local-Energy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717" y="1715980"/>
            <a:ext cx="8461375" cy="4455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72866" rtl="0" eaLnBrk="1" latinLnBrk="0" hangingPunct="1">
              <a:lnSpc>
                <a:spcPts val="2816"/>
              </a:lnSpc>
              <a:spcBef>
                <a:spcPts val="0"/>
              </a:spcBef>
              <a:spcAft>
                <a:spcPts val="469"/>
              </a:spcAft>
              <a:buFontTx/>
              <a:buNone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3433" indent="-253433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6866" indent="-253315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0298" indent="-253433" algn="l" defTabSz="1072866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939"/>
              </a:spcAft>
              <a:buFont typeface="Arial" pitchFamily="34" charset="0"/>
              <a:buChar char="&gt;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AU" sz="4400" dirty="0" smtClean="0">
                <a:solidFill>
                  <a:schemeClr val="accent1"/>
                </a:solidFill>
              </a:rPr>
              <a:t>Stay in touch – project website &amp; sign up for newsletter</a:t>
            </a: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endParaRPr lang="en-AU" sz="4400" dirty="0" smtClean="0">
              <a:solidFill>
                <a:schemeClr val="accent1"/>
              </a:solidFill>
            </a:endParaRPr>
          </a:p>
          <a:p>
            <a:pPr algn="ctr">
              <a:lnSpc>
                <a:spcPts val="4500"/>
              </a:lnSpc>
            </a:pPr>
            <a:r>
              <a:rPr lang="en-AU" sz="3600" dirty="0" smtClean="0">
                <a:solidFill>
                  <a:schemeClr val="accent1"/>
                </a:solidFill>
              </a:rPr>
              <a:t>or email: jay.rutovitz@uts.edu.au</a:t>
            </a:r>
            <a:r>
              <a:rPr lang="en-AU" sz="4400" dirty="0" smtClean="0">
                <a:solidFill>
                  <a:schemeClr val="accent1"/>
                </a:solidFill>
              </a:rPr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7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44637" y="285985"/>
            <a:ext cx="8289308" cy="681487"/>
          </a:xfrm>
          <a:prstGeom prst="rect">
            <a:avLst/>
          </a:prstGeom>
        </p:spPr>
        <p:txBody>
          <a:bodyPr vert="horz" wrap="square" lIns="95776" tIns="47888" rIns="95776" bIns="47888" rtlCol="0" anchor="ctr">
            <a:spAutoFit/>
          </a:bodyPr>
          <a:lstStyle>
            <a:lvl1pPr algn="l" defTabSz="1043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800" dirty="0" smtClean="0"/>
              <a:t>Session Overview</a:t>
            </a:r>
            <a:endParaRPr lang="en-AU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13472"/>
              </p:ext>
            </p:extLst>
          </p:nvPr>
        </p:nvGraphicFramePr>
        <p:xfrm>
          <a:off x="344636" y="1150315"/>
          <a:ext cx="8995307" cy="452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307"/>
              </a:tblGrid>
              <a:tr h="483326">
                <a:tc>
                  <a:txBody>
                    <a:bodyPr/>
                    <a:lstStyle/>
                    <a:p>
                      <a:pPr marL="4572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 </a:t>
                      </a:r>
                      <a:r>
                        <a:rPr lang="en-AU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Rutovitz</a:t>
                      </a: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Institute for Sustainable Futures</a:t>
                      </a:r>
                      <a:endParaRPr lang="en-A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Context 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Valuing local energy: the concepts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The project (Facilitating local network charges and VNM)</a:t>
                      </a:r>
                      <a:endParaRPr lang="en-AU" sz="2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4080">
                <a:tc>
                  <a:txBody>
                    <a:bodyPr/>
                    <a:lstStyle/>
                    <a:p>
                      <a:pPr marL="342900" marR="0" lvl="0" indent="-3429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 Byrne, Total Environment Centre</a:t>
                      </a:r>
                      <a:r>
                        <a:rPr lang="en-AU" sz="2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AU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</a:t>
                      </a: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proposal</a:t>
                      </a:r>
                      <a:endParaRPr lang="en-AU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8060">
                <a:tc>
                  <a:txBody>
                    <a:bodyPr/>
                    <a:lstStyle/>
                    <a:p>
                      <a:pPr marL="342900" marR="0" lvl="0" indent="-3429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  <a:defRPr/>
                      </a:pPr>
                      <a:r>
                        <a:rPr lang="en-A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Lara Olsen, </a:t>
                      </a:r>
                      <a:r>
                        <a:rPr lang="en-AU" sz="2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Powercor</a:t>
                      </a:r>
                      <a:endParaRPr lang="en-AU" sz="24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Network</a:t>
                      </a:r>
                      <a:r>
                        <a:rPr lang="en-AU" sz="2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 Provider perspective</a:t>
                      </a:r>
                      <a:endParaRPr lang="en-AU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30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A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Miguel </a:t>
                      </a:r>
                      <a:r>
                        <a:rPr lang="en-AU" sz="24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Brandao</a:t>
                      </a:r>
                      <a:r>
                        <a:rPr lang="en-AU" sz="2400" b="1" i="1" dirty="0" smtClean="0">
                          <a:solidFill>
                            <a:schemeClr val="tx1"/>
                          </a:solidFill>
                          <a:effectLst/>
                        </a:rPr>
                        <a:t>, AGL</a:t>
                      </a:r>
                    </a:p>
                    <a:p>
                      <a:pPr marL="648000" marR="0" lvl="0" indent="-457200" algn="l" defTabSz="107286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A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retailer perspective</a:t>
                      </a:r>
                      <a:endParaRPr lang="en-AU" sz="2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5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8050" y="1816415"/>
            <a:ext cx="7982815" cy="852772"/>
          </a:xfrm>
        </p:spPr>
        <p:txBody>
          <a:bodyPr/>
          <a:lstStyle/>
          <a:p>
            <a:r>
              <a:rPr lang="en-AU" sz="8400" dirty="0"/>
              <a:t>Context</a:t>
            </a:r>
            <a:r>
              <a:rPr lang="en-AU" sz="8400" b="0" dirty="0"/>
              <a:t/>
            </a:r>
            <a:br>
              <a:rPr lang="en-AU" sz="8400" b="0" dirty="0"/>
            </a:br>
            <a:endParaRPr lang="en-AU" sz="8400" dirty="0"/>
          </a:p>
        </p:txBody>
      </p:sp>
    </p:spTree>
    <p:extLst>
      <p:ext uri="{BB962C8B-B14F-4D97-AF65-F5344CB8AC3E}">
        <p14:creationId xmlns:p14="http://schemas.microsoft.com/office/powerpoint/2010/main" val="304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76" y="318580"/>
            <a:ext cx="9124110" cy="487883"/>
          </a:xfrm>
        </p:spPr>
        <p:txBody>
          <a:bodyPr/>
          <a:lstStyle/>
          <a:p>
            <a:pPr>
              <a:defRPr/>
            </a:pPr>
            <a:r>
              <a:rPr lang="en-AU" sz="2800" b="1" dirty="0">
                <a:solidFill>
                  <a:schemeClr val="accent1"/>
                </a:solidFill>
              </a:rPr>
              <a:t>HISTORIC POINT OF TRANSFORMATION</a:t>
            </a:r>
            <a:endParaRPr lang="en-US" sz="2800" kern="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isf.uts.edu.au</a:t>
            </a:r>
            <a:endParaRPr lang="en-A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/>
          <a:stretch/>
        </p:blipFill>
        <p:spPr bwMode="auto">
          <a:xfrm>
            <a:off x="279434" y="1534320"/>
            <a:ext cx="779581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3816" y="824679"/>
            <a:ext cx="7160878" cy="754664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AU" b="1" kern="0" dirty="0" smtClean="0">
                <a:solidFill>
                  <a:schemeClr val="accent1"/>
                </a:solidFill>
              </a:rPr>
              <a:t>Centralised electricity supply falling, already peaked? </a:t>
            </a:r>
            <a:endParaRPr lang="en-US" b="1" kern="0" dirty="0" smtClean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cxnSp>
        <p:nvCxnSpPr>
          <p:cNvPr id="14" name="Straight Connector 3"/>
          <p:cNvCxnSpPr>
            <a:cxnSpLocks noChangeShapeType="1"/>
          </p:cNvCxnSpPr>
          <p:nvPr/>
        </p:nvCxnSpPr>
        <p:spPr bwMode="auto">
          <a:xfrm flipV="1">
            <a:off x="4413801" y="1521293"/>
            <a:ext cx="0" cy="364172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995800" y="4039032"/>
            <a:ext cx="2418027" cy="0"/>
          </a:xfrm>
          <a:prstGeom prst="line">
            <a:avLst/>
          </a:prstGeom>
          <a:noFill/>
          <a:ln w="28575" algn="ctr">
            <a:solidFill>
              <a:srgbClr val="0033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791237" y="4448607"/>
            <a:ext cx="624284" cy="0"/>
          </a:xfrm>
          <a:prstGeom prst="line">
            <a:avLst/>
          </a:prstGeom>
          <a:noFill/>
          <a:ln w="28575" algn="ctr">
            <a:solidFill>
              <a:srgbClr val="0033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176470" y="4039074"/>
            <a:ext cx="0" cy="409575"/>
          </a:xfrm>
          <a:prstGeom prst="straightConnector1">
            <a:avLst/>
          </a:prstGeom>
          <a:noFill/>
          <a:ln w="57150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677694" y="2366559"/>
            <a:ext cx="2708671" cy="419877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sz="2000" b="1" dirty="0"/>
              <a:t>Rooftop solar PV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0226" y="1958152"/>
            <a:ext cx="2708672" cy="373710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sz="1800" b="1" dirty="0"/>
              <a:t>Energy efficiency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5076" y="4043793"/>
            <a:ext cx="3238367" cy="327544"/>
          </a:xfrm>
          <a:prstGeom prst="rect">
            <a:avLst/>
          </a:prstGeom>
          <a:noFill/>
        </p:spPr>
        <p:txBody>
          <a:bodyPr lIns="95776" tIns="47888" rIns="95776" bIns="47888">
            <a:spAutoFit/>
          </a:bodyPr>
          <a:lstStyle/>
          <a:p>
            <a:pPr>
              <a:defRPr/>
            </a:pPr>
            <a:r>
              <a:rPr lang="en-AU" sz="1500" b="1" dirty="0">
                <a:solidFill>
                  <a:srgbClr val="0033CC"/>
                </a:solidFill>
              </a:rPr>
              <a:t>Behaviour change (price effect)</a:t>
            </a:r>
          </a:p>
        </p:txBody>
      </p:sp>
      <p:cxnSp>
        <p:nvCxnSpPr>
          <p:cNvPr id="21" name="Straight Connector 6"/>
          <p:cNvCxnSpPr>
            <a:cxnSpLocks noChangeShapeType="1"/>
          </p:cNvCxnSpPr>
          <p:nvPr/>
        </p:nvCxnSpPr>
        <p:spPr bwMode="auto">
          <a:xfrm>
            <a:off x="1240606" y="2771861"/>
            <a:ext cx="7572171" cy="0"/>
          </a:xfrm>
          <a:prstGeom prst="line">
            <a:avLst/>
          </a:prstGeom>
          <a:noFill/>
          <a:ln w="28575" algn="ctr">
            <a:solidFill>
              <a:srgbClr val="FFFFCC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000173" y="5396243"/>
            <a:ext cx="1905851" cy="1447016"/>
          </a:xfrm>
          <a:prstGeom prst="rect">
            <a:avLst/>
          </a:prstGeom>
          <a:solidFill>
            <a:schemeClr val="bg1"/>
          </a:solidFill>
        </p:spPr>
        <p:txBody>
          <a:bodyPr wrap="square" lIns="122382" tIns="61191" rIns="122382" bIns="61191">
            <a:spAutoFit/>
          </a:bodyPr>
          <a:lstStyle/>
          <a:p>
            <a:pPr>
              <a:defRPr/>
            </a:pPr>
            <a:r>
              <a:rPr lang="en-AU" sz="1800" b="1" dirty="0">
                <a:solidFill>
                  <a:schemeClr val="accent1"/>
                </a:solidFill>
              </a:rPr>
              <a:t>ANNUAL ENERGY FORECAST FOR THE NEM </a:t>
            </a:r>
            <a:r>
              <a:rPr lang="en-AU" sz="1400" b="1" dirty="0">
                <a:solidFill>
                  <a:schemeClr val="accent1"/>
                </a:solidFill>
              </a:rPr>
              <a:t>(June 2014 NEFR)</a:t>
            </a:r>
          </a:p>
        </p:txBody>
      </p:sp>
    </p:spTree>
    <p:extLst>
      <p:ext uri="{BB962C8B-B14F-4D97-AF65-F5344CB8AC3E}">
        <p14:creationId xmlns:p14="http://schemas.microsoft.com/office/powerpoint/2010/main" val="11444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4154416" y="282511"/>
            <a:ext cx="1593569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3385073" y="1592075"/>
            <a:ext cx="2042900" cy="2751419"/>
            <a:chOff x="3549821" y="1615604"/>
            <a:chExt cx="2500503" cy="3394504"/>
          </a:xfrm>
        </p:grpSpPr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790672" y="5554542"/>
            <a:ext cx="2280637" cy="242813"/>
            <a:chOff x="2822249" y="6504202"/>
            <a:chExt cx="2791490" cy="299566"/>
          </a:xfrm>
        </p:grpSpPr>
        <p:pic>
          <p:nvPicPr>
            <p:cNvPr id="5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191261" y="4784159"/>
            <a:ext cx="2654552" cy="1454931"/>
            <a:chOff x="3312597" y="5553762"/>
            <a:chExt cx="3249161" cy="1794989"/>
          </a:xfrm>
        </p:grpSpPr>
        <p:pic>
          <p:nvPicPr>
            <p:cNvPr id="5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2790674" y="4753279"/>
            <a:ext cx="3638805" cy="1032877"/>
            <a:chOff x="2822250" y="5515662"/>
            <a:chExt cx="4453883" cy="1274290"/>
          </a:xfrm>
        </p:grpSpPr>
        <p:pic>
          <p:nvPicPr>
            <p:cNvPr id="63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013124" y="3907290"/>
            <a:ext cx="961064" cy="1910057"/>
            <a:chOff x="6766545" y="4471945"/>
            <a:chExt cx="1176338" cy="2356493"/>
          </a:xfrm>
        </p:grpSpPr>
        <p:pic>
          <p:nvPicPr>
            <p:cNvPr id="6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/>
          <p:cNvGrpSpPr/>
          <p:nvPr/>
        </p:nvGrpSpPr>
        <p:grpSpPr>
          <a:xfrm>
            <a:off x="3299159" y="3618985"/>
            <a:ext cx="2455534" cy="1149693"/>
            <a:chOff x="3444661" y="4116303"/>
            <a:chExt cx="3005565" cy="1418409"/>
          </a:xfrm>
        </p:grpSpPr>
        <p:pic>
          <p:nvPicPr>
            <p:cNvPr id="9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itle 4"/>
          <p:cNvSpPr>
            <a:spLocks noGrp="1"/>
          </p:cNvSpPr>
          <p:nvPr>
            <p:ph type="title"/>
          </p:nvPr>
        </p:nvSpPr>
        <p:spPr>
          <a:xfrm>
            <a:off x="120948" y="257650"/>
            <a:ext cx="4166824" cy="129266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>
                <a:solidFill>
                  <a:schemeClr val="accent1"/>
                </a:solidFill>
              </a:rPr>
              <a:t>Today: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Highly centralised network</a:t>
            </a:r>
          </a:p>
        </p:txBody>
      </p:sp>
    </p:spTree>
    <p:extLst>
      <p:ext uri="{BB962C8B-B14F-4D97-AF65-F5344CB8AC3E}">
        <p14:creationId xmlns:p14="http://schemas.microsoft.com/office/powerpoint/2010/main" val="36576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988" r="29746" b="77551"/>
          <a:stretch/>
        </p:blipFill>
        <p:spPr bwMode="auto">
          <a:xfrm>
            <a:off x="4154416" y="282511"/>
            <a:ext cx="1593569" cy="134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385073" y="1592075"/>
            <a:ext cx="2042900" cy="2751419"/>
            <a:chOff x="3549821" y="1615604"/>
            <a:chExt cx="2500503" cy="3394504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821" y="1615604"/>
              <a:ext cx="220980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724" y="4305258"/>
              <a:ext cx="21336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790672" y="5554542"/>
            <a:ext cx="2280637" cy="242813"/>
            <a:chOff x="2822249" y="6504202"/>
            <a:chExt cx="2791490" cy="299566"/>
          </a:xfrm>
        </p:grpSpPr>
        <p:pic>
          <p:nvPicPr>
            <p:cNvPr id="86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9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314" y="6518018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191261" y="4784159"/>
            <a:ext cx="2654552" cy="1454931"/>
            <a:chOff x="3312597" y="5553762"/>
            <a:chExt cx="3249161" cy="1794989"/>
          </a:xfrm>
        </p:grpSpPr>
        <p:pic>
          <p:nvPicPr>
            <p:cNvPr id="85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152" y="55537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97" y="70535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333" y="7063001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790674" y="4753279"/>
            <a:ext cx="3638805" cy="1032877"/>
            <a:chOff x="2822250" y="5515662"/>
            <a:chExt cx="4453883" cy="1274290"/>
          </a:xfrm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50" y="5563287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212" y="650420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938" y="5668062"/>
              <a:ext cx="3524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2733" y="5515662"/>
              <a:ext cx="533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013124" y="3907290"/>
            <a:ext cx="961064" cy="1910057"/>
            <a:chOff x="6766545" y="4471945"/>
            <a:chExt cx="1176338" cy="2356493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3" y="4471945"/>
              <a:ext cx="6858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545" y="6437913"/>
              <a:ext cx="466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299159" y="3618985"/>
            <a:ext cx="2455534" cy="1149693"/>
            <a:chOff x="3444661" y="4116303"/>
            <a:chExt cx="3005565" cy="1418409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661" y="4116303"/>
              <a:ext cx="6572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385" y="503941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876" y="4603107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76670" y="3106023"/>
            <a:ext cx="3696451" cy="1047311"/>
            <a:chOff x="2560311" y="3483448"/>
            <a:chExt cx="4524440" cy="1292096"/>
          </a:xfrm>
        </p:grpSpPr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/>
          <p:cNvGrpSpPr/>
          <p:nvPr/>
        </p:nvGrpSpPr>
        <p:grpSpPr>
          <a:xfrm>
            <a:off x="2759530" y="4640984"/>
            <a:ext cx="3689388" cy="1166457"/>
            <a:chOff x="2784149" y="5377120"/>
            <a:chExt cx="4515795" cy="1439091"/>
          </a:xfrm>
        </p:grpSpPr>
        <p:pic>
          <p:nvPicPr>
            <p:cNvPr id="171" name="Picture 17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9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2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9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" name="Group 174"/>
          <p:cNvGrpSpPr/>
          <p:nvPr/>
        </p:nvGrpSpPr>
        <p:grpSpPr>
          <a:xfrm>
            <a:off x="5612358" y="3858146"/>
            <a:ext cx="1361831" cy="1999469"/>
            <a:chOff x="6276008" y="4411320"/>
            <a:chExt cx="1666875" cy="2466803"/>
          </a:xfrm>
        </p:grpSpPr>
        <p:pic>
          <p:nvPicPr>
            <p:cNvPr id="176" name="Picture 18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525049" y="5523275"/>
            <a:ext cx="2685034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3058995" y="4753278"/>
            <a:ext cx="2926919" cy="1530673"/>
            <a:chOff x="3150672" y="5515662"/>
            <a:chExt cx="3582536" cy="1888435"/>
          </a:xfrm>
        </p:grpSpPr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13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6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184"/>
          <p:cNvGrpSpPr/>
          <p:nvPr/>
        </p:nvGrpSpPr>
        <p:grpSpPr>
          <a:xfrm>
            <a:off x="4248507" y="282508"/>
            <a:ext cx="1517468" cy="1335647"/>
            <a:chOff x="4606663" y="0"/>
            <a:chExt cx="1857375" cy="1647825"/>
          </a:xfrm>
        </p:grpSpPr>
        <p:pic>
          <p:nvPicPr>
            <p:cNvPr id="186" name="Picture 8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25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" name="Group 187"/>
          <p:cNvGrpSpPr/>
          <p:nvPr/>
        </p:nvGrpSpPr>
        <p:grpSpPr>
          <a:xfrm>
            <a:off x="3347053" y="3661489"/>
            <a:ext cx="2328248" cy="1068161"/>
            <a:chOff x="3503286" y="4168690"/>
            <a:chExt cx="2849766" cy="131782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0" name="Picture 5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6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itle 4"/>
          <p:cNvSpPr>
            <a:spLocks noGrp="1"/>
          </p:cNvSpPr>
          <p:nvPr>
            <p:ph type="title"/>
          </p:nvPr>
        </p:nvSpPr>
        <p:spPr>
          <a:xfrm>
            <a:off x="120948" y="248991"/>
            <a:ext cx="4166824" cy="1269578"/>
          </a:xfr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The future: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decentralised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4009" y="760285"/>
            <a:ext cx="471803" cy="11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7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2790649" y="3966855"/>
            <a:ext cx="3618578" cy="23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86" y="1553436"/>
            <a:ext cx="2420168" cy="2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16" y="3680536"/>
            <a:ext cx="1789835" cy="7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66" y="4129368"/>
            <a:ext cx="762626" cy="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576670" y="3106023"/>
            <a:ext cx="3696451" cy="1047311"/>
            <a:chOff x="2560311" y="3483448"/>
            <a:chExt cx="4524440" cy="1292096"/>
          </a:xfrm>
        </p:grpSpPr>
        <p:pic>
          <p:nvPicPr>
            <p:cNvPr id="15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76" y="3483448"/>
              <a:ext cx="12477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311" y="3746844"/>
              <a:ext cx="100965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248507" y="282508"/>
            <a:ext cx="1517468" cy="1335647"/>
            <a:chOff x="4606663" y="0"/>
            <a:chExt cx="1857375" cy="1647825"/>
          </a:xfrm>
        </p:grpSpPr>
        <p:pic>
          <p:nvPicPr>
            <p:cNvPr id="165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09"/>
            <a:stretch/>
          </p:blipFill>
          <p:spPr bwMode="auto">
            <a:xfrm>
              <a:off x="4606663" y="733425"/>
              <a:ext cx="18573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2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065" y="0"/>
              <a:ext cx="10001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1" name="Group 170"/>
          <p:cNvGrpSpPr/>
          <p:nvPr/>
        </p:nvGrpSpPr>
        <p:grpSpPr>
          <a:xfrm>
            <a:off x="5612358" y="3858146"/>
            <a:ext cx="1361831" cy="1999469"/>
            <a:chOff x="6276008" y="4411320"/>
            <a:chExt cx="1666875" cy="2466803"/>
          </a:xfrm>
        </p:grpSpPr>
        <p:pic>
          <p:nvPicPr>
            <p:cNvPr id="172" name="Picture 18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375" y="6373298"/>
              <a:ext cx="8096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08" y="4411320"/>
              <a:ext cx="1666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3058995" y="4753278"/>
            <a:ext cx="2926919" cy="1530673"/>
            <a:chOff x="3150672" y="5515662"/>
            <a:chExt cx="3582536" cy="1888435"/>
          </a:xfrm>
        </p:grpSpPr>
        <p:pic>
          <p:nvPicPr>
            <p:cNvPr id="175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72" y="6918322"/>
              <a:ext cx="5429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1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5515662"/>
              <a:ext cx="6000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7" name="Picture 1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83" y="6860659"/>
              <a:ext cx="581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" name="Group 177"/>
          <p:cNvGrpSpPr/>
          <p:nvPr/>
        </p:nvGrpSpPr>
        <p:grpSpPr>
          <a:xfrm>
            <a:off x="2525049" y="5523275"/>
            <a:ext cx="2685034" cy="285659"/>
            <a:chOff x="2497154" y="6465630"/>
            <a:chExt cx="3286470" cy="352425"/>
          </a:xfrm>
        </p:grpSpPr>
        <p:pic>
          <p:nvPicPr>
            <p:cNvPr id="179" name="Picture 10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54" y="6492361"/>
              <a:ext cx="8001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374" y="6465630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/>
          <p:nvPr/>
        </p:nvGrpSpPr>
        <p:grpSpPr>
          <a:xfrm>
            <a:off x="2759530" y="4640984"/>
            <a:ext cx="3689388" cy="1166457"/>
            <a:chOff x="2784149" y="5377120"/>
            <a:chExt cx="4515795" cy="1439091"/>
          </a:xfrm>
        </p:grpSpPr>
        <p:pic>
          <p:nvPicPr>
            <p:cNvPr id="182" name="Picture 17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19" y="5377120"/>
              <a:ext cx="6572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9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149" y="5506824"/>
              <a:ext cx="504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614" y="6454261"/>
              <a:ext cx="514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19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728" y="5585082"/>
              <a:ext cx="5429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" name="Group 166"/>
          <p:cNvGrpSpPr/>
          <p:nvPr/>
        </p:nvGrpSpPr>
        <p:grpSpPr>
          <a:xfrm>
            <a:off x="3347053" y="3661489"/>
            <a:ext cx="2328248" cy="1068161"/>
            <a:chOff x="3503286" y="4168690"/>
            <a:chExt cx="2849766" cy="1317822"/>
          </a:xfrm>
        </p:grpSpPr>
        <p:pic>
          <p:nvPicPr>
            <p:cNvPr id="168" name="Picture 4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286" y="4168690"/>
              <a:ext cx="48635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5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272" y="4663691"/>
              <a:ext cx="36878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6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008" y="5090512"/>
              <a:ext cx="423628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120948" y="224160"/>
            <a:ext cx="4166824" cy="846386"/>
          </a:xfr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…</a:t>
            </a:r>
            <a:r>
              <a:rPr lang="en-AU" sz="2800" b="1" dirty="0" err="1">
                <a:solidFill>
                  <a:schemeClr val="accent1"/>
                </a:solidFill>
              </a:rPr>
              <a:t>WITh</a:t>
            </a:r>
            <a:r>
              <a:rPr lang="en-AU" sz="2800" b="1" dirty="0">
                <a:solidFill>
                  <a:schemeClr val="accent1"/>
                </a:solidFill>
              </a:rPr>
              <a:t> far more </a:t>
            </a:r>
            <a:br>
              <a:rPr lang="en-AU" sz="2800" b="1" dirty="0">
                <a:solidFill>
                  <a:schemeClr val="accent1"/>
                </a:solidFill>
              </a:rPr>
            </a:br>
            <a:r>
              <a:rPr lang="en-AU" sz="2800" b="1" dirty="0">
                <a:solidFill>
                  <a:schemeClr val="accent1"/>
                </a:solidFill>
              </a:rPr>
              <a:t>LOCAL ENERGY</a:t>
            </a:r>
          </a:p>
        </p:txBody>
      </p:sp>
      <p:sp>
        <p:nvSpPr>
          <p:cNvPr id="35" name="Rounded Rectangle 34"/>
          <p:cNvSpPr/>
          <p:nvPr/>
        </p:nvSpPr>
        <p:spPr>
          <a:xfrm rot="21184975">
            <a:off x="2341744" y="4028118"/>
            <a:ext cx="4817566" cy="2415863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3" tIns="41981" rIns="83963" bIns="41981"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7290358" y="4821987"/>
            <a:ext cx="1157016" cy="731113"/>
          </a:xfrm>
          <a:prstGeom prst="rect">
            <a:avLst/>
          </a:prstGeom>
          <a:noFill/>
        </p:spPr>
        <p:txBody>
          <a:bodyPr wrap="none" lIns="83963" tIns="41981" rIns="83963" bIns="41981" rtlCol="0">
            <a:spAutoFit/>
          </a:bodyPr>
          <a:lstStyle/>
          <a:p>
            <a:r>
              <a:rPr lang="en-AU" b="1" dirty="0" smtClean="0">
                <a:solidFill>
                  <a:srgbClr val="92D050"/>
                </a:solidFill>
              </a:rPr>
              <a:t>Local </a:t>
            </a:r>
          </a:p>
          <a:p>
            <a:r>
              <a:rPr lang="en-AU" b="1" dirty="0" smtClean="0">
                <a:solidFill>
                  <a:srgbClr val="92D050"/>
                </a:solidFill>
              </a:rPr>
              <a:t> Energy</a:t>
            </a:r>
            <a:endParaRPr lang="en-A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947" y="225282"/>
            <a:ext cx="9467265" cy="4001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600" b="1" dirty="0">
                <a:solidFill>
                  <a:schemeClr val="accent1"/>
                </a:solidFill>
              </a:rPr>
              <a:t>Possible outcome                  </a:t>
            </a:r>
            <a:r>
              <a:rPr lang="en-AU" sz="2600" b="1" dirty="0" smtClean="0">
                <a:solidFill>
                  <a:schemeClr val="accent1"/>
                </a:solidFill>
              </a:rPr>
              <a:t>- </a:t>
            </a:r>
            <a:r>
              <a:rPr lang="en-AU" sz="2600" b="1" dirty="0">
                <a:solidFill>
                  <a:schemeClr val="accent1"/>
                </a:solidFill>
              </a:rPr>
              <a:t>the death spiral</a:t>
            </a:r>
            <a:r>
              <a:rPr lang="en-AU" sz="26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12" y="36199"/>
            <a:ext cx="2017998" cy="18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11" y="2092138"/>
            <a:ext cx="2017998" cy="165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93687" y="1131139"/>
            <a:ext cx="8049414" cy="5186808"/>
            <a:chOff x="541338" y="849313"/>
            <a:chExt cx="9610725" cy="641985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849313"/>
              <a:ext cx="9610725" cy="641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25" y="41703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28" y="679885"/>
            <a:ext cx="2098113" cy="17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79" y="351362"/>
            <a:ext cx="1188665" cy="7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62" y="742551"/>
            <a:ext cx="789785" cy="67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78" y="1175195"/>
            <a:ext cx="2768232" cy="157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431343" y="2122585"/>
            <a:ext cx="1420016" cy="1608372"/>
            <a:chOff x="8347075" y="2076451"/>
            <a:chExt cx="1695450" cy="1990725"/>
          </a:xfrm>
        </p:grpSpPr>
        <p:sp>
          <p:nvSpPr>
            <p:cNvPr id="42" name="Oval 41"/>
            <p:cNvSpPr/>
            <p:nvPr/>
          </p:nvSpPr>
          <p:spPr>
            <a:xfrm>
              <a:off x="8904030" y="2942676"/>
              <a:ext cx="1116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075" y="2076451"/>
              <a:ext cx="16954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664391" y="5007871"/>
            <a:ext cx="1778342" cy="1285603"/>
            <a:chOff x="7431362" y="5647593"/>
            <a:chExt cx="2123279" cy="1591225"/>
          </a:xfrm>
        </p:grpSpPr>
        <p:sp>
          <p:nvSpPr>
            <p:cNvPr id="43" name="Oval 42"/>
            <p:cNvSpPr/>
            <p:nvPr/>
          </p:nvSpPr>
          <p:spPr>
            <a:xfrm>
              <a:off x="7467342" y="605081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6913">
              <a:off x="8411641" y="5647593"/>
              <a:ext cx="11430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362" y="6050818"/>
              <a:ext cx="12763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17" y="5333650"/>
            <a:ext cx="1842829" cy="12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708480" y="5188027"/>
            <a:ext cx="1124843" cy="1031205"/>
            <a:chOff x="3902075" y="5870576"/>
            <a:chExt cx="1343025" cy="1276350"/>
          </a:xfrm>
        </p:grpSpPr>
        <p:sp>
          <p:nvSpPr>
            <p:cNvPr id="44" name="Oval 43"/>
            <p:cNvSpPr/>
            <p:nvPr/>
          </p:nvSpPr>
          <p:spPr>
            <a:xfrm>
              <a:off x="3954187" y="5883276"/>
              <a:ext cx="1188000" cy="12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075" y="5870576"/>
              <a:ext cx="13430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27" y="3935371"/>
            <a:ext cx="2433173" cy="1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38" y="3065280"/>
            <a:ext cx="2385307" cy="14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605938" y="2783938"/>
            <a:ext cx="989224" cy="949564"/>
            <a:chOff x="5334000" y="2960138"/>
            <a:chExt cx="1181100" cy="1175300"/>
          </a:xfrm>
        </p:grpSpPr>
        <p:sp>
          <p:nvSpPr>
            <p:cNvPr id="46" name="Oval 45"/>
            <p:cNvSpPr/>
            <p:nvPr/>
          </p:nvSpPr>
          <p:spPr>
            <a:xfrm>
              <a:off x="5410200" y="2960138"/>
              <a:ext cx="1008000" cy="11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82913"/>
              <a:ext cx="11811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522311" y="3019121"/>
            <a:ext cx="989224" cy="946555"/>
            <a:chOff x="3679825" y="3186113"/>
            <a:chExt cx="1181100" cy="1171575"/>
          </a:xfrm>
        </p:grpSpPr>
        <p:sp>
          <p:nvSpPr>
            <p:cNvPr id="45" name="Oval 44"/>
            <p:cNvSpPr/>
            <p:nvPr/>
          </p:nvSpPr>
          <p:spPr>
            <a:xfrm>
              <a:off x="3752575" y="3186113"/>
              <a:ext cx="1044000" cy="11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9" name="Picture 28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25" y="3224213"/>
              <a:ext cx="1181100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814801" y="4493827"/>
            <a:ext cx="805739" cy="784948"/>
            <a:chOff x="5597524" y="8005763"/>
            <a:chExt cx="962025" cy="971550"/>
          </a:xfrm>
        </p:grpSpPr>
        <p:sp>
          <p:nvSpPr>
            <p:cNvPr id="66" name="Oval 65"/>
            <p:cNvSpPr/>
            <p:nvPr/>
          </p:nvSpPr>
          <p:spPr>
            <a:xfrm>
              <a:off x="5630038" y="8031163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524" y="8005763"/>
              <a:ext cx="962025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432126" y="4172654"/>
            <a:ext cx="512578" cy="530993"/>
            <a:chOff x="3291225" y="8124825"/>
            <a:chExt cx="612000" cy="657225"/>
          </a:xfrm>
        </p:grpSpPr>
        <p:sp>
          <p:nvSpPr>
            <p:cNvPr id="71" name="Oval 70"/>
            <p:cNvSpPr/>
            <p:nvPr/>
          </p:nvSpPr>
          <p:spPr>
            <a:xfrm>
              <a:off x="3291225" y="8149313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8124825"/>
              <a:ext cx="6000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833298" y="3735255"/>
            <a:ext cx="430792" cy="400169"/>
            <a:chOff x="2576513" y="8243888"/>
            <a:chExt cx="514350" cy="495300"/>
          </a:xfrm>
        </p:grpSpPr>
        <p:sp>
          <p:nvSpPr>
            <p:cNvPr id="74" name="Oval 73"/>
            <p:cNvSpPr/>
            <p:nvPr/>
          </p:nvSpPr>
          <p:spPr>
            <a:xfrm>
              <a:off x="2614613" y="8269288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8243888"/>
              <a:ext cx="5143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02" y="3968516"/>
            <a:ext cx="542478" cy="4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897123" y="4611631"/>
            <a:ext cx="741918" cy="723383"/>
            <a:chOff x="4321175" y="8005763"/>
            <a:chExt cx="885825" cy="895350"/>
          </a:xfrm>
        </p:grpSpPr>
        <p:sp>
          <p:nvSpPr>
            <p:cNvPr id="68" name="Oval 67"/>
            <p:cNvSpPr/>
            <p:nvPr/>
          </p:nvSpPr>
          <p:spPr>
            <a:xfrm>
              <a:off x="4359275" y="8018463"/>
              <a:ext cx="828000" cy="82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2" name="Picture 33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8005763"/>
              <a:ext cx="8858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24062" y="1017205"/>
            <a:ext cx="2066203" cy="1162029"/>
            <a:chOff x="4637088" y="708247"/>
            <a:chExt cx="2466975" cy="1438275"/>
          </a:xfrm>
        </p:grpSpPr>
        <p:sp>
          <p:nvSpPr>
            <p:cNvPr id="22" name="Oval 21"/>
            <p:cNvSpPr/>
            <p:nvPr/>
          </p:nvSpPr>
          <p:spPr>
            <a:xfrm>
              <a:off x="5870575" y="873127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8" y="708247"/>
              <a:ext cx="246697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Oval 47"/>
          <p:cNvSpPr/>
          <p:nvPr/>
        </p:nvSpPr>
        <p:spPr>
          <a:xfrm>
            <a:off x="2010329" y="1775693"/>
            <a:ext cx="995004" cy="9598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A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6" y="1763379"/>
            <a:ext cx="1922606" cy="189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4719" y="2974501"/>
            <a:ext cx="1156754" cy="1046596"/>
            <a:chOff x="387350" y="3130890"/>
            <a:chExt cx="1381125" cy="1295400"/>
          </a:xfrm>
        </p:grpSpPr>
        <p:sp>
          <p:nvSpPr>
            <p:cNvPr id="3" name="Oval 2"/>
            <p:cNvSpPr/>
            <p:nvPr/>
          </p:nvSpPr>
          <p:spPr>
            <a:xfrm>
              <a:off x="460928" y="3170238"/>
              <a:ext cx="1188000" cy="11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3130890"/>
              <a:ext cx="13811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75" y="3686108"/>
            <a:ext cx="1747098" cy="15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8646854" y="3935370"/>
            <a:ext cx="959973" cy="1135933"/>
            <a:chOff x="9334141" y="4338886"/>
            <a:chExt cx="1036279" cy="1252419"/>
          </a:xfrm>
        </p:grpSpPr>
        <p:pic>
          <p:nvPicPr>
            <p:cNvPr id="81" name="Picture 20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141" y="4338886"/>
              <a:ext cx="1016185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1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2847" y="4921013"/>
              <a:ext cx="1007573" cy="67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0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3" y="552912"/>
            <a:ext cx="8120684" cy="580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4"/>
          <p:cNvSpPr>
            <a:spLocks noGrp="1"/>
          </p:cNvSpPr>
          <p:nvPr>
            <p:ph type="title"/>
          </p:nvPr>
        </p:nvSpPr>
        <p:spPr>
          <a:xfrm>
            <a:off x="120948" y="225246"/>
            <a:ext cx="7878614" cy="40011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600" b="1" dirty="0">
                <a:solidFill>
                  <a:schemeClr val="accent1"/>
                </a:solidFill>
              </a:rPr>
              <a:t>Possible outcome : MUTUAL BENEFITS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042" y="1833142"/>
            <a:ext cx="3070625" cy="3129718"/>
          </a:xfrm>
          <a:prstGeom prst="rect">
            <a:avLst/>
          </a:prstGeom>
          <a:noFill/>
        </p:spPr>
        <p:txBody>
          <a:bodyPr wrap="square" lIns="0" tIns="41981" rIns="0" bIns="41981" rtlCol="0">
            <a:spAutoFit/>
          </a:bodyPr>
          <a:lstStyle/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Reduced transmission and distribution losses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Potential to save money on network investment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Emissions reduction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Increased resilience of system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Technical network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7739" y="1844660"/>
            <a:ext cx="3070625" cy="2950182"/>
          </a:xfrm>
          <a:prstGeom prst="rect">
            <a:avLst/>
          </a:prstGeom>
          <a:noFill/>
        </p:spPr>
        <p:txBody>
          <a:bodyPr wrap="square" lIns="0" tIns="41981" rIns="0" bIns="41981" rtlCol="0">
            <a:spAutoFit/>
          </a:bodyPr>
          <a:lstStyle/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Provides local generators access to bigger markets 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Keeps high level of reliability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Allows local generator to run system for maximum efficiency</a:t>
            </a:r>
          </a:p>
          <a:p>
            <a:pPr marL="163260" indent="-163260">
              <a:lnSpc>
                <a:spcPct val="105000"/>
              </a:lnSpc>
              <a:spcBef>
                <a:spcPts val="704"/>
              </a:spcBef>
              <a:spcAft>
                <a:spcPts val="704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Supports technical requirements of consumers</a:t>
            </a:r>
          </a:p>
        </p:txBody>
      </p:sp>
    </p:spTree>
    <p:extLst>
      <p:ext uri="{BB962C8B-B14F-4D97-AF65-F5344CB8AC3E}">
        <p14:creationId xmlns:p14="http://schemas.microsoft.com/office/powerpoint/2010/main" val="25839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ISF_2015_PPT_16x9">
  <a:themeElements>
    <a:clrScheme name="ISF colours">
      <a:dk1>
        <a:sysClr val="windowText" lastClr="000000"/>
      </a:dk1>
      <a:lt1>
        <a:sysClr val="window" lastClr="FFFFFF"/>
      </a:lt1>
      <a:dk2>
        <a:srgbClr val="D0C8BF"/>
      </a:dk2>
      <a:lt2>
        <a:srgbClr val="FFFFFF"/>
      </a:lt2>
      <a:accent1>
        <a:srgbClr val="B1005D"/>
      </a:accent1>
      <a:accent2>
        <a:srgbClr val="B1A495"/>
      </a:accent2>
      <a:accent3>
        <a:srgbClr val="E6DFDC"/>
      </a:accent3>
      <a:accent4>
        <a:srgbClr val="640034"/>
      </a:accent4>
      <a:accent5>
        <a:srgbClr val="FF79B6"/>
      </a:accent5>
      <a:accent6>
        <a:srgbClr val="D0C8BF"/>
      </a:accent6>
      <a:hlink>
        <a:srgbClr val="B1005D"/>
      </a:hlink>
      <a:folHlink>
        <a:srgbClr val="6400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677</Words>
  <Application>Microsoft Office PowerPoint</Application>
  <PresentationFormat>A4 Paper (210x297 mm)</PresentationFormat>
  <Paragraphs>163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ISF_2015_PPT_16x9</vt:lpstr>
      <vt:lpstr>  Building a level  playing field for distributed energy  with local network credits and virtual net meterinG</vt:lpstr>
      <vt:lpstr>PowerPoint Presentation</vt:lpstr>
      <vt:lpstr>Context </vt:lpstr>
      <vt:lpstr>HISTORIC POINT OF TRANSFORMATION</vt:lpstr>
      <vt:lpstr>Today: Highly centralised network</vt:lpstr>
      <vt:lpstr>The future: decentralised network</vt:lpstr>
      <vt:lpstr>…WITh far more  LOCAL ENERGY</vt:lpstr>
      <vt:lpstr>Possible outcome                  - the death spiral   </vt:lpstr>
      <vt:lpstr>Possible outcome : MUTUAL BENEFITS</vt:lpstr>
      <vt:lpstr>PowerPoint Presentation</vt:lpstr>
      <vt:lpstr>PowerPoint Presentation</vt:lpstr>
      <vt:lpstr>The problem</vt:lpstr>
      <vt:lpstr>The concepts</vt:lpstr>
      <vt:lpstr>The project: FACILITATING Local network charges AND LOCAL ELECTRICITY TRADING**       ** Virtual Net Metering (VNM)</vt:lpstr>
      <vt:lpstr>PowerPoint Presentation</vt:lpstr>
      <vt:lpstr>PARTNERS: A BROAD COALITION</vt:lpstr>
      <vt:lpstr>PowerPoint Presentation</vt:lpstr>
      <vt:lpstr>PowerPoint Presentation</vt:lpstr>
    </vt:vector>
  </TitlesOfParts>
  <Company>University of Technology,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network charges  and virtual net metering:  WHAT, WHY AND HOW</dc:title>
  <dc:creator>Jenni Downes</dc:creator>
  <cp:lastModifiedBy>Jay</cp:lastModifiedBy>
  <cp:revision>53</cp:revision>
  <dcterms:created xsi:type="dcterms:W3CDTF">2015-07-07T01:55:06Z</dcterms:created>
  <dcterms:modified xsi:type="dcterms:W3CDTF">2015-10-06T20:53:56Z</dcterms:modified>
</cp:coreProperties>
</file>