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8"/>
  </p:notesMasterIdLst>
  <p:sldIdLst>
    <p:sldId id="273" r:id="rId2"/>
    <p:sldId id="274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305" r:id="rId17"/>
    <p:sldId id="304" r:id="rId18"/>
    <p:sldId id="306" r:id="rId19"/>
    <p:sldId id="308" r:id="rId20"/>
    <p:sldId id="300" r:id="rId21"/>
    <p:sldId id="303" r:id="rId22"/>
    <p:sldId id="295" r:id="rId23"/>
    <p:sldId id="296" r:id="rId24"/>
    <p:sldId id="297" r:id="rId25"/>
    <p:sldId id="298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1516" autoAdjust="0"/>
  </p:normalViewPr>
  <p:slideViewPr>
    <p:cSldViewPr snapToGrid="0" snapToObjects="1">
      <p:cViewPr varScale="1">
        <p:scale>
          <a:sx n="69" d="100"/>
          <a:sy n="69" d="100"/>
        </p:scale>
        <p:origin x="-1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Transmission</c:v>
                </c:pt>
                <c:pt idx="1">
                  <c:v>Subtransmission line</c:v>
                </c:pt>
                <c:pt idx="2">
                  <c:v>HV Distribution</c:v>
                </c:pt>
                <c:pt idx="4">
                  <c:v>LV Distribution</c:v>
                </c:pt>
                <c:pt idx="6">
                  <c:v>System-fixed</c:v>
                </c:pt>
                <c:pt idx="7">
                  <c:v>Non-System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0.19</c:v>
                </c:pt>
                <c:pt idx="1">
                  <c:v>0.08</c:v>
                </c:pt>
                <c:pt idx="2">
                  <c:v>0.43</c:v>
                </c:pt>
                <c:pt idx="4">
                  <c:v>0.2</c:v>
                </c:pt>
                <c:pt idx="6">
                  <c:v>0.04</c:v>
                </c:pt>
                <c:pt idx="7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B268-90AC-0041-AEAF-B01FB6B33849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9BF2-E96D-154F-8A0C-CC2D52627294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3363" y="212725"/>
            <a:ext cx="7112001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275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7" y="212821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20" y="8685523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1600" dirty="0" smtClean="0"/>
              <a:t>Historic transition</a:t>
            </a:r>
          </a:p>
          <a:p>
            <a:pPr marL="285750" indent="-285750">
              <a:buFontTx/>
              <a:buChar char="-"/>
            </a:pPr>
            <a:r>
              <a:rPr lang="en-AU" sz="1600" dirty="0" smtClean="0"/>
              <a:t>Growth assumed for last 25 years, NSPs charged with building to keep pace </a:t>
            </a:r>
          </a:p>
          <a:p>
            <a:pPr marL="285750" indent="-285750">
              <a:buFontTx/>
              <a:buChar char="-"/>
            </a:pPr>
            <a:r>
              <a:rPr lang="en-AU" sz="1600" dirty="0" smtClean="0"/>
              <a:t>Need to act on Climate change has driven policies on EE and RE which have brought about a very different situation</a:t>
            </a:r>
          </a:p>
          <a:p>
            <a:pPr marL="285750" indent="-285750">
              <a:buFontTx/>
              <a:buChar char="-"/>
            </a:pPr>
            <a:r>
              <a:rPr lang="en-AU" sz="1600" dirty="0" smtClean="0"/>
              <a:t>Cost of distributed energy, especially solar PV, dropped dramatically (</a:t>
            </a:r>
            <a:r>
              <a:rPr lang="en-AU" sz="1600" dirty="0" err="1" smtClean="0"/>
              <a:t>approx</a:t>
            </a:r>
            <a:r>
              <a:rPr lang="en-AU" sz="1600" dirty="0" smtClean="0"/>
              <a:t> 75%) over last 10 </a:t>
            </a:r>
            <a:r>
              <a:rPr lang="en-AU" sz="1600" dirty="0" err="1" smtClean="0"/>
              <a:t>yrs</a:t>
            </a:r>
            <a:endParaRPr lang="en-AU" sz="1600" dirty="0" smtClean="0"/>
          </a:p>
          <a:p>
            <a:pPr marL="285750" indent="-285750">
              <a:buFontTx/>
              <a:buChar char="-"/>
            </a:pPr>
            <a:r>
              <a:rPr lang="en-AU" sz="1600" dirty="0" smtClean="0"/>
              <a:t>Different type of consumer</a:t>
            </a:r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1600" b="1" dirty="0" smtClean="0"/>
              <a:t>Key drivers for</a:t>
            </a:r>
            <a:r>
              <a:rPr lang="en-AU" sz="1600" b="1" baseline="0" dirty="0" smtClean="0"/>
              <a:t> consumption falling: </a:t>
            </a:r>
            <a:r>
              <a:rPr lang="en-AU" sz="1600" baseline="0" dirty="0" smtClean="0"/>
              <a:t> </a:t>
            </a:r>
          </a:p>
          <a:p>
            <a:r>
              <a:rPr lang="en-AU" sz="1600" baseline="0" dirty="0" smtClean="0"/>
              <a:t>Price</a:t>
            </a:r>
          </a:p>
          <a:p>
            <a:r>
              <a:rPr lang="en-AU" sz="1600" baseline="0" dirty="0" smtClean="0"/>
              <a:t>Solar PV</a:t>
            </a:r>
          </a:p>
          <a:p>
            <a:r>
              <a:rPr lang="en-AU" sz="1600" baseline="0" dirty="0" smtClean="0"/>
              <a:t>EE and RE policies</a:t>
            </a:r>
          </a:p>
          <a:p>
            <a:endParaRPr lang="en-AU" sz="1600" baseline="0" dirty="0" smtClean="0"/>
          </a:p>
          <a:p>
            <a:r>
              <a:rPr lang="en-AU" sz="1600" b="1" baseline="0" dirty="0" smtClean="0"/>
              <a:t>Key drivers for prices</a:t>
            </a:r>
          </a:p>
          <a:p>
            <a:r>
              <a:rPr lang="en-AU" sz="1600" baseline="0" dirty="0" smtClean="0"/>
              <a:t>Energy sales down</a:t>
            </a:r>
          </a:p>
          <a:p>
            <a:r>
              <a:rPr lang="en-AU" sz="1600" baseline="0" dirty="0" err="1" smtClean="0"/>
              <a:t>Captial</a:t>
            </a:r>
            <a:r>
              <a:rPr lang="en-AU" sz="1600" baseline="0" dirty="0" smtClean="0"/>
              <a:t> repayment stay the same</a:t>
            </a:r>
          </a:p>
          <a:p>
            <a:r>
              <a:rPr lang="en-AU" sz="1600" baseline="0" dirty="0" smtClean="0"/>
              <a:t>Cost of network relatively unchanged</a:t>
            </a:r>
          </a:p>
          <a:p>
            <a:endParaRPr lang="en-AU" sz="1600" baseline="0" dirty="0" smtClean="0"/>
          </a:p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90663" y="212725"/>
            <a:ext cx="7051676" cy="528955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Times" charset="0"/>
              <a:ea typeface="ＭＳ Ｐゴシック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F7B41A4-9D5A-DD4B-A346-CE3AE788F602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00188" y="212725"/>
            <a:ext cx="711358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37F58F2-EEBE-0F4B-8B85-1287EB9D9786}" type="datetimeFigureOut">
              <a:rPr lang="en-GB"/>
              <a:pPr/>
              <a:t>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78A193B-ADF1-8240-AE1E-1F5111D07C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 descr="ISF Logo_Colou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59" y="648353"/>
            <a:ext cx="1564105" cy="7493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64.png"/><Relationship Id="rId23" Type="http://schemas.openxmlformats.org/officeDocument/2006/relationships/image" Target="../media/image65.png"/><Relationship Id="rId24" Type="http://schemas.openxmlformats.org/officeDocument/2006/relationships/image" Target="../media/image66.png"/><Relationship Id="rId10" Type="http://schemas.openxmlformats.org/officeDocument/2006/relationships/image" Target="../media/image63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41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34.png"/><Relationship Id="rId8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4" Type="http://schemas.openxmlformats.org/officeDocument/2006/relationships/image" Target="../media/image74.png"/><Relationship Id="rId5" Type="http://schemas.microsoft.com/office/2007/relationships/hdphoto" Target="../media/hdphoto1.wdp"/><Relationship Id="rId6" Type="http://schemas.openxmlformats.org/officeDocument/2006/relationships/image" Target="../media/image75.png"/><Relationship Id="rId7" Type="http://schemas.microsoft.com/office/2007/relationships/hdphoto" Target="../media/hdphoto2.wdp"/><Relationship Id="rId8" Type="http://schemas.openxmlformats.org/officeDocument/2006/relationships/image" Target="../media/image76.pn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Edward.langham@uts.edu.a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png"/><Relationship Id="rId12" Type="http://schemas.openxmlformats.org/officeDocument/2006/relationships/image" Target="../media/image94.png"/><Relationship Id="rId13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5.png"/><Relationship Id="rId4" Type="http://schemas.openxmlformats.org/officeDocument/2006/relationships/image" Target="../media/image93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www.aemo.com.au/Electricity/Planning/Forecasting/~/media/Files/Other/planning/NEFR/2014/NEFR_FINAL_1_2014.ashx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Relationship Id="rId25" Type="http://schemas.openxmlformats.org/officeDocument/2006/relationships/image" Target="../media/image57.png"/><Relationship Id="rId26" Type="http://schemas.openxmlformats.org/officeDocument/2006/relationships/image" Target="../media/image58.png"/><Relationship Id="rId27" Type="http://schemas.openxmlformats.org/officeDocument/2006/relationships/image" Target="../media/image59.png"/><Relationship Id="rId28" Type="http://schemas.openxmlformats.org/officeDocument/2006/relationships/image" Target="../media/image60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30" Type="http://schemas.openxmlformats.org/officeDocument/2006/relationships/image" Target="../media/image62.png"/><Relationship Id="rId31" Type="http://schemas.openxmlformats.org/officeDocument/2006/relationships/image" Target="../media/image63.png"/><Relationship Id="rId32" Type="http://schemas.openxmlformats.org/officeDocument/2006/relationships/image" Target="../media/image64.png"/><Relationship Id="rId9" Type="http://schemas.openxmlformats.org/officeDocument/2006/relationships/image" Target="../media/image41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33" Type="http://schemas.openxmlformats.org/officeDocument/2006/relationships/image" Target="../media/image65.png"/><Relationship Id="rId34" Type="http://schemas.openxmlformats.org/officeDocument/2006/relationships/image" Target="../media/image66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598"/>
            <a:ext cx="8229600" cy="1143000"/>
          </a:xfrm>
        </p:spPr>
        <p:txBody>
          <a:bodyPr/>
          <a:lstStyle/>
          <a:p>
            <a:endParaRPr lang="en-A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691" r="93"/>
          <a:stretch/>
        </p:blipFill>
        <p:spPr bwMode="auto">
          <a:xfrm>
            <a:off x="1" y="611961"/>
            <a:ext cx="9144000" cy="304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685800" y="3755490"/>
            <a:ext cx="7918649" cy="1661977"/>
          </a:xfrm>
          <a:prstGeom prst="rect">
            <a:avLst/>
          </a:prstGeom>
        </p:spPr>
        <p:txBody>
          <a:bodyPr vert="horz" lIns="91424" tIns="45712" rIns="91424" bIns="45712" rtlCol="0" anchor="ctr">
            <a:sp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400" dirty="0"/>
              <a:t>Examining New Business Models With Local Network Charges and </a:t>
            </a:r>
            <a:r>
              <a:rPr lang="en-AU" sz="3400" dirty="0" smtClean="0"/>
              <a:t/>
            </a:r>
            <a:br>
              <a:rPr lang="en-AU" sz="3400" dirty="0" smtClean="0"/>
            </a:br>
            <a:r>
              <a:rPr lang="en-AU" sz="3400" dirty="0" smtClean="0"/>
              <a:t>Virtual </a:t>
            </a:r>
            <a:r>
              <a:rPr lang="en-AU" sz="3400" dirty="0"/>
              <a:t>Net Metering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6416" y="5422225"/>
            <a:ext cx="3151191" cy="697611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AU" dirty="0" smtClean="0">
                <a:solidFill>
                  <a:prstClr val="white">
                    <a:lumMod val="65000"/>
                  </a:prstClr>
                </a:solidFill>
              </a:rPr>
              <a:t>Ed Langham, Research Principal</a:t>
            </a:r>
          </a:p>
          <a:p>
            <a:pPr algn="ctr">
              <a:spcAft>
                <a:spcPts val="400"/>
              </a:spcAft>
            </a:pPr>
            <a:r>
              <a:rPr lang="en-AU" dirty="0" smtClean="0">
                <a:solidFill>
                  <a:prstClr val="white">
                    <a:lumMod val="65000"/>
                  </a:prstClr>
                </a:solidFill>
              </a:rPr>
              <a:t>15</a:t>
            </a:r>
            <a:r>
              <a:rPr lang="en-AU" baseline="30000" dirty="0" smtClean="0">
                <a:solidFill>
                  <a:prstClr val="white">
                    <a:lumMod val="65000"/>
                  </a:prstClr>
                </a:solidFill>
              </a:rPr>
              <a:t>th</a:t>
            </a:r>
            <a:r>
              <a:rPr lang="en-AU" dirty="0" smtClean="0">
                <a:solidFill>
                  <a:prstClr val="white">
                    <a:lumMod val="65000"/>
                  </a:prstClr>
                </a:solidFill>
              </a:rPr>
              <a:t> September 2015</a:t>
            </a:r>
            <a:endParaRPr lang="en-A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1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8873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575984" y="3966855"/>
            <a:ext cx="3340226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52" y="1553436"/>
            <a:ext cx="2234001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08" y="3680536"/>
            <a:ext cx="165215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53" y="4129368"/>
            <a:ext cx="703962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378442" y="3106020"/>
            <a:ext cx="3412109" cy="1047310"/>
            <a:chOff x="2560311" y="3483448"/>
            <a:chExt cx="4524440" cy="1292096"/>
          </a:xfrm>
        </p:grpSpPr>
        <p:pic>
          <p:nvPicPr>
            <p:cNvPr id="155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76" y="3483448"/>
              <a:ext cx="12477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11" y="3746844"/>
              <a:ext cx="10096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3921699" y="282508"/>
            <a:ext cx="1400740" cy="1335646"/>
            <a:chOff x="4606663" y="0"/>
            <a:chExt cx="1857375" cy="1647825"/>
          </a:xfrm>
        </p:grpSpPr>
        <p:pic>
          <p:nvPicPr>
            <p:cNvPr id="165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09"/>
            <a:stretch/>
          </p:blipFill>
          <p:spPr bwMode="auto">
            <a:xfrm>
              <a:off x="4606663" y="733425"/>
              <a:ext cx="18573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2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065" y="0"/>
              <a:ext cx="10001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1" name="Group 170"/>
          <p:cNvGrpSpPr/>
          <p:nvPr/>
        </p:nvGrpSpPr>
        <p:grpSpPr>
          <a:xfrm>
            <a:off x="5180637" y="3858108"/>
            <a:ext cx="1257075" cy="1999470"/>
            <a:chOff x="6276008" y="4411320"/>
            <a:chExt cx="1666875" cy="2466803"/>
          </a:xfrm>
        </p:grpSpPr>
        <p:pic>
          <p:nvPicPr>
            <p:cNvPr id="172" name="Picture 18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375" y="6373298"/>
              <a:ext cx="8096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08" y="4411320"/>
              <a:ext cx="16668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" name="Group 173"/>
          <p:cNvGrpSpPr/>
          <p:nvPr/>
        </p:nvGrpSpPr>
        <p:grpSpPr>
          <a:xfrm>
            <a:off x="2823665" y="4753233"/>
            <a:ext cx="2701771" cy="1530673"/>
            <a:chOff x="3150672" y="5515662"/>
            <a:chExt cx="3582536" cy="1888435"/>
          </a:xfrm>
        </p:grpSpPr>
        <p:pic>
          <p:nvPicPr>
            <p:cNvPr id="175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72" y="6918322"/>
              <a:ext cx="5429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1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5515662"/>
              <a:ext cx="6000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6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83" y="6860659"/>
              <a:ext cx="581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" name="Group 177"/>
          <p:cNvGrpSpPr/>
          <p:nvPr/>
        </p:nvGrpSpPr>
        <p:grpSpPr>
          <a:xfrm>
            <a:off x="2330812" y="5523231"/>
            <a:ext cx="2478493" cy="285659"/>
            <a:chOff x="2497154" y="6465630"/>
            <a:chExt cx="3286470" cy="352425"/>
          </a:xfrm>
        </p:grpSpPr>
        <p:pic>
          <p:nvPicPr>
            <p:cNvPr id="179" name="Picture 10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54" y="6492361"/>
              <a:ext cx="8001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15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4" y="6465630"/>
              <a:ext cx="857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2547251" y="4640939"/>
            <a:ext cx="3405589" cy="1166457"/>
            <a:chOff x="2784149" y="5377120"/>
            <a:chExt cx="4515795" cy="1439091"/>
          </a:xfrm>
        </p:grpSpPr>
        <p:pic>
          <p:nvPicPr>
            <p:cNvPr id="182" name="Picture 17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719" y="5377120"/>
              <a:ext cx="6572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9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149" y="5506824"/>
              <a:ext cx="5048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1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6454261"/>
              <a:ext cx="514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19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728" y="5585082"/>
              <a:ext cx="5429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7" name="Group 166"/>
          <p:cNvGrpSpPr/>
          <p:nvPr/>
        </p:nvGrpSpPr>
        <p:grpSpPr>
          <a:xfrm>
            <a:off x="3089587" y="3661444"/>
            <a:ext cx="2149152" cy="1068162"/>
            <a:chOff x="3503286" y="4168690"/>
            <a:chExt cx="2849766" cy="1317822"/>
          </a:xfrm>
        </p:grpSpPr>
        <p:pic>
          <p:nvPicPr>
            <p:cNvPr id="168" name="Picture 4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86" y="4168690"/>
              <a:ext cx="486353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5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272" y="4663691"/>
              <a:ext cx="36878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6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008" y="5090512"/>
              <a:ext cx="42362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111644" y="299630"/>
            <a:ext cx="3846299" cy="861774"/>
          </a:xfrm>
        </p:spPr>
        <p:txBody>
          <a:bodyPr wrap="square">
            <a:spAutoFit/>
          </a:bodyPr>
          <a:lstStyle/>
          <a:p>
            <a:r>
              <a:rPr lang="en-AU" sz="2500" dirty="0" smtClean="0"/>
              <a:t>…With far </a:t>
            </a:r>
            <a:r>
              <a:rPr lang="en-AU" sz="2500" dirty="0"/>
              <a:t>more </a:t>
            </a:r>
            <a:br>
              <a:rPr lang="en-AU" sz="2500" dirty="0"/>
            </a:br>
            <a:r>
              <a:rPr lang="en-AU" sz="2500" dirty="0"/>
              <a:t>LOCAL ENERGY</a:t>
            </a:r>
          </a:p>
        </p:txBody>
      </p:sp>
      <p:sp>
        <p:nvSpPr>
          <p:cNvPr id="35" name="Rounded Rectangle 34"/>
          <p:cNvSpPr/>
          <p:nvPr/>
        </p:nvSpPr>
        <p:spPr>
          <a:xfrm rot="21184975">
            <a:off x="2161610" y="4028079"/>
            <a:ext cx="4446984" cy="2415863"/>
          </a:xfrm>
          <a:prstGeom prst="round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6729561" y="4821942"/>
            <a:ext cx="880005" cy="634929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b="1" dirty="0" smtClean="0">
                <a:solidFill>
                  <a:srgbClr val="92D050"/>
                </a:solidFill>
              </a:rPr>
              <a:t>Local </a:t>
            </a:r>
          </a:p>
          <a:p>
            <a:r>
              <a:rPr lang="en-AU" b="1" dirty="0" smtClean="0">
                <a:solidFill>
                  <a:srgbClr val="92D050"/>
                </a:solidFill>
              </a:rPr>
              <a:t> Energy</a:t>
            </a:r>
            <a:endParaRPr lang="en-A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5" y="2071943"/>
            <a:ext cx="8627071" cy="23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94181" y="1524037"/>
            <a:ext cx="3684334" cy="2916457"/>
            <a:chOff x="6191250" y="1851771"/>
            <a:chExt cx="4308624" cy="3215529"/>
          </a:xfrm>
        </p:grpSpPr>
        <p:sp>
          <p:nvSpPr>
            <p:cNvPr id="4" name="Rounded Rectangle 3"/>
            <p:cNvSpPr/>
            <p:nvPr/>
          </p:nvSpPr>
          <p:spPr>
            <a:xfrm>
              <a:off x="6191250" y="2389188"/>
              <a:ext cx="4308624" cy="2678112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15225" y="1851771"/>
              <a:ext cx="20019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92D050"/>
                  </a:solidFill>
                </a:rPr>
                <a:t>Local Energy</a:t>
              </a:r>
              <a:endParaRPr lang="en-AU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1" name="Title 4"/>
          <p:cNvSpPr txBox="1">
            <a:spLocks/>
          </p:cNvSpPr>
          <p:nvPr/>
        </p:nvSpPr>
        <p:spPr>
          <a:xfrm>
            <a:off x="111643" y="736527"/>
            <a:ext cx="6200649" cy="486340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500" dirty="0">
                <a:solidFill>
                  <a:srgbClr val="B1005D"/>
                </a:solidFill>
              </a:rPr>
              <a:t>What happens now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9648" y="1894801"/>
            <a:ext cx="7118637" cy="2718474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1848892" y="4852638"/>
            <a:ext cx="5359341" cy="357930"/>
          </a:xfrm>
          <a:prstGeom prst="rect">
            <a:avLst/>
          </a:prstGeom>
          <a:noFill/>
          <a:ln>
            <a:noFill/>
          </a:ln>
        </p:spPr>
        <p:txBody>
          <a:bodyPr wrap="square" lIns="80147" tIns="40074" rIns="80147" bIns="40074" rtlCol="0">
            <a:spAutoFit/>
          </a:bodyPr>
          <a:lstStyle/>
          <a:p>
            <a:r>
              <a:rPr lang="en-AU" b="1" dirty="0" smtClean="0">
                <a:solidFill>
                  <a:srgbClr val="002060"/>
                </a:solidFill>
              </a:rPr>
              <a:t>Current network charges for local energy </a:t>
            </a:r>
            <a:endParaRPr lang="en-A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9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111644" y="653454"/>
            <a:ext cx="6563476" cy="47705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b="1" dirty="0">
                <a:solidFill>
                  <a:srgbClr val="B1005D"/>
                </a:solidFill>
              </a:rPr>
              <a:t>ALLOCATION OF </a:t>
            </a:r>
            <a:r>
              <a:rPr lang="en-AU" sz="2500" b="1" dirty="0" smtClean="0">
                <a:solidFill>
                  <a:srgbClr val="B1005D"/>
                </a:solidFill>
              </a:rPr>
              <a:t>COSTS BY NETWORK LEVELS</a:t>
            </a:r>
            <a:endParaRPr lang="en-AU" sz="2500" b="1" dirty="0">
              <a:solidFill>
                <a:srgbClr val="B1005D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76392182"/>
              </p:ext>
            </p:extLst>
          </p:nvPr>
        </p:nvGraphicFramePr>
        <p:xfrm>
          <a:off x="1634903" y="1563056"/>
          <a:ext cx="6096000" cy="431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67417" y="1871562"/>
            <a:ext cx="1390862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dirty="0"/>
              <a:t>Transmission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8766" y="3062445"/>
            <a:ext cx="1388897" cy="921198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dirty="0"/>
              <a:t>Sub-</a:t>
            </a:r>
            <a:br>
              <a:rPr lang="en-AU" dirty="0"/>
            </a:br>
            <a:r>
              <a:rPr lang="en-AU" dirty="0"/>
              <a:t>transmission</a:t>
            </a:r>
          </a:p>
          <a:p>
            <a:r>
              <a:rPr lang="en-AU" dirty="0"/>
              <a:t>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9369" y="5529496"/>
            <a:ext cx="1620530" cy="362896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dirty="0"/>
              <a:t>HV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7794" y="2920488"/>
            <a:ext cx="1567843" cy="362896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dirty="0"/>
              <a:t>LV 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7571" y="1867947"/>
            <a:ext cx="136820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dirty="0"/>
              <a:t>System-fixed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5297" y="1506606"/>
            <a:ext cx="1301933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dirty="0"/>
              <a:t>Non-System</a:t>
            </a:r>
          </a:p>
        </p:txBody>
      </p:sp>
    </p:spTree>
    <p:extLst>
      <p:ext uri="{BB962C8B-B14F-4D97-AF65-F5344CB8AC3E}">
        <p14:creationId xmlns:p14="http://schemas.microsoft.com/office/powerpoint/2010/main" val="178846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5125" y="653454"/>
            <a:ext cx="1948875" cy="9924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8126">
            <a:off x="5110313" y="3362162"/>
            <a:ext cx="2054794" cy="11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8167">
            <a:off x="7032918" y="3307265"/>
            <a:ext cx="1208782" cy="11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779">
            <a:off x="1913169" y="3207904"/>
            <a:ext cx="988415" cy="113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3188">
            <a:off x="3780491" y="3705642"/>
            <a:ext cx="1107388" cy="5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6" y="1050310"/>
            <a:ext cx="8627071" cy="23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037">
            <a:off x="4374334" y="4767423"/>
            <a:ext cx="891763" cy="15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72620" y="3488553"/>
            <a:ext cx="56085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19%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4053" y="3418603"/>
            <a:ext cx="443988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8%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1749" y="3486880"/>
            <a:ext cx="56085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43%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7238" y="3505932"/>
            <a:ext cx="56085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20%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61566" y="4976126"/>
            <a:ext cx="443988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6%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0724" y="4969844"/>
            <a:ext cx="443988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r"/>
            <a:r>
              <a:rPr lang="en-AU" dirty="0" smtClean="0">
                <a:solidFill>
                  <a:schemeClr val="bg1"/>
                </a:solidFill>
              </a:rPr>
              <a:t>4%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9651" y="5596715"/>
            <a:ext cx="136820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dirty="0"/>
              <a:t>System-fixed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6278" y="5596715"/>
            <a:ext cx="1301933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AU" dirty="0"/>
              <a:t>Non-System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11644" y="653454"/>
            <a:ext cx="6563476" cy="47705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b="1" dirty="0">
                <a:solidFill>
                  <a:srgbClr val="B1005D"/>
                </a:solidFill>
              </a:rPr>
              <a:t>ALLOCATION OF </a:t>
            </a:r>
            <a:r>
              <a:rPr lang="en-AU" sz="2500" b="1" dirty="0" smtClean="0">
                <a:solidFill>
                  <a:srgbClr val="B1005D"/>
                </a:solidFill>
              </a:rPr>
              <a:t>COSTS BY NETWORK LEVELS</a:t>
            </a:r>
            <a:endParaRPr lang="en-AU" sz="2500" b="1" dirty="0">
              <a:solidFill>
                <a:srgbClr val="B100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111645" y="759883"/>
            <a:ext cx="5466072" cy="52322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800" b="1" dirty="0" smtClean="0">
                <a:solidFill>
                  <a:srgbClr val="B1005D"/>
                </a:solidFill>
              </a:rPr>
              <a:t>COMMON RESULTING PROBLEMS</a:t>
            </a:r>
            <a:endParaRPr lang="en-AU" sz="2800" b="1" dirty="0">
              <a:solidFill>
                <a:srgbClr val="B1005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068" y="1579765"/>
            <a:ext cx="8814932" cy="4903557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rmAutofit/>
          </a:bodyPr>
          <a:lstStyle/>
          <a:p>
            <a:pPr marL="400736" indent="-400736">
              <a:buFont typeface="+mj-lt"/>
              <a:buAutoNum type="arabicPeriod"/>
            </a:pPr>
            <a:r>
              <a:rPr lang="en-US" sz="2600" b="1" dirty="0"/>
              <a:t>Perverse incentive to duplicate infrastructure (build embedded networks) </a:t>
            </a:r>
          </a:p>
          <a:p>
            <a:pPr marL="857855" lvl="1" indent="-400736">
              <a:buFont typeface="Arial"/>
              <a:buChar char="•"/>
            </a:pPr>
            <a:r>
              <a:rPr lang="en-US" sz="2300" dirty="0"/>
              <a:t>Already happening (e.g. Willoughby Council)</a:t>
            </a:r>
          </a:p>
          <a:p>
            <a:pPr marL="857855" lvl="1" indent="-400736">
              <a:buFont typeface="Arial"/>
              <a:buChar char="•"/>
            </a:pPr>
            <a:endParaRPr lang="en-US" sz="2600" dirty="0"/>
          </a:p>
          <a:p>
            <a:pPr marL="400736" indent="-400736">
              <a:buFont typeface="+mj-lt"/>
              <a:buAutoNum type="arabicPeriod"/>
            </a:pPr>
            <a:r>
              <a:rPr lang="en-US" sz="2600" b="1" dirty="0"/>
              <a:t>Distributed generators receive only wholesale price for exports</a:t>
            </a:r>
          </a:p>
          <a:p>
            <a:pPr marL="857855" lvl="1" indent="-400736">
              <a:buFont typeface="Arial"/>
              <a:buChar char="•"/>
            </a:pPr>
            <a:r>
              <a:rPr lang="en-US" sz="2300" dirty="0"/>
              <a:t>Constrains potential cost effective DG </a:t>
            </a:r>
          </a:p>
          <a:p>
            <a:pPr marL="857855" lvl="1" indent="-400736">
              <a:buFont typeface="Arial"/>
              <a:buChar char="•"/>
            </a:pPr>
            <a:endParaRPr lang="en-US" sz="2300" dirty="0"/>
          </a:p>
          <a:p>
            <a:pPr marL="400736" indent="-400736">
              <a:buFont typeface="+mj-lt"/>
              <a:buAutoNum type="arabicPeriod"/>
            </a:pPr>
            <a:r>
              <a:rPr lang="en-US" sz="2600" b="1" dirty="0"/>
              <a:t>Strong incentive for customers/product developers to reduce “behind the meter” consumption </a:t>
            </a:r>
          </a:p>
          <a:p>
            <a:pPr marL="857855" lvl="1" indent="-400736">
              <a:buFont typeface="Arial"/>
              <a:buChar char="•"/>
            </a:pPr>
            <a:r>
              <a:rPr lang="en-US" sz="2300" dirty="0"/>
              <a:t>Reduced network revenue &gt; Defensive pricing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70809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51246" y="775096"/>
            <a:ext cx="6451154" cy="52322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800" b="1" dirty="0" smtClean="0">
                <a:solidFill>
                  <a:srgbClr val="B1005D"/>
                </a:solidFill>
              </a:rPr>
              <a:t>HOW CAN WE VALUE LOCAL ENERGY?</a:t>
            </a:r>
            <a:endParaRPr lang="en-AU" sz="2800" b="1" dirty="0">
              <a:solidFill>
                <a:srgbClr val="B1005D"/>
              </a:solidFill>
            </a:endParaRPr>
          </a:p>
        </p:txBody>
      </p:sp>
      <p:sp>
        <p:nvSpPr>
          <p:cNvPr id="26" name="Content Placeholder 5"/>
          <p:cNvSpPr>
            <a:spLocks noGrp="1"/>
          </p:cNvSpPr>
          <p:nvPr>
            <p:ph idx="1"/>
          </p:nvPr>
        </p:nvSpPr>
        <p:spPr>
          <a:xfrm>
            <a:off x="2315360" y="1715952"/>
            <a:ext cx="6921887" cy="3611101"/>
          </a:xfrm>
        </p:spPr>
        <p:txBody>
          <a:bodyPr>
            <a:normAutofit/>
          </a:bodyPr>
          <a:lstStyle/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800" b="1" dirty="0"/>
              <a:t>Local Network Charges</a:t>
            </a:r>
            <a:endParaRPr lang="en-AU" sz="2800" dirty="0"/>
          </a:p>
          <a:p>
            <a:pPr marL="666789" lvl="2" indent="-450828">
              <a:lnSpc>
                <a:spcPct val="110000"/>
              </a:lnSpc>
              <a:buFont typeface="Arial"/>
              <a:buChar char="•"/>
            </a:pPr>
            <a:r>
              <a:rPr lang="en-AU" sz="2300" dirty="0" smtClean="0"/>
              <a:t>Lower network </a:t>
            </a:r>
            <a:r>
              <a:rPr lang="en-AU" sz="2300" dirty="0"/>
              <a:t>tariffs for energy generated and consumed ‘locally’ (i.e. for partial use of the grid)</a:t>
            </a:r>
            <a:endParaRPr lang="en-AU" sz="2800" dirty="0"/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800" b="1" dirty="0"/>
              <a:t>Virtual Net Metering (VNM)</a:t>
            </a:r>
            <a:endParaRPr lang="en-AU" sz="2800" dirty="0"/>
          </a:p>
          <a:p>
            <a:pPr marL="666789" lvl="2" indent="-450828">
              <a:lnSpc>
                <a:spcPct val="110000"/>
              </a:lnSpc>
              <a:buFont typeface="Arial"/>
              <a:buChar char="•"/>
            </a:pPr>
            <a:r>
              <a:rPr lang="en-AU" sz="2300" dirty="0"/>
              <a:t>The ability to offset energy consumption at one site with metered generation at a second site on a time-of-use basis. Links well with </a:t>
            </a:r>
            <a:r>
              <a:rPr lang="en-AU" sz="2300" dirty="0" smtClean="0"/>
              <a:t>Local Network Charges.</a:t>
            </a:r>
            <a:endParaRPr lang="en-AU" sz="2300" dirty="0"/>
          </a:p>
          <a:p>
            <a:pPr marL="400736" indent="-400736">
              <a:buFont typeface="+mj-lt"/>
              <a:buAutoNum type="arabicPeriod"/>
            </a:pPr>
            <a:endParaRPr lang="en-AU" dirty="0"/>
          </a:p>
        </p:txBody>
      </p:sp>
      <p:pic>
        <p:nvPicPr>
          <p:cNvPr id="2" name="Picture 1" descr="Screen Shot 2015-05-20 at 3.59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331"/>
            <a:ext cx="2074233" cy="3133111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1980897" y="1967014"/>
            <a:ext cx="292695" cy="14844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971099" y="3451488"/>
            <a:ext cx="292695" cy="13734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18124" y="1656080"/>
            <a:ext cx="7948944" cy="4667736"/>
          </a:xfrm>
        </p:spPr>
        <p:txBody>
          <a:bodyPr>
            <a:normAutofit/>
          </a:bodyPr>
          <a:lstStyle/>
          <a:p>
            <a:pPr marL="450828" indent="-45082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2500" dirty="0"/>
              <a:t>Unlock </a:t>
            </a:r>
            <a:r>
              <a:rPr lang="en-AU" sz="2500" dirty="0" smtClean="0"/>
              <a:t>new local </a:t>
            </a:r>
            <a:r>
              <a:rPr lang="en-AU" sz="2500" dirty="0"/>
              <a:t>energy projects </a:t>
            </a:r>
          </a:p>
          <a:p>
            <a:pPr marL="450828" indent="-45082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2500" dirty="0"/>
              <a:t>Reduce load </a:t>
            </a:r>
            <a:r>
              <a:rPr lang="en-AU" sz="2500" dirty="0" smtClean="0"/>
              <a:t>defection for network businesses</a:t>
            </a:r>
            <a:endParaRPr lang="en-AU" sz="2500" dirty="0"/>
          </a:p>
          <a:p>
            <a:pPr marL="450828" indent="-45082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2500" dirty="0" smtClean="0"/>
              <a:t>Unlock new </a:t>
            </a:r>
            <a:r>
              <a:rPr lang="en-AU" sz="2500" dirty="0"/>
              <a:t>product </a:t>
            </a:r>
            <a:r>
              <a:rPr lang="en-AU" sz="2500" dirty="0" smtClean="0"/>
              <a:t>offerings </a:t>
            </a:r>
            <a:r>
              <a:rPr lang="en-AU" sz="2500" dirty="0"/>
              <a:t>e.g. neighbourhood storage</a:t>
            </a:r>
          </a:p>
          <a:p>
            <a:pPr marL="450828" indent="-45082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2500" dirty="0" smtClean="0"/>
              <a:t>Retailers </a:t>
            </a:r>
            <a:r>
              <a:rPr lang="en-AU" sz="2500" dirty="0"/>
              <a:t>offering VNM may get competitive advantage </a:t>
            </a:r>
            <a:endParaRPr lang="en-AU" sz="2500" dirty="0" smtClean="0"/>
          </a:p>
          <a:p>
            <a:pPr marL="832659" lvl="3" indent="-400736">
              <a:lnSpc>
                <a:spcPct val="120000"/>
              </a:lnSpc>
              <a:spcAft>
                <a:spcPts val="526"/>
              </a:spcAft>
              <a:buFont typeface="Arial" panose="020B0604020202020204" pitchFamily="34" charset="0"/>
              <a:buChar char="−"/>
            </a:pPr>
            <a:r>
              <a:rPr lang="en-AU" sz="2100" dirty="0" smtClean="0"/>
              <a:t>With </a:t>
            </a:r>
            <a:r>
              <a:rPr lang="en-AU" sz="2100" dirty="0"/>
              <a:t>customer segments (e.g. local </a:t>
            </a:r>
            <a:r>
              <a:rPr lang="en-AU" sz="2100" dirty="0" err="1"/>
              <a:t>govt</a:t>
            </a:r>
            <a:r>
              <a:rPr lang="en-AU" sz="2100" dirty="0"/>
              <a:t>, </a:t>
            </a:r>
            <a:r>
              <a:rPr lang="en-AU" sz="2100" dirty="0" smtClean="0"/>
              <a:t>large corporates, community </a:t>
            </a:r>
            <a:r>
              <a:rPr lang="en-AU" sz="2100" dirty="0"/>
              <a:t>energy)</a:t>
            </a:r>
          </a:p>
          <a:p>
            <a:pPr marL="832659" lvl="3" indent="-400736">
              <a:lnSpc>
                <a:spcPct val="120000"/>
              </a:lnSpc>
              <a:spcAft>
                <a:spcPts val="526"/>
              </a:spcAft>
              <a:buFont typeface="Arial" panose="020B0604020202020204" pitchFamily="34" charset="0"/>
              <a:buChar char="−"/>
            </a:pPr>
            <a:r>
              <a:rPr lang="en-AU" sz="2100" dirty="0"/>
              <a:t>New </a:t>
            </a:r>
            <a:r>
              <a:rPr lang="en-AU" sz="2100" dirty="0" smtClean="0"/>
              <a:t>product offerings</a:t>
            </a:r>
            <a:endParaRPr lang="en-AU" sz="21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18125" y="677787"/>
            <a:ext cx="7651669" cy="66778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5906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18124" y="1472113"/>
            <a:ext cx="7948944" cy="5081474"/>
          </a:xfrm>
        </p:spPr>
        <p:txBody>
          <a:bodyPr>
            <a:normAutofit/>
          </a:bodyPr>
          <a:lstStyle/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400" dirty="0"/>
              <a:t>Theoretically no regulatory reason why network businesses could not apply local network charges </a:t>
            </a:r>
            <a:r>
              <a:rPr lang="en-AU" sz="2400" dirty="0" smtClean="0"/>
              <a:t>now.</a:t>
            </a:r>
            <a:endParaRPr lang="en-AU" sz="2400" dirty="0"/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400" dirty="0"/>
              <a:t>…</a:t>
            </a:r>
            <a:r>
              <a:rPr lang="en-AU" sz="2400" b="1" dirty="0"/>
              <a:t>BUT </a:t>
            </a:r>
            <a:r>
              <a:rPr lang="en-AU" sz="2400" dirty="0"/>
              <a:t>no methodology or guidance exists on how to do this. </a:t>
            </a:r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400" dirty="0"/>
              <a:t>Likely to require Rule Change to require DNSPs to calculate and offer Local Network Charges if to become widely utilised/</a:t>
            </a:r>
            <a:r>
              <a:rPr lang="en-AU" sz="2400" dirty="0" smtClean="0"/>
              <a:t>available.</a:t>
            </a:r>
            <a:endParaRPr lang="en-AU" sz="2400" dirty="0"/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400" dirty="0"/>
              <a:t>Retailers can offer VNM now, and currently </a:t>
            </a:r>
            <a:r>
              <a:rPr lang="en-AU" sz="2400" dirty="0" smtClean="0"/>
              <a:t>expect it unlikely </a:t>
            </a:r>
            <a:r>
              <a:rPr lang="en-AU" sz="2400" dirty="0"/>
              <a:t>that a rule change will be required to enable </a:t>
            </a:r>
            <a:r>
              <a:rPr lang="en-AU" sz="2400" dirty="0" smtClean="0"/>
              <a:t>this.</a:t>
            </a:r>
            <a:endParaRPr lang="en-AU" sz="2400" dirty="0"/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endParaRPr lang="en-AU" sz="24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18124" y="608024"/>
            <a:ext cx="7651669" cy="66778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128633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18124" y="1472113"/>
            <a:ext cx="7948944" cy="5081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2400" dirty="0"/>
              <a:t>Entitled </a:t>
            </a:r>
            <a:r>
              <a:rPr lang="en-AU" sz="2400" dirty="0" smtClean="0"/>
              <a:t>“Facilitating local network charges and </a:t>
            </a:r>
            <a:r>
              <a:rPr lang="en-AU" sz="2400" dirty="0"/>
              <a:t>VNM”</a:t>
            </a:r>
          </a:p>
          <a:p>
            <a:pPr>
              <a:lnSpc>
                <a:spcPct val="110000"/>
              </a:lnSpc>
            </a:pPr>
            <a:r>
              <a:rPr lang="en-AU" sz="2400" dirty="0" smtClean="0"/>
              <a:t>Led by ISF</a:t>
            </a:r>
          </a:p>
          <a:p>
            <a:pPr>
              <a:lnSpc>
                <a:spcPct val="110000"/>
              </a:lnSpc>
            </a:pPr>
            <a:r>
              <a:rPr lang="en-AU" sz="2400" dirty="0"/>
              <a:t>F</a:t>
            </a:r>
            <a:r>
              <a:rPr lang="en-AU" sz="2400" dirty="0" smtClean="0"/>
              <a:t>unded by ARENA and other co-contributors</a:t>
            </a:r>
          </a:p>
          <a:p>
            <a:pPr>
              <a:lnSpc>
                <a:spcPct val="110000"/>
              </a:lnSpc>
            </a:pPr>
            <a:r>
              <a:rPr lang="en-AU" sz="2400" dirty="0" smtClean="0"/>
              <a:t>Runs for 14 months from July 2015</a:t>
            </a:r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24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18124" y="608024"/>
            <a:ext cx="7651669" cy="66778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 smtClean="0"/>
              <a:t>The Project…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76195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622141" y="1214437"/>
            <a:ext cx="8298339" cy="5074603"/>
          </a:xfrm>
        </p:spPr>
        <p:txBody>
          <a:bodyPr numCol="2">
            <a:noAutofit/>
          </a:bodyPr>
          <a:lstStyle/>
          <a:p>
            <a:pPr marL="0" lvl="0" indent="0">
              <a:buNone/>
            </a:pPr>
            <a:r>
              <a:rPr lang="en-AU" sz="2000" b="1" dirty="0" smtClean="0"/>
              <a:t>Local Energy Proponents</a:t>
            </a:r>
            <a:endParaRPr lang="en-AU" sz="2000" b="1" dirty="0"/>
          </a:p>
          <a:p>
            <a:pPr lvl="0"/>
            <a:r>
              <a:rPr lang="en-AU" sz="2000" dirty="0"/>
              <a:t>Moira Shire Council</a:t>
            </a:r>
          </a:p>
          <a:p>
            <a:pPr lvl="0"/>
            <a:r>
              <a:rPr lang="en-AU" sz="2000" dirty="0"/>
              <a:t>Swan Hill Council</a:t>
            </a:r>
          </a:p>
          <a:p>
            <a:pPr lvl="0"/>
            <a:r>
              <a:rPr lang="en-AU" sz="2000" dirty="0"/>
              <a:t>Byron Shire Council</a:t>
            </a:r>
          </a:p>
          <a:p>
            <a:pPr lvl="0"/>
            <a:r>
              <a:rPr lang="en-AU" sz="2000" dirty="0"/>
              <a:t>Willoughby Council</a:t>
            </a:r>
          </a:p>
          <a:p>
            <a:pPr lvl="0"/>
            <a:r>
              <a:rPr lang="en-AU" sz="2000" dirty="0"/>
              <a:t>Wannon Water</a:t>
            </a:r>
          </a:p>
          <a:p>
            <a:pPr lvl="0"/>
            <a:r>
              <a:rPr lang="en-AU" sz="2000" dirty="0"/>
              <a:t>City of Sydney</a:t>
            </a:r>
          </a:p>
          <a:p>
            <a:pPr marL="0" indent="0">
              <a:spcBef>
                <a:spcPts val="1052"/>
              </a:spcBef>
              <a:buNone/>
            </a:pPr>
            <a:r>
              <a:rPr lang="en-AU" sz="2000" b="1" dirty="0" smtClean="0"/>
              <a:t>Network Businesses</a:t>
            </a:r>
            <a:endParaRPr lang="en-AU" sz="2000" b="1" dirty="0"/>
          </a:p>
          <a:p>
            <a:pPr lvl="0"/>
            <a:r>
              <a:rPr lang="en-AU" sz="2000" dirty="0" err="1" smtClean="0"/>
              <a:t>Ergon</a:t>
            </a:r>
            <a:r>
              <a:rPr lang="en-AU" sz="2000" dirty="0" smtClean="0"/>
              <a:t> Energy</a:t>
            </a:r>
            <a:endParaRPr lang="en-AU" sz="2000" dirty="0"/>
          </a:p>
          <a:p>
            <a:pPr lvl="0"/>
            <a:r>
              <a:rPr lang="en-AU" sz="2000" dirty="0" err="1"/>
              <a:t>Powercor</a:t>
            </a:r>
            <a:r>
              <a:rPr lang="en-AU" sz="2000" dirty="0"/>
              <a:t> 	</a:t>
            </a:r>
          </a:p>
          <a:p>
            <a:pPr lvl="0"/>
            <a:r>
              <a:rPr lang="en-AU" sz="2000" dirty="0" err="1" smtClean="0"/>
              <a:t>Ausgrid</a:t>
            </a:r>
            <a:r>
              <a:rPr lang="en-AU" sz="2000" dirty="0" smtClean="0"/>
              <a:t> / Essential Energy</a:t>
            </a:r>
            <a:endParaRPr lang="en-AU" sz="2000" dirty="0"/>
          </a:p>
          <a:p>
            <a:pPr>
              <a:spcBef>
                <a:spcPts val="1052"/>
              </a:spcBef>
            </a:pPr>
            <a:endParaRPr lang="en-AU" sz="2000" b="1" dirty="0" smtClean="0"/>
          </a:p>
          <a:p>
            <a:pPr>
              <a:spcBef>
                <a:spcPts val="1052"/>
              </a:spcBef>
            </a:pPr>
            <a:endParaRPr lang="en-AU" sz="2000" b="1" dirty="0"/>
          </a:p>
          <a:p>
            <a:pPr marL="0" indent="0">
              <a:spcBef>
                <a:spcPts val="1052"/>
              </a:spcBef>
              <a:buNone/>
            </a:pPr>
            <a:r>
              <a:rPr lang="en-AU" sz="2000" b="1" dirty="0" smtClean="0"/>
              <a:t>Retailers</a:t>
            </a:r>
            <a:r>
              <a:rPr lang="en-AU" sz="2000" b="1" dirty="0"/>
              <a:t>			</a:t>
            </a:r>
          </a:p>
          <a:p>
            <a:pPr lvl="0"/>
            <a:r>
              <a:rPr lang="en-AU" sz="2000" dirty="0"/>
              <a:t>AGL</a:t>
            </a:r>
          </a:p>
          <a:p>
            <a:pPr lvl="0"/>
            <a:r>
              <a:rPr lang="en-AU" sz="2000" dirty="0" smtClean="0"/>
              <a:t>Energy </a:t>
            </a:r>
            <a:r>
              <a:rPr lang="en-AU" sz="2000" dirty="0"/>
              <a:t>Australia</a:t>
            </a:r>
          </a:p>
          <a:p>
            <a:pPr marL="0" indent="0">
              <a:spcBef>
                <a:spcPts val="1052"/>
              </a:spcBef>
              <a:buNone/>
            </a:pPr>
            <a:r>
              <a:rPr lang="en-AU" sz="2000" b="1" dirty="0"/>
              <a:t>Associations/ other</a:t>
            </a:r>
            <a:endParaRPr lang="en-AU" sz="2000" dirty="0"/>
          </a:p>
          <a:p>
            <a:pPr>
              <a:spcAft>
                <a:spcPts val="1052"/>
              </a:spcAft>
            </a:pPr>
            <a:r>
              <a:rPr lang="en-AU" sz="2000" dirty="0"/>
              <a:t>Total Environment Centre</a:t>
            </a:r>
          </a:p>
          <a:p>
            <a:pPr>
              <a:spcAft>
                <a:spcPts val="1052"/>
              </a:spcAft>
            </a:pPr>
            <a:r>
              <a:rPr lang="en-AU" sz="2000" dirty="0"/>
              <a:t>NSW </a:t>
            </a:r>
            <a:r>
              <a:rPr lang="en-AU" sz="2000" dirty="0" err="1"/>
              <a:t>Govt</a:t>
            </a:r>
            <a:r>
              <a:rPr lang="en-AU" sz="2000" dirty="0"/>
              <a:t> RE Advocate</a:t>
            </a:r>
          </a:p>
          <a:p>
            <a:pPr>
              <a:spcAft>
                <a:spcPts val="1052"/>
              </a:spcAft>
            </a:pPr>
            <a:r>
              <a:rPr lang="en-AU" sz="2000" dirty="0"/>
              <a:t>Electricity Retailers Association</a:t>
            </a:r>
          </a:p>
          <a:p>
            <a:pPr>
              <a:lnSpc>
                <a:spcPct val="110000"/>
              </a:lnSpc>
              <a:spcAft>
                <a:spcPts val="1052"/>
              </a:spcAft>
            </a:pPr>
            <a:r>
              <a:rPr lang="en-AU" sz="2000" dirty="0"/>
              <a:t>Electricity Networks Association</a:t>
            </a:r>
          </a:p>
          <a:p>
            <a:pPr>
              <a:spcAft>
                <a:spcPts val="1052"/>
              </a:spcAft>
            </a:pPr>
            <a:r>
              <a:rPr lang="en-AU" sz="2000" dirty="0"/>
              <a:t>Clean Energy Council</a:t>
            </a:r>
          </a:p>
          <a:p>
            <a:pPr>
              <a:spcAft>
                <a:spcPts val="1052"/>
              </a:spcAft>
            </a:pPr>
            <a:r>
              <a:rPr lang="en-AU" sz="2000" dirty="0"/>
              <a:t>Property Council of NSW</a:t>
            </a:r>
          </a:p>
          <a:p>
            <a:pPr>
              <a:spcAft>
                <a:spcPts val="1052"/>
              </a:spcAft>
            </a:pPr>
            <a:r>
              <a:rPr lang="en-AU" sz="2000" dirty="0"/>
              <a:t>Alternative Technology Association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09275" y="520325"/>
            <a:ext cx="7651669" cy="66778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 smtClean="0"/>
              <a:t>Organisations involved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2517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18124" y="1447598"/>
            <a:ext cx="8336387" cy="4704851"/>
          </a:xfrm>
        </p:spPr>
        <p:txBody>
          <a:bodyPr>
            <a:normAutofit/>
          </a:bodyPr>
          <a:lstStyle/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800" b="1" dirty="0"/>
              <a:t>CONTEXT: A TRANSFORMING MARKET</a:t>
            </a:r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800" b="1" dirty="0"/>
              <a:t>LOCAL ENERGY: WHAT IS IT AND WHY ACT?</a:t>
            </a:r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800" b="1" dirty="0"/>
              <a:t>VALUING LOCAL ENERGY</a:t>
            </a:r>
            <a:r>
              <a:rPr lang="en-AU" sz="2800" b="1" dirty="0" smtClean="0"/>
              <a:t>:</a:t>
            </a:r>
            <a:endParaRPr lang="en-AU" sz="2800" b="1" dirty="0"/>
          </a:p>
          <a:p>
            <a:pPr marL="882751" lvl="3" indent="-450828">
              <a:lnSpc>
                <a:spcPct val="110000"/>
              </a:lnSpc>
              <a:buFont typeface="Arial"/>
              <a:buChar char="•"/>
            </a:pPr>
            <a:r>
              <a:rPr lang="en-AU" sz="2800" dirty="0"/>
              <a:t>Local Network Charges</a:t>
            </a:r>
          </a:p>
          <a:p>
            <a:pPr marL="882751" lvl="3" indent="-450828">
              <a:lnSpc>
                <a:spcPct val="110000"/>
              </a:lnSpc>
              <a:buFont typeface="Arial"/>
              <a:buChar char="•"/>
            </a:pPr>
            <a:r>
              <a:rPr lang="en-AU" sz="2800" dirty="0"/>
              <a:t>Virtual Net Metering (VNM)</a:t>
            </a:r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800" b="1" dirty="0" smtClean="0"/>
              <a:t>OPPORTUNITIES &amp; BARRIERS</a:t>
            </a:r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r>
              <a:rPr lang="en-AU" sz="2800" b="1" dirty="0" smtClean="0"/>
              <a:t>THE PROJECT…</a:t>
            </a:r>
            <a:endParaRPr lang="en-AU" sz="2800" b="1" dirty="0"/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endParaRPr lang="en-AU" sz="2800" b="1" dirty="0"/>
          </a:p>
          <a:p>
            <a:pPr marL="400736" indent="-400736">
              <a:buFont typeface="+mj-lt"/>
              <a:buAutoNum type="arabicPeriod"/>
            </a:pPr>
            <a:endParaRPr lang="en-AU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18125" y="630601"/>
            <a:ext cx="7651669" cy="66778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6716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595" y="4147736"/>
            <a:ext cx="7841709" cy="589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647596" y="5354243"/>
            <a:ext cx="7841708" cy="589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47596" y="2633368"/>
            <a:ext cx="7841708" cy="589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289286" y="1645920"/>
            <a:ext cx="8687318" cy="4518364"/>
          </a:xfrm>
        </p:spPr>
        <p:txBody>
          <a:bodyPr>
            <a:normAutofit/>
          </a:bodyPr>
          <a:lstStyle/>
          <a:p>
            <a:r>
              <a:rPr lang="en-AU" sz="2100" b="1" dirty="0"/>
              <a:t>Objective</a:t>
            </a:r>
            <a:r>
              <a:rPr lang="en-AU" sz="2100" dirty="0"/>
              <a:t>: </a:t>
            </a:r>
            <a:r>
              <a:rPr lang="en-AU" sz="2100" b="1" dirty="0"/>
              <a:t>to</a:t>
            </a:r>
            <a:r>
              <a:rPr lang="en-AU" sz="2100" dirty="0"/>
              <a:t> </a:t>
            </a:r>
            <a:r>
              <a:rPr lang="en-AU" sz="2100" b="1" dirty="0"/>
              <a:t>facilitate local network charges &amp; virtual net metering</a:t>
            </a:r>
          </a:p>
          <a:p>
            <a:endParaRPr lang="en-AU" sz="2100" b="1" dirty="0"/>
          </a:p>
          <a:p>
            <a:pPr marL="300552" indent="-300552">
              <a:buFont typeface="Wingdings" panose="05000000000000000000" pitchFamily="2" charset="2"/>
              <a:buChar char="Ø"/>
            </a:pPr>
            <a:endParaRPr lang="en-AU" sz="2100" dirty="0"/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endParaRPr lang="en-AU" sz="25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99374" y="2158189"/>
            <a:ext cx="8043520" cy="4092681"/>
          </a:xfrm>
          <a:prstGeom prst="rect">
            <a:avLst/>
          </a:prstGeom>
        </p:spPr>
        <p:txBody>
          <a:bodyPr vert="horz" lIns="91424" tIns="45712" rIns="91424" bIns="45712" rtlCol="0">
            <a:normAutofit fontScale="85000" lnSpcReduction="10000"/>
          </a:bodyPr>
          <a:lstStyle>
            <a:lvl1pPr marL="0" indent="0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Tx/>
              <a:buNone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lnSpc>
                <a:spcPts val="2966"/>
              </a:lnSpc>
              <a:spcBef>
                <a:spcPts val="0"/>
              </a:spcBef>
              <a:spcAft>
                <a:spcPts val="1027"/>
              </a:spcAft>
              <a:buFontTx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391" indent="-246391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2782" indent="-246277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174" indent="-246391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0552" indent="-300552">
              <a:spcAft>
                <a:spcPts val="2104"/>
              </a:spcAft>
              <a:buFont typeface="Wingdings" panose="05000000000000000000" pitchFamily="2" charset="2"/>
              <a:buChar char="Ø"/>
            </a:pPr>
            <a:r>
              <a:rPr lang="en-AU" sz="2500" dirty="0"/>
              <a:t>Five case studies, or “virtual trials”, of LNC and VNM</a:t>
            </a:r>
          </a:p>
          <a:p>
            <a:pPr marL="300552" indent="-300552">
              <a:spcAft>
                <a:spcPts val="2104"/>
              </a:spcAft>
              <a:buFont typeface="Wingdings" panose="05000000000000000000" pitchFamily="2" charset="2"/>
              <a:buChar char="Ø"/>
            </a:pPr>
            <a:r>
              <a:rPr lang="en-AU" sz="2500" dirty="0"/>
              <a:t>A recommended methodology for calculating LNCs</a:t>
            </a:r>
          </a:p>
          <a:p>
            <a:pPr marL="300552" indent="-300552">
              <a:spcAft>
                <a:spcPts val="2104"/>
              </a:spcAft>
              <a:buFont typeface="Wingdings" panose="05000000000000000000" pitchFamily="2" charset="2"/>
              <a:buChar char="Ø"/>
            </a:pPr>
            <a:r>
              <a:rPr lang="en-AU" sz="2500" dirty="0"/>
              <a:t>An assessment of the technical requirements and indicative costs for the introduction of Virtual Net Metering</a:t>
            </a:r>
          </a:p>
          <a:p>
            <a:pPr marL="300552" indent="-300552">
              <a:spcAft>
                <a:spcPts val="2104"/>
              </a:spcAft>
              <a:buFont typeface="Wingdings" panose="05000000000000000000" pitchFamily="2" charset="2"/>
              <a:buChar char="Ø"/>
            </a:pPr>
            <a:r>
              <a:rPr lang="en-AU" sz="2500" dirty="0"/>
              <a:t>Economic modelling of the benefits &amp; impacts of LNCs and VNM</a:t>
            </a:r>
          </a:p>
          <a:p>
            <a:pPr marL="300552" indent="-300552">
              <a:spcAft>
                <a:spcPts val="2104"/>
              </a:spcAft>
              <a:buFont typeface="Wingdings" panose="05000000000000000000" pitchFamily="2" charset="2"/>
              <a:buChar char="Ø"/>
            </a:pPr>
            <a:r>
              <a:rPr lang="en-AU" sz="2500" dirty="0"/>
              <a:t>Increased industry understanding of LNCs and Virtual Net Metering</a:t>
            </a:r>
          </a:p>
          <a:p>
            <a:pPr marL="300552" indent="-300552">
              <a:spcAft>
                <a:spcPts val="2104"/>
              </a:spcAft>
              <a:buFont typeface="Wingdings" panose="05000000000000000000" pitchFamily="2" charset="2"/>
              <a:buChar char="Ø"/>
            </a:pPr>
            <a:r>
              <a:rPr lang="en-AU" sz="2500" dirty="0"/>
              <a:t>Specific consultation and support for rule change proposal(s)</a:t>
            </a:r>
          </a:p>
          <a:p>
            <a:pPr>
              <a:lnSpc>
                <a:spcPct val="110000"/>
              </a:lnSpc>
            </a:pPr>
            <a:endParaRPr lang="en-AU" sz="2500" dirty="0"/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endParaRPr lang="en-AU" sz="25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18125" y="568718"/>
            <a:ext cx="8352696" cy="1077202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PROJECT Objective </a:t>
            </a:r>
            <a:r>
              <a:rPr lang="en-AU" sz="3200" dirty="0"/>
              <a:t>&amp;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KEY </a:t>
            </a:r>
            <a:r>
              <a:rPr lang="en-AU" sz="3200" dirty="0"/>
              <a:t>DELIVERABLES </a:t>
            </a:r>
          </a:p>
        </p:txBody>
      </p:sp>
    </p:spTree>
    <p:extLst>
      <p:ext uri="{BB962C8B-B14F-4D97-AF65-F5344CB8AC3E}">
        <p14:creationId xmlns:p14="http://schemas.microsoft.com/office/powerpoint/2010/main" val="63174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98052" y="741527"/>
            <a:ext cx="7651669" cy="725696"/>
          </a:xfrm>
          <a:prstGeom prst="rect">
            <a:avLst/>
          </a:prstGeom>
          <a:ln>
            <a:noFill/>
          </a:ln>
        </p:spPr>
        <p:txBody>
          <a:bodyPr vert="horz" wrap="square" lIns="91410" tIns="45705" rIns="91410" bIns="45705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84200">
              <a:lnSpc>
                <a:spcPct val="105000"/>
              </a:lnSpc>
              <a:spcBef>
                <a:spcPts val="526"/>
              </a:spcBef>
              <a:spcAft>
                <a:spcPts val="1052"/>
              </a:spcAft>
            </a:pPr>
            <a:r>
              <a:rPr lang="en-AU" sz="3800" dirty="0">
                <a:solidFill>
                  <a:srgbClr val="B1005D"/>
                </a:solidFill>
                <a:ea typeface="Cambria"/>
                <a:cs typeface="Times New Roman"/>
              </a:rPr>
              <a:t>THE TRIALS</a:t>
            </a:r>
            <a:endParaRPr lang="en-AU" sz="3800" dirty="0">
              <a:ea typeface="Cambria"/>
              <a:cs typeface="Times New Roman"/>
            </a:endParaRPr>
          </a:p>
        </p:txBody>
      </p:sp>
      <p:pic>
        <p:nvPicPr>
          <p:cNvPr id="50" name="Picture 2" descr="http://static1.squarespace.com/static/51bd28cce4b092e6df797e7f/t/54f4fb30e4b0e2f85090e589/1425341234487/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0"/>
          <a:stretch/>
        </p:blipFill>
        <p:spPr bwMode="auto">
          <a:xfrm>
            <a:off x="3510304" y="205485"/>
            <a:ext cx="2449767" cy="6295056"/>
          </a:xfrm>
          <a:prstGeom prst="rect">
            <a:avLst/>
          </a:prstGeom>
          <a:noFill/>
          <a:effectLst>
            <a:glow rad="101600">
              <a:schemeClr val="bg1">
                <a:lumMod val="8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371446" y="5209649"/>
            <a:ext cx="383458" cy="471948"/>
            <a:chOff x="7720781" y="988142"/>
            <a:chExt cx="383458" cy="353961"/>
          </a:xfrm>
        </p:grpSpPr>
        <p:sp>
          <p:nvSpPr>
            <p:cNvPr id="52" name="Oval 51"/>
            <p:cNvSpPr/>
            <p:nvPr/>
          </p:nvSpPr>
          <p:spPr>
            <a:xfrm>
              <a:off x="7720781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539"/>
            <a:stretch/>
          </p:blipFill>
          <p:spPr bwMode="auto">
            <a:xfrm>
              <a:off x="7750378" y="988142"/>
              <a:ext cx="295275" cy="35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506899" y="4778572"/>
            <a:ext cx="406431" cy="471948"/>
            <a:chOff x="8192730" y="988142"/>
            <a:chExt cx="406431" cy="353961"/>
          </a:xfrm>
        </p:grpSpPr>
        <p:sp>
          <p:nvSpPr>
            <p:cNvPr id="55" name="Oval 54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5300596" y="4285416"/>
            <a:ext cx="383458" cy="471948"/>
            <a:chOff x="8657305" y="995516"/>
            <a:chExt cx="383458" cy="353961"/>
          </a:xfrm>
        </p:grpSpPr>
        <p:sp>
          <p:nvSpPr>
            <p:cNvPr id="58" name="Oval 57"/>
            <p:cNvSpPr/>
            <p:nvPr/>
          </p:nvSpPr>
          <p:spPr>
            <a:xfrm>
              <a:off x="8657305" y="995516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4" b="1"/>
            <a:stretch/>
          </p:blipFill>
          <p:spPr bwMode="auto">
            <a:xfrm>
              <a:off x="8662067" y="1005043"/>
              <a:ext cx="361951" cy="32446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492681" y="3243196"/>
            <a:ext cx="406431" cy="471948"/>
            <a:chOff x="8192730" y="988142"/>
            <a:chExt cx="406431" cy="353961"/>
          </a:xfrm>
        </p:grpSpPr>
        <p:sp>
          <p:nvSpPr>
            <p:cNvPr id="61" name="Oval 60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4197827" y="1655014"/>
            <a:ext cx="406431" cy="471948"/>
            <a:chOff x="8192730" y="988142"/>
            <a:chExt cx="406431" cy="353961"/>
          </a:xfrm>
        </p:grpSpPr>
        <p:sp>
          <p:nvSpPr>
            <p:cNvPr id="64" name="Oval 63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131471"/>
              </p:ext>
            </p:extLst>
          </p:nvPr>
        </p:nvGraphicFramePr>
        <p:xfrm>
          <a:off x="4735187" y="549866"/>
          <a:ext cx="2228464" cy="1463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26617"/>
                <a:gridCol w="1401847"/>
              </a:tblGrid>
              <a:tr h="287790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>
                          <a:solidFill>
                            <a:schemeClr val="tx1"/>
                          </a:solidFill>
                        </a:rPr>
                        <a:t>FRINGE OF GRID</a:t>
                      </a:r>
                      <a:endParaRPr lang="en-A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Tech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Bioenergy </a:t>
                      </a:r>
                      <a:r>
                        <a:rPr lang="en-AU" sz="1400" b="1" baseline="0" dirty="0" smtClean="0"/>
                        <a:t>(TBC)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tabLst/>
                      </a:pPr>
                      <a:r>
                        <a:rPr lang="en-AU" sz="1400" b="1" dirty="0" smtClean="0"/>
                        <a:t>Network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Ergon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Retailer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Ergon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Model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TBC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19181"/>
              </p:ext>
            </p:extLst>
          </p:nvPr>
        </p:nvGraphicFramePr>
        <p:xfrm>
          <a:off x="5946436" y="2437033"/>
          <a:ext cx="2447551" cy="1463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43468"/>
                <a:gridCol w="1504083"/>
              </a:tblGrid>
              <a:tr h="28779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BYRON</a:t>
                      </a:r>
                      <a:endParaRPr lang="en-A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Tech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PV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Network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Essential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Retailer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Energy Australia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Model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Council 1 </a:t>
                      </a:r>
                      <a:r>
                        <a:rPr lang="en-AU" sz="1400" b="1" dirty="0" smtClean="0">
                          <a:sym typeface="Wingdings"/>
                        </a:rPr>
                        <a:t> 1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98501"/>
              </p:ext>
            </p:extLst>
          </p:nvPr>
        </p:nvGraphicFramePr>
        <p:xfrm>
          <a:off x="5899112" y="4433754"/>
          <a:ext cx="2309941" cy="1463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12402"/>
                <a:gridCol w="1397539"/>
              </a:tblGrid>
              <a:tr h="28779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WILLOUGHBY</a:t>
                      </a:r>
                      <a:endParaRPr lang="en-A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Tech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400" b="1" dirty="0" err="1" smtClean="0"/>
                        <a:t>Cogen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Network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err="1" smtClean="0"/>
                        <a:t>Ausgrid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Retailer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Energy Australia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Model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Council 1 </a:t>
                      </a:r>
                      <a:r>
                        <a:rPr lang="en-AU" sz="1400" b="1" dirty="0" smtClean="0">
                          <a:sym typeface="Wingdings"/>
                        </a:rPr>
                        <a:t> 1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69247"/>
              </p:ext>
            </p:extLst>
          </p:nvPr>
        </p:nvGraphicFramePr>
        <p:xfrm>
          <a:off x="1854274" y="3071017"/>
          <a:ext cx="2900630" cy="1463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45794"/>
                <a:gridCol w="2054836"/>
              </a:tblGrid>
              <a:tr h="28779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MOIRA/SWAN HILL</a:t>
                      </a:r>
                      <a:endParaRPr lang="en-A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Tech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PV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Network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err="1" smtClean="0"/>
                        <a:t>Powercor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Retailer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AGL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Model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1 </a:t>
                      </a:r>
                      <a:r>
                        <a:rPr lang="en-AU" sz="1400" b="1" dirty="0" smtClean="0">
                          <a:sym typeface="Wingdings"/>
                        </a:rPr>
                        <a:t></a:t>
                      </a:r>
                      <a:r>
                        <a:rPr lang="en-AU" sz="1400" b="1" dirty="0" smtClean="0"/>
                        <a:t> Many OR Many </a:t>
                      </a:r>
                      <a:r>
                        <a:rPr lang="en-AU" sz="1400" b="1" dirty="0" smtClean="0">
                          <a:sym typeface="Wingdings"/>
                        </a:rPr>
                        <a:t></a:t>
                      </a:r>
                      <a:r>
                        <a:rPr lang="en-AU" sz="1400" b="1" dirty="0" smtClean="0"/>
                        <a:t> 1 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74287"/>
              </p:ext>
            </p:extLst>
          </p:nvPr>
        </p:nvGraphicFramePr>
        <p:xfrm>
          <a:off x="1706880" y="4966332"/>
          <a:ext cx="2504743" cy="1463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72030"/>
                <a:gridCol w="1432713"/>
              </a:tblGrid>
              <a:tr h="28779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WANNON WATER</a:t>
                      </a:r>
                      <a:endParaRPr lang="en-A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779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Tech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Wind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Network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err="1" smtClean="0"/>
                        <a:t>Powercor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Retailer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AGL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  <a:tr h="2877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Model</a:t>
                      </a:r>
                      <a:endParaRPr lang="en-AU" sz="1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1 </a:t>
                      </a:r>
                      <a:r>
                        <a:rPr lang="en-AU" sz="1400" b="1" dirty="0" smtClean="0">
                          <a:sym typeface="Wingdings"/>
                        </a:rPr>
                        <a:t> 1 OR  1  2</a:t>
                      </a:r>
                      <a:endParaRPr lang="en-AU" sz="1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84735" y="312287"/>
            <a:ext cx="1014621" cy="1446731"/>
            <a:chOff x="784734" y="234215"/>
            <a:chExt cx="1014621" cy="1085049"/>
          </a:xfrm>
        </p:grpSpPr>
        <p:sp>
          <p:nvSpPr>
            <p:cNvPr id="2" name="TextBox 1"/>
            <p:cNvSpPr txBox="1"/>
            <p:nvPr/>
          </p:nvSpPr>
          <p:spPr>
            <a:xfrm rot="20974055">
              <a:off x="784734" y="234215"/>
              <a:ext cx="1014621" cy="334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300" b="1" dirty="0">
                  <a:solidFill>
                    <a:schemeClr val="accent1"/>
                  </a:solidFill>
                </a:rPr>
                <a:t>virtual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974055">
              <a:off x="1126258" y="984557"/>
              <a:ext cx="331566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300" b="1" dirty="0">
                  <a:solidFill>
                    <a:schemeClr val="accent1"/>
                  </a:solidFill>
                </a:rPr>
                <a:t>^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25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18124" y="1218113"/>
            <a:ext cx="7948944" cy="4704851"/>
          </a:xfrm>
        </p:spPr>
        <p:txBody>
          <a:bodyPr>
            <a:normAutofit/>
          </a:bodyPr>
          <a:lstStyle/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endParaRPr lang="en-AU" sz="2500" dirty="0"/>
          </a:p>
          <a:p>
            <a:pPr marL="450828" indent="-450828">
              <a:lnSpc>
                <a:spcPct val="110000"/>
              </a:lnSpc>
              <a:buFont typeface="+mj-lt"/>
              <a:buAutoNum type="arabicPeriod"/>
            </a:pPr>
            <a:endParaRPr lang="en-AU" sz="25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1628897"/>
            <a:ext cx="9144000" cy="196975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dirty="0" smtClean="0"/>
              <a:t>Thank you</a:t>
            </a:r>
          </a:p>
          <a:p>
            <a:pPr algn="ctr"/>
            <a:endParaRPr lang="en-AU" sz="3600" dirty="0" smtClean="0"/>
          </a:p>
          <a:p>
            <a:pPr marL="0" lvl="2" algn="ctr" defTabSz="1043056">
              <a:spcBef>
                <a:spcPct val="0"/>
              </a:spcBef>
            </a:pPr>
            <a:r>
              <a:rPr lang="en-AU" sz="2500" b="1" dirty="0" smtClean="0"/>
              <a:t>Contact me to </a:t>
            </a:r>
            <a:r>
              <a:rPr lang="en-AU" sz="2500" b="1" dirty="0"/>
              <a:t>keep up with project developments and participate in </a:t>
            </a:r>
            <a:r>
              <a:rPr lang="en-AU" sz="2500" b="1" dirty="0" smtClean="0"/>
              <a:t>consultation</a:t>
            </a:r>
            <a:endParaRPr lang="en-AU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3854511"/>
            <a:ext cx="9143999" cy="11889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US" dirty="0" smtClean="0"/>
              <a:t>Ed Langham</a:t>
            </a:r>
          </a:p>
          <a:p>
            <a:pPr algn="ctr"/>
            <a:r>
              <a:rPr lang="en-US" dirty="0" smtClean="0"/>
              <a:t>Research Principal</a:t>
            </a:r>
          </a:p>
          <a:p>
            <a:pPr algn="ctr"/>
            <a:r>
              <a:rPr lang="en-US" dirty="0" smtClean="0">
                <a:hlinkClick r:id="rId3"/>
              </a:rPr>
              <a:t>Edward.Langham@uts.edu.au</a:t>
            </a:r>
            <a:endParaRPr lang="en-US" dirty="0" smtClean="0"/>
          </a:p>
          <a:p>
            <a:pPr algn="ctr"/>
            <a:r>
              <a:rPr lang="en-US" dirty="0" smtClean="0"/>
              <a:t>(02) 9514 4971</a:t>
            </a:r>
          </a:p>
        </p:txBody>
      </p:sp>
    </p:spTree>
    <p:extLst>
      <p:ext uri="{BB962C8B-B14F-4D97-AF65-F5344CB8AC3E}">
        <p14:creationId xmlns:p14="http://schemas.microsoft.com/office/powerpoint/2010/main" val="116517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395216" y="1470318"/>
            <a:ext cx="3359435" cy="10094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0147" tIns="40074" rIns="80147" bIns="400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local generation credit</a:t>
            </a:r>
          </a:p>
          <a:p>
            <a:pPr algn="ctr"/>
            <a:endParaRPr lang="en-US" sz="25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395216" y="1470318"/>
            <a:ext cx="3359435" cy="10094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0147" tIns="40074" rIns="80147" bIns="400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local generation credit/ or virtual private wire </a:t>
            </a:r>
          </a:p>
        </p:txBody>
      </p:sp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111644" y="623889"/>
            <a:ext cx="6071616" cy="48634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b="1" dirty="0">
                <a:solidFill>
                  <a:schemeClr val="accent1"/>
                </a:solidFill>
              </a:rPr>
              <a:t>HOW TO VALUE LOCAL ENERGY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9925" y="1291102"/>
            <a:ext cx="2647705" cy="14368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0147" tIns="40074" rIns="80147" bIns="400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LOCAL NETWORK CHARGES</a:t>
            </a:r>
          </a:p>
          <a:p>
            <a:pPr algn="ctr"/>
            <a:r>
              <a:rPr lang="en-US" sz="2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(or credits)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59925" y="3475454"/>
            <a:ext cx="2647705" cy="14368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0147" tIns="40074" rIns="80147" bIns="400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LOCAL ENERGY SALES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491958" y="3688271"/>
            <a:ext cx="3165948" cy="10094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0147" tIns="40074" rIns="80147" bIns="400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Virtual Net Metering (or virtual private wire)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9925" y="1256637"/>
            <a:ext cx="2647705" cy="1436834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0147" tIns="40074" rIns="80147" bIns="400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5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14271" y="1770247"/>
            <a:ext cx="803741" cy="4096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59925" y="3474589"/>
            <a:ext cx="2647705" cy="1436834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0147" tIns="40074" rIns="80147" bIns="400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5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25574" y="280329"/>
            <a:ext cx="1734863" cy="1010773"/>
            <a:chOff x="8258175" y="232521"/>
            <a:chExt cx="2028826" cy="1114425"/>
          </a:xfrm>
        </p:grpSpPr>
        <p:sp>
          <p:nvSpPr>
            <p:cNvPr id="3" name="Rectangular Callout 2"/>
            <p:cNvSpPr/>
            <p:nvPr/>
          </p:nvSpPr>
          <p:spPr>
            <a:xfrm>
              <a:off x="8258175" y="232521"/>
              <a:ext cx="2028826" cy="1114425"/>
            </a:xfrm>
            <a:prstGeom prst="wedgeRectCallout">
              <a:avLst>
                <a:gd name="adj1" fmla="val -45093"/>
                <a:gd name="adj2" fmla="val 8413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58175" y="258818"/>
              <a:ext cx="2028826" cy="101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52"/>
                </a:spcAft>
              </a:pPr>
              <a:r>
                <a:rPr lang="en-AU" dirty="0" smtClean="0"/>
                <a:t>Paid for all distributed generation</a:t>
              </a:r>
              <a:endParaRPr lang="en-AU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95157" y="2597197"/>
            <a:ext cx="1787875" cy="1010774"/>
            <a:chOff x="8181975" y="5231168"/>
            <a:chExt cx="2090821" cy="1114425"/>
          </a:xfrm>
        </p:grpSpPr>
        <p:sp>
          <p:nvSpPr>
            <p:cNvPr id="20" name="Rectangular Callout 19"/>
            <p:cNvSpPr/>
            <p:nvPr/>
          </p:nvSpPr>
          <p:spPr>
            <a:xfrm>
              <a:off x="8243970" y="5231168"/>
              <a:ext cx="2028826" cy="1114425"/>
            </a:xfrm>
            <a:prstGeom prst="wedgeRectCallout">
              <a:avLst>
                <a:gd name="adj1" fmla="val -53717"/>
                <a:gd name="adj2" fmla="val -9098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81975" y="5231168"/>
              <a:ext cx="2028826" cy="1018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52"/>
                </a:spcAft>
              </a:pPr>
              <a:r>
                <a:rPr lang="en-AU" dirty="0" smtClean="0"/>
                <a:t>Links </a:t>
              </a:r>
              <a:r>
                <a:rPr lang="en-AU" dirty="0"/>
                <a:t>the generator to a customer </a:t>
              </a:r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3444589" y="3989063"/>
            <a:ext cx="803741" cy="4096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21" name="Rounded Rectangle 20"/>
          <p:cNvSpPr/>
          <p:nvPr/>
        </p:nvSpPr>
        <p:spPr bwMode="auto">
          <a:xfrm>
            <a:off x="2238108" y="5116419"/>
            <a:ext cx="4371793" cy="1042993"/>
          </a:xfrm>
          <a:prstGeom prst="round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US" sz="2800" b="1" dirty="0">
                <a:solidFill>
                  <a:srgbClr val="B1005D"/>
                </a:solidFill>
              </a:rPr>
              <a:t>WHAT WOULD THESE LOOK LIKE?</a:t>
            </a:r>
          </a:p>
        </p:txBody>
      </p:sp>
    </p:spTree>
    <p:extLst>
      <p:ext uri="{BB962C8B-B14F-4D97-AF65-F5344CB8AC3E}">
        <p14:creationId xmlns:p14="http://schemas.microsoft.com/office/powerpoint/2010/main" val="371384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10" grpId="0" animBg="1"/>
      <p:bldP spid="16" grpId="0" animBg="1"/>
      <p:bldP spid="22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1" y="1989181"/>
            <a:ext cx="8804629" cy="311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8"/>
          <a:stretch/>
        </p:blipFill>
        <p:spPr bwMode="auto">
          <a:xfrm>
            <a:off x="11482" y="2996586"/>
            <a:ext cx="8962834" cy="15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77" y="4605721"/>
            <a:ext cx="390954" cy="4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48" y="4408866"/>
            <a:ext cx="4048013" cy="3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49" y="2361196"/>
            <a:ext cx="944808" cy="52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12" y="3334539"/>
            <a:ext cx="667882" cy="9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35" y="4181583"/>
            <a:ext cx="993677" cy="3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64" y="4180344"/>
            <a:ext cx="464259" cy="34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81" y="4146612"/>
            <a:ext cx="920372" cy="3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09" y="4596048"/>
            <a:ext cx="928517" cy="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31" y="4636372"/>
            <a:ext cx="447969" cy="3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22" y="4569719"/>
            <a:ext cx="969242" cy="4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111644" y="684613"/>
            <a:ext cx="3846299" cy="86177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b="1" dirty="0">
                <a:solidFill>
                  <a:srgbClr val="B1005D"/>
                </a:solidFill>
              </a:rPr>
              <a:t>PHYSICAL ELECTRICITY FLOWS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1156" y="4408868"/>
            <a:ext cx="855215" cy="69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701043" y="4407804"/>
            <a:ext cx="982234" cy="69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800376" y="4431355"/>
            <a:ext cx="8848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Uses 150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684958" y="4860743"/>
            <a:ext cx="1000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Imports 50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476544" y="4636371"/>
            <a:ext cx="120868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Generates 110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710609" y="5079735"/>
            <a:ext cx="97462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Exports 10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7998134" y="4420151"/>
            <a:ext cx="8848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/>
              <a:t>Uses 100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7998133" y="4633725"/>
            <a:ext cx="10643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/>
              <a:t>Imports 100 </a:t>
            </a:r>
            <a:r>
              <a:rPr lang="en-AU" sz="1100" b="1" dirty="0" err="1"/>
              <a:t>MWh</a:t>
            </a:r>
            <a:endParaRPr lang="en-AU" dirty="0"/>
          </a:p>
        </p:txBody>
      </p:sp>
      <p:pic>
        <p:nvPicPr>
          <p:cNvPr id="30" name="Picture 14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10674" r="27862" b="22064"/>
          <a:stretch/>
        </p:blipFill>
        <p:spPr bwMode="auto">
          <a:xfrm rot="1066209">
            <a:off x="4176975" y="2554883"/>
            <a:ext cx="516225" cy="2382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99">
            <a:off x="1535506" y="2203198"/>
            <a:ext cx="944808" cy="52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10674" r="27862" b="22064"/>
          <a:stretch/>
        </p:blipFill>
        <p:spPr bwMode="auto">
          <a:xfrm rot="18506918">
            <a:off x="4385332" y="3806296"/>
            <a:ext cx="547547" cy="2246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10674" r="27862" b="22064"/>
          <a:stretch/>
        </p:blipFill>
        <p:spPr bwMode="auto">
          <a:xfrm rot="272508">
            <a:off x="1782376" y="2396884"/>
            <a:ext cx="516225" cy="2382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9202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-955405" y="585370"/>
            <a:ext cx="3846299" cy="8771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b="1" dirty="0">
                <a:solidFill>
                  <a:srgbClr val="B1005D"/>
                </a:solidFill>
              </a:rPr>
              <a:t>MONETARY</a:t>
            </a:r>
            <a:br>
              <a:rPr lang="en-AU" sz="2500" b="1" dirty="0">
                <a:solidFill>
                  <a:srgbClr val="B1005D"/>
                </a:solidFill>
              </a:rPr>
            </a:br>
            <a:r>
              <a:rPr lang="en-AU" sz="2500" b="1" dirty="0">
                <a:solidFill>
                  <a:srgbClr val="B1005D"/>
                </a:solidFill>
              </a:rPr>
              <a:t>FLOWS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59" y="4140793"/>
            <a:ext cx="3249813" cy="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94" y="5682583"/>
            <a:ext cx="3257957" cy="4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18" y="4725659"/>
            <a:ext cx="1555675" cy="7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92" y="3041611"/>
            <a:ext cx="1205445" cy="10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64" y="3013103"/>
            <a:ext cx="1246169" cy="10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06" y="1553960"/>
            <a:ext cx="4064302" cy="138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35" y="722531"/>
            <a:ext cx="4927661" cy="48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02010" y="2036229"/>
            <a:ext cx="8848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/>
              <a:t>Uses 100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602010" y="2249803"/>
            <a:ext cx="10643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/>
              <a:t>Imports 100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359072" y="2036229"/>
            <a:ext cx="8848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Uses 150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236802" y="2249803"/>
            <a:ext cx="1000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Imports 50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035240" y="2482562"/>
            <a:ext cx="120868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Generates 110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269304" y="2684609"/>
            <a:ext cx="97462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Exports 10 </a:t>
            </a:r>
            <a:r>
              <a:rPr lang="en-AU" sz="1100" b="1" dirty="0" err="1"/>
              <a:t>MWh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486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35" y="702211"/>
            <a:ext cx="4927661" cy="48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64" y="2992783"/>
            <a:ext cx="1246169" cy="10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-887910" y="605454"/>
            <a:ext cx="3846299" cy="8771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b="1" dirty="0">
                <a:solidFill>
                  <a:srgbClr val="B1005D"/>
                </a:solidFill>
              </a:rPr>
              <a:t>MONETARY</a:t>
            </a:r>
            <a:br>
              <a:rPr lang="en-AU" sz="2500" b="1" dirty="0">
                <a:solidFill>
                  <a:srgbClr val="B1005D"/>
                </a:solidFill>
              </a:rPr>
            </a:br>
            <a:r>
              <a:rPr lang="en-AU" sz="2500" b="1" dirty="0">
                <a:solidFill>
                  <a:srgbClr val="B1005D"/>
                </a:solidFill>
              </a:rPr>
              <a:t>FLOWS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94" y="5662263"/>
            <a:ext cx="3257957" cy="4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18" y="4705339"/>
            <a:ext cx="1555675" cy="7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92" y="3021291"/>
            <a:ext cx="1205445" cy="10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128">
            <a:off x="4599763" y="2937112"/>
            <a:ext cx="1938485" cy="107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37" y="4705339"/>
            <a:ext cx="3054334" cy="77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147266" y="696668"/>
            <a:ext cx="4927661" cy="785936"/>
            <a:chOff x="2511108" y="342436"/>
            <a:chExt cx="5762626" cy="86653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" r="653"/>
            <a:stretch/>
          </p:blipFill>
          <p:spPr bwMode="auto">
            <a:xfrm>
              <a:off x="2511108" y="342436"/>
              <a:ext cx="5762626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64" b="26228"/>
            <a:stretch/>
          </p:blipFill>
          <p:spPr bwMode="auto">
            <a:xfrm>
              <a:off x="2533969" y="923935"/>
              <a:ext cx="5724525" cy="28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06" y="1533640"/>
            <a:ext cx="4064302" cy="138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59" y="4120473"/>
            <a:ext cx="3249813" cy="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02010" y="2015909"/>
            <a:ext cx="8848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/>
              <a:t>Uses 100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602010" y="2229483"/>
            <a:ext cx="10643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/>
              <a:t>Imports 100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359072" y="2015909"/>
            <a:ext cx="8848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Uses 150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1236802" y="2229483"/>
            <a:ext cx="1000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Imports 50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035240" y="2462242"/>
            <a:ext cx="120868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Generates 110 </a:t>
            </a:r>
            <a:r>
              <a:rPr lang="en-AU" sz="1100" b="1" dirty="0" err="1"/>
              <a:t>MWh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1269304" y="2664289"/>
            <a:ext cx="97462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AU" sz="1100" b="1" dirty="0"/>
              <a:t>Exports 10 </a:t>
            </a:r>
            <a:r>
              <a:rPr lang="en-AU" sz="1100" b="1" dirty="0" err="1"/>
              <a:t>MWh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508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" y="1152900"/>
            <a:ext cx="6210059" cy="50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-71120" y="640026"/>
            <a:ext cx="5750676" cy="47705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b="1" dirty="0" smtClean="0">
                <a:solidFill>
                  <a:srgbClr val="B1005D"/>
                </a:solidFill>
              </a:rPr>
              <a:t>CONTEXT: A TRANSFORMING MARKET</a:t>
            </a:r>
            <a:endParaRPr lang="en-AU" sz="2500" b="1" dirty="0">
              <a:solidFill>
                <a:srgbClr val="B1005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420888"/>
            <a:ext cx="2451272" cy="261598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250460" indent="-250460">
              <a:lnSpc>
                <a:spcPct val="90000"/>
              </a:lnSpc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Model of one way flows changing </a:t>
            </a:r>
          </a:p>
          <a:p>
            <a:pPr marL="250460" indent="-250460">
              <a:lnSpc>
                <a:spcPct val="90000"/>
              </a:lnSpc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Renewable energy &amp; energy efficiency support policies</a:t>
            </a:r>
          </a:p>
          <a:p>
            <a:pPr marL="250460" indent="-250460">
              <a:lnSpc>
                <a:spcPct val="90000"/>
              </a:lnSpc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Falling cost of distributed energy </a:t>
            </a:r>
          </a:p>
          <a:p>
            <a:pPr marL="250460" indent="-250460">
              <a:lnSpc>
                <a:spcPct val="90000"/>
              </a:lnSpc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Rising electricity prices</a:t>
            </a:r>
            <a:endParaRPr lang="en-AU" sz="1200" dirty="0"/>
          </a:p>
          <a:p>
            <a:pPr marL="250460" indent="-250460">
              <a:lnSpc>
                <a:spcPct val="90000"/>
              </a:lnSpc>
              <a:spcAft>
                <a:spcPts val="614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Have we seen “peak grid energy”?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922498" y="2522521"/>
            <a:ext cx="5285291" cy="1"/>
          </a:xfrm>
          <a:prstGeom prst="line">
            <a:avLst/>
          </a:prstGeom>
          <a:noFill/>
          <a:ln w="28575">
            <a:solidFill>
              <a:srgbClr val="FFFFCC"/>
            </a:solidFill>
            <a:prstDash val="sysDash"/>
            <a:round/>
            <a:headEnd/>
            <a:tailEnd/>
          </a:ln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3537206" y="1361440"/>
            <a:ext cx="0" cy="3358891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12259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46" y="692862"/>
            <a:ext cx="6898180" cy="550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6273830" y="3449387"/>
            <a:ext cx="5256212" cy="249062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AU" sz="1000" dirty="0">
                <a:ea typeface="ＭＳ Ｐゴシック" charset="-128"/>
                <a:hlinkClick r:id="rId3" action="ppaction://hlinkfile"/>
              </a:rPr>
              <a:t>Source: 2014 National Electricity Forecasting Report (NEFR)</a:t>
            </a:r>
            <a:r>
              <a:rPr lang="en-AU" sz="1000" dirty="0">
                <a:ea typeface="ＭＳ Ｐゴシック" charset="-128"/>
              </a:rPr>
              <a:t>  </a:t>
            </a:r>
            <a:r>
              <a:rPr lang="en-AU" sz="1000" dirty="0">
                <a:solidFill>
                  <a:srgbClr val="C00000"/>
                </a:solidFill>
                <a:ea typeface="ＭＳ Ｐゴシック" charset="-128"/>
              </a:rPr>
              <a:t>(June 2014)</a:t>
            </a:r>
            <a:endParaRPr lang="en-AU" dirty="0"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8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-164589" y="221118"/>
            <a:ext cx="2938737" cy="48634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b="1" dirty="0" smtClean="0">
                <a:solidFill>
                  <a:srgbClr val="B1005D"/>
                </a:solidFill>
              </a:rPr>
              <a:t>THE SPIRAL</a:t>
            </a:r>
            <a:endParaRPr lang="en-AU" sz="2500" b="1" dirty="0">
              <a:solidFill>
                <a:srgbClr val="B1005D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34" y="36198"/>
            <a:ext cx="2190976" cy="18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33" y="2092101"/>
            <a:ext cx="2190976" cy="16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24942" y="1131139"/>
            <a:ext cx="7430228" cy="5186808"/>
            <a:chOff x="541338" y="849313"/>
            <a:chExt cx="9610725" cy="6419850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849313"/>
              <a:ext cx="9610725" cy="641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825" y="41703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14" y="679845"/>
            <a:ext cx="1936720" cy="17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89" y="351324"/>
            <a:ext cx="1097229" cy="7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41" y="742513"/>
            <a:ext cx="729032" cy="6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86" y="1175192"/>
            <a:ext cx="2555291" cy="157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59701" y="2122584"/>
            <a:ext cx="1310784" cy="1608372"/>
            <a:chOff x="8347075" y="2076451"/>
            <a:chExt cx="1695450" cy="1990725"/>
          </a:xfrm>
        </p:grpSpPr>
        <p:sp>
          <p:nvSpPr>
            <p:cNvPr id="42" name="Oval 41"/>
            <p:cNvSpPr/>
            <p:nvPr/>
          </p:nvSpPr>
          <p:spPr>
            <a:xfrm>
              <a:off x="8904030" y="2942676"/>
              <a:ext cx="1116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075" y="2076451"/>
              <a:ext cx="16954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151746" y="5007827"/>
            <a:ext cx="1641546" cy="1285603"/>
            <a:chOff x="7431362" y="5647593"/>
            <a:chExt cx="2123279" cy="1591225"/>
          </a:xfrm>
        </p:grpSpPr>
        <p:sp>
          <p:nvSpPr>
            <p:cNvPr id="43" name="Oval 42"/>
            <p:cNvSpPr/>
            <p:nvPr/>
          </p:nvSpPr>
          <p:spPr>
            <a:xfrm>
              <a:off x="7467342" y="6050818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6913">
              <a:off x="8411641" y="5647593"/>
              <a:ext cx="11430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362" y="6050818"/>
              <a:ext cx="12763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5" y="5333605"/>
            <a:ext cx="1701073" cy="129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423190" y="5187983"/>
            <a:ext cx="1038317" cy="1031205"/>
            <a:chOff x="3902075" y="5870576"/>
            <a:chExt cx="1343025" cy="1276350"/>
          </a:xfrm>
        </p:grpSpPr>
        <p:sp>
          <p:nvSpPr>
            <p:cNvPr id="44" name="Oval 43"/>
            <p:cNvSpPr/>
            <p:nvPr/>
          </p:nvSpPr>
          <p:spPr>
            <a:xfrm>
              <a:off x="3954187" y="5883276"/>
              <a:ext cx="1188000" cy="12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075" y="5870576"/>
              <a:ext cx="13430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70" y="3935332"/>
            <a:ext cx="2246006" cy="14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34" y="3065280"/>
            <a:ext cx="2201822" cy="14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251635" y="2783937"/>
            <a:ext cx="913130" cy="949564"/>
            <a:chOff x="5334000" y="2960138"/>
            <a:chExt cx="1181100" cy="1175300"/>
          </a:xfrm>
        </p:grpSpPr>
        <p:sp>
          <p:nvSpPr>
            <p:cNvPr id="46" name="Oval 45"/>
            <p:cNvSpPr/>
            <p:nvPr/>
          </p:nvSpPr>
          <p:spPr>
            <a:xfrm>
              <a:off x="5410200" y="2960138"/>
              <a:ext cx="1008000" cy="11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7" name="Picture 29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982913"/>
              <a:ext cx="11811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251364" y="3019117"/>
            <a:ext cx="913130" cy="946554"/>
            <a:chOff x="3679825" y="3186113"/>
            <a:chExt cx="1181100" cy="1171575"/>
          </a:xfrm>
        </p:grpSpPr>
        <p:sp>
          <p:nvSpPr>
            <p:cNvPr id="45" name="Oval 44"/>
            <p:cNvSpPr/>
            <p:nvPr/>
          </p:nvSpPr>
          <p:spPr>
            <a:xfrm>
              <a:off x="3752575" y="3186113"/>
              <a:ext cx="1044000" cy="11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9" name="Picture 28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25" y="3224213"/>
              <a:ext cx="118110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367486" y="4493827"/>
            <a:ext cx="743759" cy="784947"/>
            <a:chOff x="5597524" y="8005763"/>
            <a:chExt cx="962025" cy="971550"/>
          </a:xfrm>
        </p:grpSpPr>
        <p:sp>
          <p:nvSpPr>
            <p:cNvPr id="66" name="Oval 65"/>
            <p:cNvSpPr/>
            <p:nvPr/>
          </p:nvSpPr>
          <p:spPr>
            <a:xfrm>
              <a:off x="5630038" y="8031163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524" y="8005763"/>
              <a:ext cx="96202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091193" y="4172612"/>
            <a:ext cx="473149" cy="530994"/>
            <a:chOff x="3291225" y="8124825"/>
            <a:chExt cx="612000" cy="657225"/>
          </a:xfrm>
        </p:grpSpPr>
        <p:sp>
          <p:nvSpPr>
            <p:cNvPr id="71" name="Oval 70"/>
            <p:cNvSpPr/>
            <p:nvPr/>
          </p:nvSpPr>
          <p:spPr>
            <a:xfrm>
              <a:off x="3291225" y="8149313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0" y="8124825"/>
              <a:ext cx="6000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461506" y="3735248"/>
            <a:ext cx="397654" cy="400169"/>
            <a:chOff x="2576513" y="8243888"/>
            <a:chExt cx="514350" cy="495300"/>
          </a:xfrm>
        </p:grpSpPr>
        <p:sp>
          <p:nvSpPr>
            <p:cNvPr id="74" name="Oval 73"/>
            <p:cNvSpPr/>
            <p:nvPr/>
          </p:nvSpPr>
          <p:spPr>
            <a:xfrm>
              <a:off x="2614613" y="826928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3" name="Picture 35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8243888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40" y="3968509"/>
            <a:ext cx="500749" cy="4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20419" y="4611587"/>
            <a:ext cx="684847" cy="723383"/>
            <a:chOff x="4321175" y="8005763"/>
            <a:chExt cx="885825" cy="895350"/>
          </a:xfrm>
        </p:grpSpPr>
        <p:sp>
          <p:nvSpPr>
            <p:cNvPr id="68" name="Oval 67"/>
            <p:cNvSpPr/>
            <p:nvPr/>
          </p:nvSpPr>
          <p:spPr>
            <a:xfrm>
              <a:off x="4359275" y="8018463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2" name="Picture 33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175" y="8005763"/>
              <a:ext cx="88582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991442" y="1017168"/>
            <a:ext cx="1907264" cy="1162029"/>
            <a:chOff x="4637088" y="708247"/>
            <a:chExt cx="2466975" cy="1438275"/>
          </a:xfrm>
        </p:grpSpPr>
        <p:sp>
          <p:nvSpPr>
            <p:cNvPr id="22" name="Oval 21"/>
            <p:cNvSpPr/>
            <p:nvPr/>
          </p:nvSpPr>
          <p:spPr>
            <a:xfrm>
              <a:off x="5870575" y="873127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088" y="708247"/>
              <a:ext cx="246697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021314" y="1724981"/>
            <a:ext cx="1774713" cy="1893108"/>
            <a:chOff x="795338" y="1584326"/>
            <a:chExt cx="2295525" cy="2343150"/>
          </a:xfrm>
        </p:grpSpPr>
        <p:sp>
          <p:nvSpPr>
            <p:cNvPr id="48" name="Oval 47"/>
            <p:cNvSpPr/>
            <p:nvPr/>
          </p:nvSpPr>
          <p:spPr>
            <a:xfrm>
              <a:off x="1874563" y="1647094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38" y="1584326"/>
              <a:ext cx="2295525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05891" y="2974500"/>
            <a:ext cx="1067773" cy="1046596"/>
            <a:chOff x="387350" y="3130890"/>
            <a:chExt cx="1381125" cy="1295400"/>
          </a:xfrm>
        </p:grpSpPr>
        <p:sp>
          <p:nvSpPr>
            <p:cNvPr id="3" name="Oval 2"/>
            <p:cNvSpPr/>
            <p:nvPr/>
          </p:nvSpPr>
          <p:spPr>
            <a:xfrm>
              <a:off x="460928" y="3170238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" y="3130890"/>
              <a:ext cx="13811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" name="Picture 19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92" y="3686066"/>
            <a:ext cx="1612706" cy="15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7981689" y="3935333"/>
            <a:ext cx="886129" cy="1135933"/>
            <a:chOff x="9334141" y="4338886"/>
            <a:chExt cx="1036279" cy="1252419"/>
          </a:xfrm>
        </p:grpSpPr>
        <p:pic>
          <p:nvPicPr>
            <p:cNvPr id="81" name="Picture 20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141" y="4338886"/>
              <a:ext cx="1016185" cy="67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1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847" y="4921013"/>
              <a:ext cx="1007573" cy="67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70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871" y="664636"/>
            <a:ext cx="7354250" cy="124647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457119" indent="-457119" algn="ctr">
              <a:spcBef>
                <a:spcPts val="600"/>
              </a:spcBef>
              <a:defRPr/>
            </a:pPr>
            <a:r>
              <a:rPr lang="en-AU" sz="2600" b="1" dirty="0">
                <a:solidFill>
                  <a:schemeClr val="accent1"/>
                </a:solidFill>
                <a:ea typeface="ＭＳ Ｐゴシック" charset="-128"/>
              </a:rPr>
              <a:t>How could network businesses </a:t>
            </a:r>
            <a:r>
              <a:rPr lang="en-AU" sz="2600" b="1" dirty="0" smtClean="0">
                <a:solidFill>
                  <a:schemeClr val="accent1"/>
                </a:solidFill>
                <a:ea typeface="ＭＳ Ｐゴシック" charset="-128"/>
              </a:rPr>
              <a:t>respond to</a:t>
            </a:r>
            <a:br>
              <a:rPr lang="en-AU" sz="2600" b="1" dirty="0" smtClean="0">
                <a:solidFill>
                  <a:schemeClr val="accent1"/>
                </a:solidFill>
                <a:ea typeface="ＭＳ Ｐゴシック" charset="-128"/>
              </a:rPr>
            </a:br>
            <a:r>
              <a:rPr lang="en-AU" sz="2600" b="1" dirty="0" smtClean="0">
                <a:solidFill>
                  <a:schemeClr val="accent1"/>
                </a:solidFill>
                <a:ea typeface="ＭＳ Ｐゴシック" charset="-128"/>
              </a:rPr>
              <a:t>distributed generation &amp; storage?</a:t>
            </a:r>
            <a:endParaRPr lang="en-AU" sz="2600" b="1" dirty="0">
              <a:solidFill>
                <a:schemeClr val="accent1"/>
              </a:solidFill>
              <a:ea typeface="ＭＳ Ｐゴシック" charset="-128"/>
            </a:endParaRPr>
          </a:p>
          <a:p>
            <a:pPr marL="457119" indent="-457119" algn="ctr">
              <a:spcBef>
                <a:spcPts val="600"/>
              </a:spcBef>
              <a:defRPr/>
            </a:pPr>
            <a:r>
              <a:rPr lang="en-A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  <a:cs typeface="+mn-cs"/>
              </a:rPr>
              <a:t>(possible options)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789" y="1911115"/>
            <a:ext cx="8640761" cy="1477311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marL="457119" indent="-457119">
              <a:buFont typeface="Arial" charset="0"/>
              <a:buAutoNum type="arabicPeriod"/>
            </a:pPr>
            <a:r>
              <a:rPr lang="en-AU" b="1" dirty="0" smtClean="0">
                <a:latin typeface="Arial" charset="0"/>
              </a:rPr>
              <a:t>Defensive:</a:t>
            </a:r>
          </a:p>
          <a:p>
            <a:pPr marL="914239" lvl="1" indent="-457119">
              <a:buFont typeface="+mj-lt"/>
              <a:buAutoNum type="alphaLcPeriod"/>
            </a:pPr>
            <a:r>
              <a:rPr lang="en-AU" dirty="0" smtClean="0">
                <a:latin typeface="Arial" charset="0"/>
              </a:rPr>
              <a:t>Technical</a:t>
            </a:r>
            <a:r>
              <a:rPr lang="en-AU" dirty="0">
                <a:latin typeface="Arial" charset="0"/>
              </a:rPr>
              <a:t>/Administrative </a:t>
            </a:r>
            <a:r>
              <a:rPr lang="en-AU" dirty="0" smtClean="0">
                <a:latin typeface="Arial" charset="0"/>
              </a:rPr>
              <a:t>barriers (no more DG connections)</a:t>
            </a:r>
            <a:endParaRPr lang="en-AU" dirty="0">
              <a:latin typeface="Arial" charset="0"/>
            </a:endParaRPr>
          </a:p>
          <a:p>
            <a:pPr marL="914239" lvl="1" indent="-457119">
              <a:buFont typeface="+mj-lt"/>
              <a:buAutoNum type="alphaLcPeriod"/>
            </a:pPr>
            <a:r>
              <a:rPr lang="en-AU" dirty="0">
                <a:latin typeface="Arial" charset="0"/>
              </a:rPr>
              <a:t>“Defensive” pricing (e.g. raise fixed access charges)</a:t>
            </a:r>
          </a:p>
          <a:p>
            <a:pPr marL="457119" indent="-457119">
              <a:buFont typeface="Arial" charset="0"/>
              <a:buAutoNum type="arabicPeriod"/>
            </a:pPr>
            <a:endParaRPr lang="en-AU" dirty="0">
              <a:latin typeface="Arial" charset="0"/>
            </a:endParaRPr>
          </a:p>
          <a:p>
            <a:pPr marL="457119" indent="-457119">
              <a:buFont typeface="Arial" charset="0"/>
              <a:buAutoNum type="arabicPeriod"/>
            </a:pPr>
            <a:r>
              <a:rPr lang="en-AU" b="1" dirty="0" smtClean="0">
                <a:latin typeface="Arial" charset="0"/>
              </a:rPr>
              <a:t>Proactive: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17822"/>
              </p:ext>
            </p:extLst>
          </p:nvPr>
        </p:nvGraphicFramePr>
        <p:xfrm>
          <a:off x="796388" y="3450759"/>
          <a:ext cx="7554842" cy="256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630"/>
                <a:gridCol w="3566212"/>
              </a:tblGrid>
              <a:tr h="48247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Option</a:t>
                      </a:r>
                      <a:endParaRPr lang="en-US" sz="19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Cross-subsidy addressed</a:t>
                      </a:r>
                      <a:endParaRPr lang="en-US" sz="1900" dirty="0"/>
                    </a:p>
                  </a:txBody>
                  <a:tcPr marL="78191" marR="78191" marT="41468" marB="41468"/>
                </a:tc>
              </a:tr>
              <a:tr h="482478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latin typeface="Arial" charset="0"/>
                        </a:rPr>
                        <a:t>Cost reflective pricing</a:t>
                      </a:r>
                      <a:endParaRPr lang="en-US" sz="19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AU" sz="1900" u="none" dirty="0" smtClean="0">
                          <a:latin typeface="Arial" charset="0"/>
                        </a:rPr>
                        <a:t>time-of-use </a:t>
                      </a:r>
                      <a:endParaRPr lang="en-US" sz="1900" u="none" dirty="0"/>
                    </a:p>
                  </a:txBody>
                  <a:tcPr marL="78191" marR="78191" marT="41468" marB="41468"/>
                </a:tc>
              </a:tr>
              <a:tr h="693827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latin typeface="Arial" charset="0"/>
                        </a:rPr>
                        <a:t>Demand management incentives</a:t>
                      </a:r>
                      <a:endParaRPr lang="en-US" sz="19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AU" sz="1900" u="none" dirty="0" smtClean="0">
                          <a:latin typeface="Arial" charset="0"/>
                        </a:rPr>
                        <a:t>spatial/temporal constraints  </a:t>
                      </a:r>
                      <a:endParaRPr lang="en-US" sz="1900" u="none" dirty="0"/>
                    </a:p>
                  </a:txBody>
                  <a:tcPr marL="78191" marR="78191" marT="41468" marB="41468"/>
                </a:tc>
              </a:tr>
              <a:tr h="905177">
                <a:tc>
                  <a:txBody>
                    <a:bodyPr/>
                    <a:lstStyle/>
                    <a:p>
                      <a:r>
                        <a:rPr lang="en-AU" sz="1900" b="1" dirty="0" smtClean="0">
                          <a:latin typeface="Arial" charset="0"/>
                        </a:rPr>
                        <a:t>Local network charges</a:t>
                      </a:r>
                      <a:endParaRPr lang="en-US" sz="19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AU" sz="1900" u="none" dirty="0" smtClean="0">
                          <a:latin typeface="Arial" charset="0"/>
                        </a:rPr>
                        <a:t>Partial (local) use of system</a:t>
                      </a:r>
                      <a:br>
                        <a:rPr lang="en-AU" sz="1900" u="none" dirty="0" smtClean="0">
                          <a:latin typeface="Arial" charset="0"/>
                        </a:rPr>
                      </a:br>
                      <a:r>
                        <a:rPr lang="en-AU" sz="1900" u="none" dirty="0" smtClean="0">
                          <a:latin typeface="Arial" charset="0"/>
                        </a:rPr>
                        <a:t>(level of connection) </a:t>
                      </a:r>
                      <a:endParaRPr lang="en-US" sz="1900" u="none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482963" y="2103120"/>
            <a:ext cx="484167" cy="3451883"/>
            <a:chOff x="9920349" y="2516459"/>
            <a:chExt cx="566206" cy="3608189"/>
          </a:xfrm>
        </p:grpSpPr>
        <p:sp>
          <p:nvSpPr>
            <p:cNvPr id="5" name="TextBox 4"/>
            <p:cNvSpPr txBox="1"/>
            <p:nvPr/>
          </p:nvSpPr>
          <p:spPr>
            <a:xfrm>
              <a:off x="9928555" y="4495825"/>
              <a:ext cx="558000" cy="162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</a:p>
            <a:p>
              <a:endPara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endParaRPr>
            </a:p>
            <a:p>
              <a:r>
                <a:rPr lang="en-US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</a:p>
            <a:p>
              <a:endParaRPr lang="en-AU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endParaRPr>
            </a:p>
            <a:p>
              <a:r>
                <a:rPr lang="en-AU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✖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9231961" y="3204847"/>
              <a:ext cx="1808690" cy="43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Happening?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33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2" y="1739589"/>
            <a:ext cx="8627071" cy="23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48278" y="1252157"/>
            <a:ext cx="3684334" cy="2916457"/>
            <a:chOff x="6191250" y="1851771"/>
            <a:chExt cx="4308624" cy="3215529"/>
          </a:xfrm>
        </p:grpSpPr>
        <p:sp>
          <p:nvSpPr>
            <p:cNvPr id="4" name="Rounded Rectangle 3"/>
            <p:cNvSpPr/>
            <p:nvPr/>
          </p:nvSpPr>
          <p:spPr>
            <a:xfrm>
              <a:off x="6191250" y="2389188"/>
              <a:ext cx="4308624" cy="2678112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15225" y="1851771"/>
              <a:ext cx="20019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92D050"/>
                  </a:solidFill>
                </a:rPr>
                <a:t>Local Energy</a:t>
              </a:r>
              <a:endParaRPr lang="en-AU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692635" y="5118867"/>
            <a:ext cx="5370199" cy="958094"/>
          </a:xfrm>
          <a:prstGeom prst="rect">
            <a:avLst/>
          </a:prstGeom>
          <a:solidFill>
            <a:schemeClr val="bg1"/>
          </a:solidFill>
        </p:spPr>
        <p:txBody>
          <a:bodyPr wrap="square" lIns="80147" tIns="40074" rIns="80147" bIns="40074">
            <a:spAutoFit/>
          </a:bodyPr>
          <a:lstStyle/>
          <a:p>
            <a:pPr algn="ctr">
              <a:spcAft>
                <a:spcPts val="1052"/>
              </a:spcAft>
            </a:pPr>
            <a:r>
              <a:rPr lang="en-AU" sz="2100" b="1" dirty="0">
                <a:solidFill>
                  <a:schemeClr val="accent1"/>
                </a:solidFill>
              </a:rPr>
              <a:t>Local energy: </a:t>
            </a:r>
            <a:r>
              <a:rPr lang="en-AU" b="1" i="1" dirty="0" smtClean="0"/>
              <a:t>embedded</a:t>
            </a:r>
            <a:r>
              <a:rPr lang="en-AU" dirty="0"/>
              <a:t>, </a:t>
            </a:r>
            <a:r>
              <a:rPr lang="en-AU" b="1" i="1" dirty="0"/>
              <a:t>distributed</a:t>
            </a:r>
            <a:r>
              <a:rPr lang="en-AU" dirty="0"/>
              <a:t>, or </a:t>
            </a:r>
            <a:r>
              <a:rPr lang="en-AU" b="1" i="1" dirty="0"/>
              <a:t>decentralised </a:t>
            </a:r>
            <a:r>
              <a:rPr lang="en-AU" dirty="0" smtClean="0"/>
              <a:t>generation and storage, </a:t>
            </a:r>
            <a:r>
              <a:rPr lang="en-AU" dirty="0"/>
              <a:t>which means located within the </a:t>
            </a:r>
            <a:r>
              <a:rPr lang="en-AU" b="1" dirty="0"/>
              <a:t>distribution</a:t>
            </a:r>
            <a:r>
              <a:rPr lang="en-AU" dirty="0"/>
              <a:t> </a:t>
            </a:r>
            <a:r>
              <a:rPr lang="en-AU" dirty="0" smtClean="0"/>
              <a:t>network</a:t>
            </a:r>
            <a:endParaRPr lang="en-AU" dirty="0"/>
          </a:p>
        </p:txBody>
      </p:sp>
      <p:sp>
        <p:nvSpPr>
          <p:cNvPr id="9" name="Down Arrow 8"/>
          <p:cNvSpPr/>
          <p:nvPr/>
        </p:nvSpPr>
        <p:spPr>
          <a:xfrm flipV="1">
            <a:off x="6850171" y="4363049"/>
            <a:ext cx="480548" cy="72852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11643" y="686279"/>
            <a:ext cx="6200649" cy="486340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500" dirty="0">
                <a:solidFill>
                  <a:srgbClr val="B1005D"/>
                </a:solidFill>
              </a:rPr>
              <a:t>NETWORK LEVELS and </a:t>
            </a:r>
            <a:r>
              <a:rPr lang="en-AU" sz="2500" dirty="0" err="1">
                <a:solidFill>
                  <a:srgbClr val="B1005D"/>
                </a:solidFill>
              </a:rPr>
              <a:t>TERMInology</a:t>
            </a:r>
            <a:endParaRPr lang="en-AU" sz="2500" dirty="0">
              <a:solidFill>
                <a:srgbClr val="B100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0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873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575984" y="3936257"/>
            <a:ext cx="3340226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52" y="1522838"/>
            <a:ext cx="2234001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08" y="3649938"/>
            <a:ext cx="165215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988" r="29746" b="77551"/>
          <a:stretch/>
        </p:blipFill>
        <p:spPr bwMode="auto">
          <a:xfrm>
            <a:off x="3834823" y="251910"/>
            <a:ext cx="1470987" cy="134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3124683" y="1561440"/>
            <a:ext cx="1885754" cy="2751419"/>
            <a:chOff x="3549821" y="1615604"/>
            <a:chExt cx="2500503" cy="3394504"/>
          </a:xfrm>
        </p:grpSpPr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21" y="1615604"/>
              <a:ext cx="220980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724" y="4305258"/>
              <a:ext cx="21336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53" y="4098770"/>
            <a:ext cx="703962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575983" y="5523899"/>
            <a:ext cx="2105203" cy="242813"/>
            <a:chOff x="2822249" y="6504202"/>
            <a:chExt cx="2791490" cy="299566"/>
          </a:xfrm>
        </p:grpSpPr>
        <p:pic>
          <p:nvPicPr>
            <p:cNvPr id="56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49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314" y="6518018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2945779" y="4753517"/>
            <a:ext cx="2450356" cy="1454930"/>
            <a:chOff x="3312597" y="5553762"/>
            <a:chExt cx="3249161" cy="1794989"/>
          </a:xfrm>
        </p:grpSpPr>
        <p:pic>
          <p:nvPicPr>
            <p:cNvPr id="59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152" y="55537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597" y="70535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333" y="7063001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2575984" y="4722637"/>
            <a:ext cx="3358897" cy="1032877"/>
            <a:chOff x="2822250" y="5515662"/>
            <a:chExt cx="4453883" cy="1274290"/>
          </a:xfrm>
        </p:grpSpPr>
        <p:pic>
          <p:nvPicPr>
            <p:cNvPr id="63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50" y="5563287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12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938" y="56680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733" y="5515662"/>
              <a:ext cx="533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5550576" y="3876651"/>
            <a:ext cx="887136" cy="1910058"/>
            <a:chOff x="6766545" y="4471945"/>
            <a:chExt cx="1176338" cy="2356493"/>
          </a:xfrm>
        </p:grpSpPr>
        <p:pic>
          <p:nvPicPr>
            <p:cNvPr id="69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3" y="4471945"/>
              <a:ext cx="6858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45" y="6437913"/>
              <a:ext cx="4667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>
            <a:off x="3045375" y="3588384"/>
            <a:ext cx="2266647" cy="1149693"/>
            <a:chOff x="3444661" y="4116303"/>
            <a:chExt cx="3005565" cy="1418409"/>
          </a:xfrm>
        </p:grpSpPr>
        <p:pic>
          <p:nvPicPr>
            <p:cNvPr id="94" name="Picture 1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661" y="4116303"/>
              <a:ext cx="6572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385" y="5039412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1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876" y="4603107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111644" y="251910"/>
            <a:ext cx="3846299" cy="86177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500" dirty="0"/>
              <a:t>Today:</a:t>
            </a:r>
            <a:br>
              <a:rPr lang="en-AU" sz="2500" dirty="0"/>
            </a:br>
            <a:r>
              <a:rPr lang="en-AU" sz="2500" dirty="0"/>
              <a:t>Highly centralised network</a:t>
            </a:r>
          </a:p>
        </p:txBody>
      </p:sp>
    </p:spTree>
    <p:extLst>
      <p:ext uri="{BB962C8B-B14F-4D97-AF65-F5344CB8AC3E}">
        <p14:creationId xmlns:p14="http://schemas.microsoft.com/office/powerpoint/2010/main" val="267649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8873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575984" y="3966855"/>
            <a:ext cx="3340226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52" y="1553436"/>
            <a:ext cx="2234001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08" y="3680536"/>
            <a:ext cx="165215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988" r="29746" b="77551"/>
          <a:stretch/>
        </p:blipFill>
        <p:spPr bwMode="auto">
          <a:xfrm>
            <a:off x="3834823" y="282508"/>
            <a:ext cx="1470987" cy="134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124683" y="1592038"/>
            <a:ext cx="1885754" cy="2751419"/>
            <a:chOff x="3549821" y="1615604"/>
            <a:chExt cx="2500503" cy="3394504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21" y="1615604"/>
              <a:ext cx="220980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724" y="4305258"/>
              <a:ext cx="21336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53" y="4129368"/>
            <a:ext cx="703962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575983" y="5554497"/>
            <a:ext cx="2105203" cy="242813"/>
            <a:chOff x="2822249" y="6504202"/>
            <a:chExt cx="2791490" cy="299566"/>
          </a:xfrm>
        </p:grpSpPr>
        <p:pic>
          <p:nvPicPr>
            <p:cNvPr id="86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49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314" y="6518018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945779" y="4784115"/>
            <a:ext cx="2450356" cy="1454930"/>
            <a:chOff x="3312597" y="5553762"/>
            <a:chExt cx="3249161" cy="1794989"/>
          </a:xfrm>
        </p:grpSpPr>
        <p:pic>
          <p:nvPicPr>
            <p:cNvPr id="85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152" y="55537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597" y="70535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333" y="7063001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575984" y="4753235"/>
            <a:ext cx="3358897" cy="1032877"/>
            <a:chOff x="2822250" y="5515662"/>
            <a:chExt cx="4453883" cy="1274290"/>
          </a:xfrm>
        </p:grpSpPr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50" y="5563287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12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938" y="56680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733" y="5515662"/>
              <a:ext cx="533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550576" y="3907249"/>
            <a:ext cx="887136" cy="1910058"/>
            <a:chOff x="6766545" y="4471945"/>
            <a:chExt cx="1176338" cy="2356493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3" y="4471945"/>
              <a:ext cx="6858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45" y="6437913"/>
              <a:ext cx="4667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045375" y="3618982"/>
            <a:ext cx="2266647" cy="1149693"/>
            <a:chOff x="3444661" y="4116303"/>
            <a:chExt cx="3005565" cy="1418409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661" y="4116303"/>
              <a:ext cx="6572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385" y="5039412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876" y="4603107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378442" y="3106020"/>
            <a:ext cx="3412109" cy="1047310"/>
            <a:chOff x="2560311" y="3483448"/>
            <a:chExt cx="4524440" cy="1292096"/>
          </a:xfrm>
        </p:grpSpPr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76" y="3483448"/>
              <a:ext cx="12477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11" y="3746844"/>
              <a:ext cx="10096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2547251" y="4640939"/>
            <a:ext cx="3405589" cy="1166457"/>
            <a:chOff x="2784149" y="5377120"/>
            <a:chExt cx="4515795" cy="1439091"/>
          </a:xfrm>
        </p:grpSpPr>
        <p:pic>
          <p:nvPicPr>
            <p:cNvPr id="171" name="Picture 17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719" y="5377120"/>
              <a:ext cx="6572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9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149" y="5506824"/>
              <a:ext cx="5048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2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6454261"/>
              <a:ext cx="514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9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728" y="5585082"/>
              <a:ext cx="5429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" name="Group 174"/>
          <p:cNvGrpSpPr/>
          <p:nvPr/>
        </p:nvGrpSpPr>
        <p:grpSpPr>
          <a:xfrm>
            <a:off x="5180637" y="3858108"/>
            <a:ext cx="1257075" cy="1999470"/>
            <a:chOff x="6276008" y="4411320"/>
            <a:chExt cx="1666875" cy="2466803"/>
          </a:xfrm>
        </p:grpSpPr>
        <p:pic>
          <p:nvPicPr>
            <p:cNvPr id="176" name="Picture 18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375" y="6373298"/>
              <a:ext cx="8096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08" y="4411320"/>
              <a:ext cx="16668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" name="Group 177"/>
          <p:cNvGrpSpPr/>
          <p:nvPr/>
        </p:nvGrpSpPr>
        <p:grpSpPr>
          <a:xfrm>
            <a:off x="2330812" y="5523231"/>
            <a:ext cx="2478493" cy="285659"/>
            <a:chOff x="2497154" y="6465630"/>
            <a:chExt cx="3286470" cy="352425"/>
          </a:xfrm>
        </p:grpSpPr>
        <p:pic>
          <p:nvPicPr>
            <p:cNvPr id="179" name="Picture 10"/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54" y="6492361"/>
              <a:ext cx="8001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15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4" y="6465630"/>
              <a:ext cx="857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2823665" y="4753233"/>
            <a:ext cx="2701771" cy="1530673"/>
            <a:chOff x="3150672" y="5515662"/>
            <a:chExt cx="3582536" cy="1888435"/>
          </a:xfrm>
        </p:grpSpPr>
        <p:pic>
          <p:nvPicPr>
            <p:cNvPr id="182" name="Picture 11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72" y="6918322"/>
              <a:ext cx="5429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13"/>
            <p:cNvPicPr>
              <a:picLocks noChangeAspect="1" noChangeArrowheads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5515662"/>
              <a:ext cx="6000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16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83" y="6860659"/>
              <a:ext cx="581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5" name="Group 184"/>
          <p:cNvGrpSpPr/>
          <p:nvPr/>
        </p:nvGrpSpPr>
        <p:grpSpPr>
          <a:xfrm>
            <a:off x="3921699" y="282508"/>
            <a:ext cx="1400740" cy="1335646"/>
            <a:chOff x="4606663" y="0"/>
            <a:chExt cx="1857375" cy="1647825"/>
          </a:xfrm>
        </p:grpSpPr>
        <p:pic>
          <p:nvPicPr>
            <p:cNvPr id="186" name="Picture 8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09"/>
            <a:stretch/>
          </p:blipFill>
          <p:spPr bwMode="auto">
            <a:xfrm>
              <a:off x="4606663" y="733425"/>
              <a:ext cx="18573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25"/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065" y="0"/>
              <a:ext cx="10001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" name="Group 187"/>
          <p:cNvGrpSpPr/>
          <p:nvPr/>
        </p:nvGrpSpPr>
        <p:grpSpPr>
          <a:xfrm>
            <a:off x="3089587" y="3661444"/>
            <a:ext cx="2149152" cy="1068162"/>
            <a:chOff x="3503286" y="4168690"/>
            <a:chExt cx="2849766" cy="1317822"/>
          </a:xfrm>
        </p:grpSpPr>
        <p:pic>
          <p:nvPicPr>
            <p:cNvPr id="189" name="Picture 4"/>
            <p:cNvPicPr>
              <a:picLocks noChangeAspect="1" noChangeArrowheads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86" y="4168690"/>
              <a:ext cx="486353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5"/>
            <p:cNvPicPr>
              <a:picLocks noChangeAspect="1" noChangeArrowheads="1"/>
            </p:cNvPicPr>
            <p:nvPr/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272" y="4663691"/>
              <a:ext cx="36878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6"/>
            <p:cNvPicPr>
              <a:picLocks noChangeAspect="1" noChangeArrowheads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008" y="5090512"/>
              <a:ext cx="42362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itle 4"/>
          <p:cNvSpPr>
            <a:spLocks noGrp="1"/>
          </p:cNvSpPr>
          <p:nvPr>
            <p:ph type="title"/>
          </p:nvPr>
        </p:nvSpPr>
        <p:spPr>
          <a:xfrm>
            <a:off x="111644" y="282508"/>
            <a:ext cx="3846299" cy="861774"/>
          </a:xfrm>
        </p:spPr>
        <p:txBody>
          <a:bodyPr wrap="square">
            <a:spAutoFit/>
          </a:bodyPr>
          <a:lstStyle/>
          <a:p>
            <a:r>
              <a:rPr lang="en-AU" sz="2500" dirty="0"/>
              <a:t>The future:</a:t>
            </a:r>
            <a:br>
              <a:rPr lang="en-AU" sz="2500" dirty="0"/>
            </a:br>
            <a:r>
              <a:rPr lang="en-AU" sz="2500" dirty="0"/>
              <a:t>decentralised network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0624" y="760241"/>
            <a:ext cx="435510" cy="116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21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SWF_presentation_template">
  <a:themeElements>
    <a:clrScheme name="ISF VNM">
      <a:dk1>
        <a:sysClr val="windowText" lastClr="000000"/>
      </a:dk1>
      <a:lt1>
        <a:sysClr val="window" lastClr="FFFFFF"/>
      </a:lt1>
      <a:dk2>
        <a:srgbClr val="777777"/>
      </a:dk2>
      <a:lt2>
        <a:srgbClr val="DDDDDD"/>
      </a:lt2>
      <a:accent1>
        <a:srgbClr val="B1005D"/>
      </a:accent1>
      <a:accent2>
        <a:srgbClr val="FF79B6"/>
      </a:accent2>
      <a:accent3>
        <a:srgbClr val="FFC000"/>
      </a:accent3>
      <a:accent4>
        <a:srgbClr val="FDEB69"/>
      </a:accent4>
      <a:accent5>
        <a:srgbClr val="00B0F0"/>
      </a:accent5>
      <a:accent6>
        <a:srgbClr val="0070C0"/>
      </a:accent6>
      <a:hlink>
        <a:srgbClr val="B1005D"/>
      </a:hlink>
      <a:folHlink>
        <a:srgbClr val="6400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ESWF_presentation_template.ppt</Template>
  <TotalTime>4674</TotalTime>
  <Words>974</Words>
  <Application>Microsoft Macintosh PowerPoint</Application>
  <PresentationFormat>On-screen Show (4:3)</PresentationFormat>
  <Paragraphs>258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ESWF_presentation_template</vt:lpstr>
      <vt:lpstr>PowerPoint Presentation</vt:lpstr>
      <vt:lpstr>PowerPoint Presentation</vt:lpstr>
      <vt:lpstr>CONTEXT: A TRANSFORMING MARKET</vt:lpstr>
      <vt:lpstr>PowerPoint Presentation</vt:lpstr>
      <vt:lpstr>THE SPIRAL</vt:lpstr>
      <vt:lpstr>PowerPoint Presentation</vt:lpstr>
      <vt:lpstr>PowerPoint Presentation</vt:lpstr>
      <vt:lpstr>Today: Highly centralised network</vt:lpstr>
      <vt:lpstr>The future: decentralised network</vt:lpstr>
      <vt:lpstr>…With far more  LOCAL ENERGY</vt:lpstr>
      <vt:lpstr>PowerPoint Presentation</vt:lpstr>
      <vt:lpstr>ALLOCATION OF COSTS BY NETWORK LEVELS</vt:lpstr>
      <vt:lpstr>ALLOCATION OF COSTS BY NETWORK LEVELS</vt:lpstr>
      <vt:lpstr>COMMON RESULTING PROBLEMS</vt:lpstr>
      <vt:lpstr>HOW CAN WE VALUE LOCAL ENERGY?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VALUE LOCAL ENERGY</vt:lpstr>
      <vt:lpstr>PHYSICAL ELECTRICITY FLOWS</vt:lpstr>
      <vt:lpstr>MONETARY FLOWS</vt:lpstr>
      <vt:lpstr>MONETARY FLOWS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Davide Bonomi</dc:creator>
  <cp:lastModifiedBy>Ed</cp:lastModifiedBy>
  <cp:revision>316</cp:revision>
  <dcterms:created xsi:type="dcterms:W3CDTF">2015-04-24T13:34:37Z</dcterms:created>
  <dcterms:modified xsi:type="dcterms:W3CDTF">2015-09-08T06:04:16Z</dcterms:modified>
</cp:coreProperties>
</file>