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Lst>
  <p:notesMasterIdLst>
    <p:notesMasterId r:id="rId17"/>
  </p:notesMasterIdLst>
  <p:handoutMasterIdLst>
    <p:handoutMasterId r:id="rId18"/>
  </p:handoutMasterIdLst>
  <p:sldIdLst>
    <p:sldId id="298" r:id="rId5"/>
    <p:sldId id="303" r:id="rId6"/>
    <p:sldId id="305" r:id="rId7"/>
    <p:sldId id="307" r:id="rId8"/>
    <p:sldId id="308" r:id="rId9"/>
    <p:sldId id="306" r:id="rId10"/>
    <p:sldId id="312" r:id="rId11"/>
    <p:sldId id="313" r:id="rId12"/>
    <p:sldId id="309" r:id="rId13"/>
    <p:sldId id="310" r:id="rId14"/>
    <p:sldId id="311" r:id="rId15"/>
    <p:sldId id="30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0E18B5F4-28CF-8F4C-BC31-64FF10C1EA1E}">
          <p14:sldIdLst>
            <p14:sldId id="298"/>
          </p14:sldIdLst>
        </p14:section>
        <p14:section name="Content slides" id="{6CB270EF-62AD-9C44-8676-C1F78E4657D0}">
          <p14:sldIdLst>
            <p14:sldId id="303"/>
            <p14:sldId id="305"/>
            <p14:sldId id="307"/>
            <p14:sldId id="308"/>
            <p14:sldId id="306"/>
            <p14:sldId id="312"/>
            <p14:sldId id="313"/>
            <p14:sldId id="309"/>
            <p14:sldId id="310"/>
            <p14:sldId id="311"/>
          </p14:sldIdLst>
        </p14:section>
        <p14:section name="Section divider" id="{8A52943E-AB0D-5640-84CE-F1A36EDF698F}">
          <p14:sldIdLst>
            <p14:sldId id="30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55"/>
    <a:srgbClr val="00A6AA"/>
    <a:srgbClr val="DEDD21"/>
    <a:srgbClr val="FCD781"/>
    <a:srgbClr val="FAD8BE"/>
    <a:srgbClr val="F2AF00"/>
    <a:srgbClr val="FFFFFF"/>
    <a:srgbClr val="5E25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2" autoAdjust="0"/>
    <p:restoredTop sz="94698" autoAdjust="0"/>
  </p:normalViewPr>
  <p:slideViewPr>
    <p:cSldViewPr snapToGrid="0" snapToObjects="1">
      <p:cViewPr>
        <p:scale>
          <a:sx n="93" d="100"/>
          <a:sy n="93" d="100"/>
        </p:scale>
        <p:origin x="-2070" y="-738"/>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8" d="100"/>
          <a:sy n="98" d="100"/>
        </p:scale>
        <p:origin x="-356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1138B9-40F8-4606-8867-9F222B47124B}" type="datetimeFigureOut">
              <a:rPr lang="en-AU" smtClean="0"/>
              <a:t>29/08/2016</a:t>
            </a:fld>
            <a:endParaRPr lang="en-AU"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9CE844-BA81-4F69-AAA8-C01BCB87B5F4}" type="slidenum">
              <a:rPr lang="en-AU" smtClean="0"/>
              <a:t>‹#›</a:t>
            </a:fld>
            <a:endParaRPr lang="en-AU" dirty="0"/>
          </a:p>
        </p:txBody>
      </p:sp>
    </p:spTree>
    <p:extLst>
      <p:ext uri="{BB962C8B-B14F-4D97-AF65-F5344CB8AC3E}">
        <p14:creationId xmlns:p14="http://schemas.microsoft.com/office/powerpoint/2010/main" val="947832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DD58E6-ED1C-4C19-B0BA-D97C38D080D7}" type="datetimeFigureOut">
              <a:rPr lang="en-AU" smtClean="0"/>
              <a:t>29/08/2016</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1CCA4B-7641-49B7-B560-1054A57E82E9}" type="slidenum">
              <a:rPr lang="en-AU" smtClean="0"/>
              <a:t>‹#›</a:t>
            </a:fld>
            <a:endParaRPr lang="en-AU" dirty="0"/>
          </a:p>
        </p:txBody>
      </p:sp>
    </p:spTree>
    <p:extLst>
      <p:ext uri="{BB962C8B-B14F-4D97-AF65-F5344CB8AC3E}">
        <p14:creationId xmlns:p14="http://schemas.microsoft.com/office/powerpoint/2010/main" val="532775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6"/>
          <p:cNvSpPr/>
          <p:nvPr/>
        </p:nvSpPr>
        <p:spPr>
          <a:xfrm>
            <a:off x="1" y="5912777"/>
            <a:ext cx="9144000" cy="9452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1" name="Rectangle 10"/>
          <p:cNvSpPr/>
          <p:nvPr userDrawn="1"/>
        </p:nvSpPr>
        <p:spPr>
          <a:xfrm>
            <a:off x="1" y="5912777"/>
            <a:ext cx="9144000" cy="9452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1028" name="Picture 4" descr="\\FSTEQ1\Groups\Corporate\Communications\Publication Support\Design\Source files\TEQSA Crest &amp; logo\PNG\TEQSA Crest_Stacked_Strip.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28490" y="1368283"/>
            <a:ext cx="2846387" cy="96361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STEQ1\Groups\Corporate\Communications\Publication Support\Design\SCREEN\PowerPoints\2016 PPT update\2016PPTtemplate_v1-06-06.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0"/>
            <a:ext cx="49006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3314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Page">
    <p:bg>
      <p:bgRef idx="1001">
        <a:schemeClr val="bg1"/>
      </p:bgRef>
    </p:bg>
    <p:spTree>
      <p:nvGrpSpPr>
        <p:cNvPr id="1" name=""/>
        <p:cNvGrpSpPr/>
        <p:nvPr/>
      </p:nvGrpSpPr>
      <p:grpSpPr>
        <a:xfrm>
          <a:off x="0" y="0"/>
          <a:ext cx="0" cy="0"/>
          <a:chOff x="0" y="0"/>
          <a:chExt cx="0" cy="0"/>
        </a:xfrm>
      </p:grpSpPr>
      <p:sp>
        <p:nvSpPr>
          <p:cNvPr id="10" name="Content Placeholder 18"/>
          <p:cNvSpPr>
            <a:spLocks noGrp="1"/>
          </p:cNvSpPr>
          <p:nvPr>
            <p:ph sz="quarter" idx="11" hasCustomPrompt="1"/>
          </p:nvPr>
        </p:nvSpPr>
        <p:spPr>
          <a:xfrm>
            <a:off x="883578" y="763094"/>
            <a:ext cx="7500134" cy="907697"/>
          </a:xfrm>
          <a:prstGeom prst="rect">
            <a:avLst/>
          </a:prstGeom>
        </p:spPr>
        <p:txBody>
          <a:bodyPr lIns="0" tIns="0" rIns="0" bIns="0" anchor="ctr"/>
          <a:lstStyle>
            <a:lvl1pPr marL="0" indent="0">
              <a:lnSpc>
                <a:spcPts val="3000"/>
              </a:lnSpc>
              <a:buNone/>
              <a:defRPr sz="3000" b="1">
                <a:solidFill>
                  <a:schemeClr val="tx2"/>
                </a:solidFill>
                <a:latin typeface="Georgia" pitchFamily="18" charset="0"/>
              </a:defRPr>
            </a:lvl1pPr>
          </a:lstStyle>
          <a:p>
            <a:pPr>
              <a:lnSpc>
                <a:spcPts val="3200"/>
              </a:lnSpc>
            </a:pPr>
            <a:r>
              <a:rPr lang="en-US" dirty="0" smtClean="0"/>
              <a:t>Click to edit Master text styles </a:t>
            </a:r>
            <a:br>
              <a:rPr lang="en-US" dirty="0" smtClean="0"/>
            </a:br>
            <a:r>
              <a:rPr lang="en-US" dirty="0" smtClean="0"/>
              <a:t>Click to edit Master text styles</a:t>
            </a:r>
            <a:endParaRPr lang="en-AU" dirty="0"/>
          </a:p>
        </p:txBody>
      </p:sp>
      <p:sp>
        <p:nvSpPr>
          <p:cNvPr id="11" name="Content Placeholder 3"/>
          <p:cNvSpPr>
            <a:spLocks noGrp="1"/>
          </p:cNvSpPr>
          <p:nvPr>
            <p:ph sz="quarter" idx="10"/>
          </p:nvPr>
        </p:nvSpPr>
        <p:spPr>
          <a:xfrm>
            <a:off x="883578" y="1933416"/>
            <a:ext cx="7500134" cy="3943404"/>
          </a:xfrm>
          <a:prstGeom prst="rect">
            <a:avLst/>
          </a:prstGeom>
        </p:spPr>
        <p:txBody>
          <a:bodyPr lIns="0" tIns="0" rIns="0" bIns="0"/>
          <a:lstStyle>
            <a:lvl1pPr marL="457200" marR="0" indent="-457200" algn="l" defTabSz="914400" rtl="0" eaLnBrk="1" fontAlgn="auto" latinLnBrk="0" hangingPunct="1">
              <a:lnSpc>
                <a:spcPts val="3000"/>
              </a:lnSpc>
              <a:spcBef>
                <a:spcPts val="200"/>
              </a:spcBef>
              <a:spcAft>
                <a:spcPts val="800"/>
              </a:spcAft>
              <a:buClr>
                <a:srgbClr val="004855"/>
              </a:buClr>
              <a:buSzTx/>
              <a:buFont typeface="Webdings" pitchFamily="18" charset="2"/>
              <a:buChar char="4"/>
              <a:tabLst/>
              <a:defRPr sz="2800">
                <a:latin typeface="Arial" pitchFamily="34" charset="0"/>
                <a:cs typeface="Arial" pitchFamily="34" charset="0"/>
              </a:defRPr>
            </a:lvl1pPr>
            <a:lvl2pPr marL="828000" indent="-457200">
              <a:lnSpc>
                <a:spcPts val="2800"/>
              </a:lnSpc>
              <a:spcBef>
                <a:spcPts val="200"/>
              </a:spcBef>
              <a:spcAft>
                <a:spcPts val="200"/>
              </a:spcAft>
              <a:buClr>
                <a:srgbClr val="00A6AA"/>
              </a:buClr>
              <a:buFont typeface="Webdings" pitchFamily="18" charset="2"/>
              <a:buChar char="4"/>
              <a:defRPr sz="2400">
                <a:latin typeface="Arial" pitchFamily="34" charset="0"/>
                <a:cs typeface="Arial" pitchFamily="34" charset="0"/>
              </a:defRPr>
            </a:lvl2pPr>
            <a:lvl3pPr marL="1082675" indent="-269875">
              <a:lnSpc>
                <a:spcPts val="2200"/>
              </a:lnSpc>
              <a:buFont typeface="Arial" pitchFamily="34" charset="0"/>
              <a:buChar char="−"/>
              <a:defRPr sz="2000">
                <a:latin typeface="Arial" pitchFamily="34" charset="0"/>
                <a:cs typeface="Arial"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2" descr="\\FSTEQ1\Groups\Corporate\Communications\Publication Support\Design\SCREEN\PowerPoints\2016 PPT update\2016PPTtemplate_v1-0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246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245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2051" name="Picture 3" descr="\\FSTEQ1\Groups\Corporate\Communications\Publication Support\Design\SCREEN\PowerPoints\2016 PPT update\links\Bgroun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667" y="-20549"/>
            <a:ext cx="9247312" cy="6925865"/>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8"/>
          <p:cNvSpPr>
            <a:spLocks noGrp="1"/>
          </p:cNvSpPr>
          <p:nvPr>
            <p:ph type="body" sz="quarter" idx="11" hasCustomPrompt="1"/>
          </p:nvPr>
        </p:nvSpPr>
        <p:spPr>
          <a:xfrm>
            <a:off x="801383" y="2428591"/>
            <a:ext cx="6847520" cy="879475"/>
          </a:xfrm>
          <a:prstGeom prst="rect">
            <a:avLst/>
          </a:prstGeom>
        </p:spPr>
        <p:txBody>
          <a:bodyPr anchor="ctr"/>
          <a:lstStyle>
            <a:lvl1pPr marL="0" indent="0">
              <a:buNone/>
              <a:defRPr sz="3000" b="1">
                <a:solidFill>
                  <a:schemeClr val="bg2"/>
                </a:solidFill>
                <a:latin typeface="+mj-lt"/>
              </a:defRPr>
            </a:lvl1pPr>
            <a:lvl2pPr marL="457200" indent="0">
              <a:buNone/>
              <a:defRPr/>
            </a:lvl2pPr>
          </a:lstStyle>
          <a:p>
            <a:pPr lvl="0"/>
            <a:r>
              <a:rPr lang="en-US" dirty="0" smtClean="0"/>
              <a:t>Click to edit master text styles</a:t>
            </a:r>
          </a:p>
        </p:txBody>
      </p:sp>
      <p:pic>
        <p:nvPicPr>
          <p:cNvPr id="6" name="Picture 2" descr="\\FSTEQ1\Groups\Corporate\Communications\Publication Support\Design\Source files\TEQSA Crest &amp; logo\PNG\TEQSA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15428" y="5730306"/>
            <a:ext cx="1461109" cy="597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5410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4943890" y="6533579"/>
            <a:ext cx="3814938" cy="246221"/>
          </a:xfrm>
          <a:prstGeom prst="rect">
            <a:avLst/>
          </a:prstGeom>
        </p:spPr>
        <p:txBody>
          <a:bodyPr wrap="square">
            <a:spAutoFit/>
          </a:bodyPr>
          <a:lstStyle/>
          <a:p>
            <a:pPr algn="r"/>
            <a:r>
              <a:rPr lang="en-US" sz="1000" dirty="0" smtClean="0">
                <a:solidFill>
                  <a:schemeClr val="bg1"/>
                </a:solidFill>
                <a:latin typeface="Arial"/>
                <a:cs typeface="Arial"/>
              </a:rPr>
              <a:t>TEQSA’s Evidence-based</a:t>
            </a:r>
            <a:r>
              <a:rPr lang="en-US" sz="1000" baseline="0" dirty="0" smtClean="0">
                <a:solidFill>
                  <a:schemeClr val="bg1"/>
                </a:solidFill>
                <a:latin typeface="Arial"/>
                <a:cs typeface="Arial"/>
              </a:rPr>
              <a:t> approach to regulation  </a:t>
            </a:r>
            <a:r>
              <a:rPr lang="en-US" sz="1000" dirty="0" smtClean="0">
                <a:solidFill>
                  <a:schemeClr val="bg1"/>
                </a:solidFill>
                <a:latin typeface="Arial"/>
                <a:cs typeface="Arial"/>
              </a:rPr>
              <a:t>|  </a:t>
            </a:r>
            <a:r>
              <a:rPr lang="en-US" sz="1000" dirty="0">
                <a:solidFill>
                  <a:schemeClr val="bg1"/>
                </a:solidFill>
                <a:latin typeface="Arial"/>
                <a:cs typeface="Arial"/>
              </a:rPr>
              <a:t>Slide </a:t>
            </a:r>
            <a:fld id="{840D0DB7-3608-6745-8365-B32431C88416}" type="slidenum">
              <a:rPr lang="en-US" sz="1000">
                <a:solidFill>
                  <a:schemeClr val="bg1"/>
                </a:solidFill>
                <a:latin typeface="Arial"/>
                <a:cs typeface="Arial"/>
              </a:rPr>
              <a:pPr algn="r"/>
              <a:t>‹#›</a:t>
            </a:fld>
            <a:endParaRPr lang="en-US" sz="1000" dirty="0">
              <a:solidFill>
                <a:schemeClr val="bg1"/>
              </a:solidFill>
              <a:latin typeface="Arial"/>
              <a:cs typeface="Arial"/>
            </a:endParaRPr>
          </a:p>
        </p:txBody>
      </p:sp>
      <p:pic>
        <p:nvPicPr>
          <p:cNvPr id="8" name="Picture 2" descr="I:\Corporate\Communications\Publication Support\Design\Source files\TEQSA Crest &amp; logo\PNG\TEQSA_logo_White.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8740"/>
          <a:stretch/>
        </p:blipFill>
        <p:spPr bwMode="auto">
          <a:xfrm>
            <a:off x="495452" y="6420907"/>
            <a:ext cx="699859" cy="46690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800054" y="6389743"/>
            <a:ext cx="3814938" cy="246221"/>
          </a:xfrm>
          <a:prstGeom prst="rect">
            <a:avLst/>
          </a:prstGeom>
        </p:spPr>
        <p:txBody>
          <a:bodyPr wrap="square">
            <a:spAutoFit/>
          </a:bodyPr>
          <a:lstStyle/>
          <a:p>
            <a:pPr algn="r"/>
            <a:r>
              <a:rPr lang="en-US" sz="1000" dirty="0" smtClean="0">
                <a:solidFill>
                  <a:srgbClr val="004855"/>
                </a:solidFill>
                <a:latin typeface="+mn-lt"/>
                <a:cs typeface="Arial"/>
              </a:rPr>
              <a:t>Student Engagement: the QAA Experience</a:t>
            </a:r>
            <a:r>
              <a:rPr lang="en-US" sz="1000" baseline="0" dirty="0" smtClean="0">
                <a:solidFill>
                  <a:srgbClr val="004855"/>
                </a:solidFill>
                <a:latin typeface="Arial"/>
                <a:cs typeface="Arial"/>
              </a:rPr>
              <a:t>  </a:t>
            </a:r>
            <a:r>
              <a:rPr lang="en-US" sz="1000" dirty="0" smtClean="0">
                <a:solidFill>
                  <a:srgbClr val="004855"/>
                </a:solidFill>
                <a:latin typeface="Arial"/>
                <a:cs typeface="Arial"/>
              </a:rPr>
              <a:t>|  Slide </a:t>
            </a:r>
            <a:fld id="{840D0DB7-3608-6745-8365-B32431C88416}" type="slidenum">
              <a:rPr lang="en-US" sz="1000" smtClean="0">
                <a:solidFill>
                  <a:srgbClr val="004855"/>
                </a:solidFill>
                <a:latin typeface="Arial"/>
                <a:cs typeface="Arial"/>
              </a:rPr>
              <a:pPr algn="r"/>
              <a:t>‹#›</a:t>
            </a:fld>
            <a:endParaRPr lang="en-US" sz="1000" dirty="0">
              <a:solidFill>
                <a:srgbClr val="004855"/>
              </a:solidFill>
              <a:latin typeface="Arial"/>
              <a:cs typeface="Arial"/>
            </a:endParaRPr>
          </a:p>
        </p:txBody>
      </p:sp>
      <p:pic>
        <p:nvPicPr>
          <p:cNvPr id="11" name="Picture 3" descr="\\fsteq1\Groups\Corporate\Communications\Publication Support\Design\SCREEN\PowerPoints\2016 PPT update\TEQSA 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0178" y="6447320"/>
            <a:ext cx="685800" cy="13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63250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4459886" y="2865415"/>
            <a:ext cx="4598164" cy="870185"/>
          </a:xfrm>
          <a:prstGeom prst="rect">
            <a:avLst/>
          </a:prstGeom>
        </p:spPr>
        <p:txBody>
          <a:bodyPr vert="horz"/>
          <a:lstStyle>
            <a:lvl1pPr algn="l" defTabSz="457200" rtl="0" eaLnBrk="1" latinLnBrk="0" hangingPunct="1">
              <a:lnSpc>
                <a:spcPts val="3400"/>
              </a:lnSpc>
              <a:spcBef>
                <a:spcPct val="0"/>
              </a:spcBef>
              <a:buNone/>
              <a:defRPr sz="3200" b="1" i="0" kern="1200" baseline="0">
                <a:solidFill>
                  <a:srgbClr val="004855"/>
                </a:solidFill>
                <a:latin typeface="Clarendon LT Std"/>
                <a:ea typeface="+mj-ea"/>
                <a:cs typeface="Clarendon LT Std"/>
              </a:defRPr>
            </a:lvl1pPr>
          </a:lstStyle>
          <a:p>
            <a:pPr algn="ctr">
              <a:lnSpc>
                <a:spcPts val="3000"/>
              </a:lnSpc>
            </a:pPr>
            <a:r>
              <a:rPr lang="en-AU" sz="2800" dirty="0">
                <a:latin typeface="+mj-lt"/>
              </a:rPr>
              <a:t>Student Engagement: the QAA Experience</a:t>
            </a:r>
            <a:endParaRPr lang="en-US" sz="2800" dirty="0">
              <a:latin typeface="+mj-lt"/>
            </a:endParaRPr>
          </a:p>
        </p:txBody>
      </p:sp>
      <p:sp>
        <p:nvSpPr>
          <p:cNvPr id="3" name="Title 4"/>
          <p:cNvSpPr txBox="1">
            <a:spLocks/>
          </p:cNvSpPr>
          <p:nvPr/>
        </p:nvSpPr>
        <p:spPr>
          <a:xfrm>
            <a:off x="4703021" y="4124802"/>
            <a:ext cx="4171479" cy="937443"/>
          </a:xfrm>
          <a:prstGeom prst="rect">
            <a:avLst/>
          </a:prstGeom>
        </p:spPr>
        <p:txBody>
          <a:bodyPr vert="horz"/>
          <a:lstStyle>
            <a:lvl1pPr algn="l" defTabSz="457200" rtl="0" eaLnBrk="1" latinLnBrk="0" hangingPunct="1">
              <a:lnSpc>
                <a:spcPts val="3400"/>
              </a:lnSpc>
              <a:spcBef>
                <a:spcPct val="0"/>
              </a:spcBef>
              <a:buNone/>
              <a:defRPr sz="3200" b="1" i="0" kern="1200" baseline="0">
                <a:solidFill>
                  <a:schemeClr val="tx1"/>
                </a:solidFill>
                <a:latin typeface="Clarendon LT Std"/>
                <a:ea typeface="+mj-ea"/>
                <a:cs typeface="Clarendon LT Std"/>
              </a:defRPr>
            </a:lvl1pPr>
          </a:lstStyle>
          <a:p>
            <a:pPr algn="ctr">
              <a:lnSpc>
                <a:spcPts val="3000"/>
              </a:lnSpc>
            </a:pPr>
            <a:r>
              <a:rPr lang="en-US" sz="2800" b="0" dirty="0">
                <a:solidFill>
                  <a:srgbClr val="00A6AA"/>
                </a:solidFill>
                <a:latin typeface="+mj-lt"/>
                <a:cs typeface="Clarendon LT Std Light"/>
              </a:rPr>
              <a:t>Anthony McClaran</a:t>
            </a:r>
          </a:p>
          <a:p>
            <a:pPr algn="ctr">
              <a:lnSpc>
                <a:spcPts val="3000"/>
              </a:lnSpc>
            </a:pPr>
            <a:r>
              <a:rPr lang="en-US" sz="2800" b="0" dirty="0">
                <a:solidFill>
                  <a:srgbClr val="00A6AA"/>
                </a:solidFill>
                <a:latin typeface="+mj-lt"/>
                <a:cs typeface="Clarendon LT Std Light"/>
              </a:rPr>
              <a:t>CEO, TEQSA</a:t>
            </a:r>
          </a:p>
        </p:txBody>
      </p:sp>
      <p:sp>
        <p:nvSpPr>
          <p:cNvPr id="4" name="Title 4"/>
          <p:cNvSpPr txBox="1">
            <a:spLocks/>
          </p:cNvSpPr>
          <p:nvPr/>
        </p:nvSpPr>
        <p:spPr>
          <a:xfrm>
            <a:off x="4890499" y="5247180"/>
            <a:ext cx="3729519" cy="603609"/>
          </a:xfrm>
          <a:prstGeom prst="rect">
            <a:avLst/>
          </a:prstGeom>
        </p:spPr>
        <p:txBody>
          <a:bodyPr vert="horz"/>
          <a:lstStyle>
            <a:lvl1pPr algn="l" defTabSz="457200" rtl="0" eaLnBrk="1" latinLnBrk="0" hangingPunct="1">
              <a:lnSpc>
                <a:spcPts val="3400"/>
              </a:lnSpc>
              <a:spcBef>
                <a:spcPct val="0"/>
              </a:spcBef>
              <a:buNone/>
              <a:defRPr sz="3200" b="1" i="0" kern="1200" baseline="0">
                <a:solidFill>
                  <a:schemeClr val="tx1"/>
                </a:solidFill>
                <a:latin typeface="Clarendon LT Std"/>
                <a:ea typeface="+mj-ea"/>
                <a:cs typeface="Clarendon LT Std"/>
              </a:defRPr>
            </a:lvl1pPr>
          </a:lstStyle>
          <a:p>
            <a:pPr algn="ctr">
              <a:lnSpc>
                <a:spcPts val="1900"/>
              </a:lnSpc>
            </a:pPr>
            <a:r>
              <a:rPr lang="en-AU" sz="1600" b="0" dirty="0">
                <a:latin typeface="Arial"/>
                <a:cs typeface="Arial"/>
              </a:rPr>
              <a:t>Student Engagement Symposium</a:t>
            </a:r>
          </a:p>
          <a:p>
            <a:pPr algn="ctr">
              <a:lnSpc>
                <a:spcPts val="1900"/>
              </a:lnSpc>
            </a:pPr>
            <a:r>
              <a:rPr lang="en-AU" sz="1600" b="0" dirty="0">
                <a:latin typeface="Arial"/>
                <a:cs typeface="Arial"/>
              </a:rPr>
              <a:t>5 September 2016</a:t>
            </a:r>
          </a:p>
        </p:txBody>
      </p:sp>
      <p:cxnSp>
        <p:nvCxnSpPr>
          <p:cNvPr id="9" name="Straight Connector 8"/>
          <p:cNvCxnSpPr/>
          <p:nvPr/>
        </p:nvCxnSpPr>
        <p:spPr>
          <a:xfrm>
            <a:off x="5360910" y="3904180"/>
            <a:ext cx="2917343" cy="0"/>
          </a:xfrm>
          <a:prstGeom prst="line">
            <a:avLst/>
          </a:prstGeom>
          <a:ln w="19050">
            <a:solidFill>
              <a:schemeClr val="tx2"/>
            </a:solidFill>
            <a:prstDash val="sysDot"/>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62801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AU" dirty="0"/>
              <a:t>Success factors</a:t>
            </a:r>
          </a:p>
        </p:txBody>
      </p:sp>
      <p:sp>
        <p:nvSpPr>
          <p:cNvPr id="3" name="Content Placeholder 2"/>
          <p:cNvSpPr>
            <a:spLocks noGrp="1"/>
          </p:cNvSpPr>
          <p:nvPr>
            <p:ph sz="quarter" idx="10"/>
          </p:nvPr>
        </p:nvSpPr>
        <p:spPr/>
        <p:txBody>
          <a:bodyPr/>
          <a:lstStyle/>
          <a:p>
            <a:r>
              <a:rPr lang="en-AU" dirty="0"/>
              <a:t>Strong policy drivers</a:t>
            </a:r>
          </a:p>
          <a:p>
            <a:r>
              <a:rPr lang="en-AU" dirty="0"/>
              <a:t>Commitment at top (across the sector)</a:t>
            </a:r>
          </a:p>
          <a:p>
            <a:r>
              <a:rPr lang="en-AU" dirty="0"/>
              <a:t>Strategic integration</a:t>
            </a:r>
          </a:p>
          <a:p>
            <a:r>
              <a:rPr lang="en-AU" dirty="0"/>
              <a:t>National student structures</a:t>
            </a:r>
          </a:p>
          <a:p>
            <a:r>
              <a:rPr lang="en-AU" dirty="0"/>
              <a:t>Full student involvement at provider and agency </a:t>
            </a:r>
            <a:r>
              <a:rPr lang="en-AU" dirty="0" smtClean="0"/>
              <a:t>level</a:t>
            </a:r>
            <a:endParaRPr lang="en-AU" dirty="0"/>
          </a:p>
        </p:txBody>
      </p:sp>
    </p:spTree>
    <p:extLst>
      <p:ext uri="{BB962C8B-B14F-4D97-AF65-F5344CB8AC3E}">
        <p14:creationId xmlns:p14="http://schemas.microsoft.com/office/powerpoint/2010/main" val="2677566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AU" dirty="0"/>
              <a:t>Where next?</a:t>
            </a:r>
          </a:p>
        </p:txBody>
      </p:sp>
      <p:sp>
        <p:nvSpPr>
          <p:cNvPr id="3" name="Content Placeholder 2"/>
          <p:cNvSpPr>
            <a:spLocks noGrp="1"/>
          </p:cNvSpPr>
          <p:nvPr>
            <p:ph sz="quarter" idx="10"/>
          </p:nvPr>
        </p:nvSpPr>
        <p:spPr>
          <a:xfrm>
            <a:off x="883578" y="1681065"/>
            <a:ext cx="7500134" cy="4189982"/>
          </a:xfrm>
        </p:spPr>
        <p:txBody>
          <a:bodyPr/>
          <a:lstStyle/>
          <a:p>
            <a:r>
              <a:rPr lang="en-AU" dirty="0"/>
              <a:t>TEQSA Corporate Plan:</a:t>
            </a:r>
          </a:p>
          <a:p>
            <a:pPr lvl="1">
              <a:spcAft>
                <a:spcPts val="600"/>
              </a:spcAft>
            </a:pPr>
            <a:r>
              <a:rPr lang="en-AU" dirty="0" smtClean="0"/>
              <a:t>Continue </a:t>
            </a:r>
            <a:r>
              <a:rPr lang="en-AU" dirty="0"/>
              <a:t>to deepen our stakeholder engagement, particularly with students and employers.</a:t>
            </a:r>
          </a:p>
          <a:p>
            <a:r>
              <a:rPr lang="en-AU" dirty="0"/>
              <a:t>New HE Standards Framework</a:t>
            </a:r>
          </a:p>
          <a:p>
            <a:pPr lvl="1"/>
            <a:r>
              <a:rPr lang="en-AU" dirty="0"/>
              <a:t>Student life-cycle structure</a:t>
            </a:r>
          </a:p>
          <a:p>
            <a:pPr lvl="1"/>
            <a:r>
              <a:rPr lang="en-AU" dirty="0"/>
              <a:t>Focus on “representation”</a:t>
            </a:r>
          </a:p>
          <a:p>
            <a:pPr lvl="1">
              <a:spcAft>
                <a:spcPts val="600"/>
              </a:spcAft>
            </a:pPr>
            <a:r>
              <a:rPr lang="en-AU" dirty="0"/>
              <a:t>Admissions transparency</a:t>
            </a:r>
          </a:p>
          <a:p>
            <a:r>
              <a:rPr lang="en-AU" dirty="0"/>
              <a:t>What would lead to success in the Australian context?</a:t>
            </a:r>
          </a:p>
          <a:p>
            <a:endParaRPr lang="en-AU" dirty="0"/>
          </a:p>
        </p:txBody>
      </p:sp>
    </p:spTree>
    <p:extLst>
      <p:ext uri="{BB962C8B-B14F-4D97-AF65-F5344CB8AC3E}">
        <p14:creationId xmlns:p14="http://schemas.microsoft.com/office/powerpoint/2010/main" val="3596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a:spLocks noGrp="1"/>
          </p:cNvSpPr>
          <p:nvPr>
            <p:ph type="body" sz="quarter" idx="11"/>
          </p:nvPr>
        </p:nvSpPr>
        <p:spPr>
          <a:xfrm>
            <a:off x="2013734" y="4284738"/>
            <a:ext cx="3431569" cy="1262829"/>
          </a:xfrm>
        </p:spPr>
        <p:txBody>
          <a:bodyPr/>
          <a:lstStyle/>
          <a:p>
            <a:r>
              <a:rPr lang="en-AU" sz="2400" b="0" dirty="0" smtClean="0">
                <a:latin typeface="+mn-lt"/>
              </a:rPr>
              <a:t>@</a:t>
            </a:r>
            <a:r>
              <a:rPr lang="en-AU" sz="2400" b="0" dirty="0" err="1" smtClean="0">
                <a:latin typeface="+mn-lt"/>
              </a:rPr>
              <a:t>TEQSAgov</a:t>
            </a:r>
            <a:endParaRPr lang="en-AU" sz="2400" b="0" dirty="0" smtClean="0">
              <a:latin typeface="+mn-lt"/>
            </a:endParaRPr>
          </a:p>
          <a:p>
            <a:r>
              <a:rPr lang="en-AU" sz="2400" b="0" dirty="0" smtClean="0">
                <a:latin typeface="+mn-lt"/>
              </a:rPr>
              <a:t>@</a:t>
            </a:r>
            <a:r>
              <a:rPr lang="en-AU" sz="2400" b="0" dirty="0" err="1" smtClean="0">
                <a:latin typeface="+mn-lt"/>
              </a:rPr>
              <a:t>AnthonyMcClaran</a:t>
            </a:r>
            <a:endParaRPr lang="en-AU" sz="2400" b="0" dirty="0">
              <a:latin typeface="+mn-lt"/>
            </a:endParaRPr>
          </a:p>
        </p:txBody>
      </p:sp>
      <p:sp>
        <p:nvSpPr>
          <p:cNvPr id="7" name="Text Placeholder 3"/>
          <p:cNvSpPr txBox="1">
            <a:spLocks/>
          </p:cNvSpPr>
          <p:nvPr/>
        </p:nvSpPr>
        <p:spPr>
          <a:xfrm>
            <a:off x="952073" y="1561712"/>
            <a:ext cx="6847520" cy="2237590"/>
          </a:xfrm>
          <a:prstGeom prst="rect">
            <a:avLst/>
          </a:prstGeom>
        </p:spPr>
        <p:txBody>
          <a:bodyPr anchor="ctr"/>
          <a:lstStyle>
            <a:lvl1pPr marL="0" indent="0" algn="l" defTabSz="457200" rtl="0" eaLnBrk="1" latinLnBrk="0" hangingPunct="1">
              <a:spcBef>
                <a:spcPct val="20000"/>
              </a:spcBef>
              <a:buFont typeface="Arial"/>
              <a:buNone/>
              <a:defRPr sz="3000" b="1" kern="1200">
                <a:solidFill>
                  <a:schemeClr val="bg2"/>
                </a:solidFill>
                <a:latin typeface="+mj-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sz="3200" dirty="0"/>
              <a:t>Further information? </a:t>
            </a:r>
            <a:r>
              <a:rPr lang="en-AU" sz="3200" b="0" dirty="0"/>
              <a:t/>
            </a:r>
            <a:br>
              <a:rPr lang="en-AU" sz="3200" b="0" dirty="0"/>
            </a:br>
            <a:r>
              <a:rPr lang="en-AU" sz="3200" b="0" dirty="0" smtClean="0"/>
              <a:t>www.teqsa.gov.au </a:t>
            </a:r>
            <a:br>
              <a:rPr lang="en-AU" sz="3200" b="0" dirty="0" smtClean="0"/>
            </a:br>
            <a:r>
              <a:rPr lang="en-AU" sz="3200" b="0" dirty="0" smtClean="0"/>
              <a:t/>
            </a:r>
            <a:br>
              <a:rPr lang="en-AU" sz="3200" b="0" dirty="0" smtClean="0"/>
            </a:br>
            <a:r>
              <a:rPr lang="en-AU" sz="3200" dirty="0" smtClean="0"/>
              <a:t>Or </a:t>
            </a:r>
            <a:r>
              <a:rPr lang="en-AU" sz="3200" dirty="0"/>
              <a:t>contact </a:t>
            </a:r>
            <a:r>
              <a:rPr lang="en-AU" sz="3200" dirty="0" smtClean="0"/>
              <a:t>me:</a:t>
            </a:r>
            <a:r>
              <a:rPr lang="en-AU" sz="3200" b="0" dirty="0" smtClean="0"/>
              <a:t/>
            </a:r>
            <a:br>
              <a:rPr lang="en-AU" sz="3200" b="0" dirty="0" smtClean="0"/>
            </a:br>
            <a:r>
              <a:rPr lang="en-AU" sz="3200" b="0" dirty="0" smtClean="0"/>
              <a:t>Anthony.McClaran@teqsa.gov.au</a:t>
            </a:r>
            <a:endParaRPr lang="en-AU" sz="3200" b="0" dirty="0"/>
          </a:p>
        </p:txBody>
      </p:sp>
      <p:pic>
        <p:nvPicPr>
          <p:cNvPr id="8" name="Picture 2" descr="\\FSTEQ1\Groups\Corporate\Communications\Publication Support\Design\SCREEN\PowerPoints\AnthonyM\supplied\Twitterbir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307" y="4510768"/>
            <a:ext cx="843863" cy="842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821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AU" dirty="0"/>
              <a:t>Overview</a:t>
            </a:r>
            <a:endParaRPr lang="en-AU" dirty="0">
              <a:solidFill>
                <a:schemeClr val="tx2"/>
              </a:solidFill>
            </a:endParaRPr>
          </a:p>
        </p:txBody>
      </p:sp>
      <p:sp>
        <p:nvSpPr>
          <p:cNvPr id="5" name="Content Placeholder 4"/>
          <p:cNvSpPr>
            <a:spLocks noGrp="1"/>
          </p:cNvSpPr>
          <p:nvPr>
            <p:ph sz="quarter" idx="10"/>
          </p:nvPr>
        </p:nvSpPr>
        <p:spPr/>
        <p:txBody>
          <a:bodyPr/>
          <a:lstStyle/>
          <a:p>
            <a:r>
              <a:rPr lang="en-AU" dirty="0"/>
              <a:t>The role of QAA</a:t>
            </a:r>
          </a:p>
          <a:p>
            <a:r>
              <a:rPr lang="en-AU" dirty="0"/>
              <a:t>Students in quality assurance (QA)</a:t>
            </a:r>
          </a:p>
          <a:p>
            <a:r>
              <a:rPr lang="en-AU" dirty="0"/>
              <a:t>Rise of the student interest – the policy context</a:t>
            </a:r>
          </a:p>
          <a:p>
            <a:r>
              <a:rPr lang="en-AU" dirty="0"/>
              <a:t>QAA’s response</a:t>
            </a:r>
          </a:p>
          <a:p>
            <a:r>
              <a:rPr lang="en-AU" dirty="0"/>
              <a:t>Success factors – what supports effective student engagement?</a:t>
            </a:r>
          </a:p>
          <a:p>
            <a:r>
              <a:rPr lang="en-AU" dirty="0"/>
              <a:t>Where next</a:t>
            </a:r>
            <a:r>
              <a:rPr lang="en-AU" dirty="0" smtClean="0"/>
              <a:t>?</a:t>
            </a:r>
            <a:endParaRPr lang="en-AU" dirty="0"/>
          </a:p>
        </p:txBody>
      </p:sp>
    </p:spTree>
    <p:extLst>
      <p:ext uri="{BB962C8B-B14F-4D97-AF65-F5344CB8AC3E}">
        <p14:creationId xmlns:p14="http://schemas.microsoft.com/office/powerpoint/2010/main" val="2321744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AU" dirty="0"/>
              <a:t>The role of QAA</a:t>
            </a:r>
          </a:p>
        </p:txBody>
      </p:sp>
      <p:sp>
        <p:nvSpPr>
          <p:cNvPr id="3" name="Content Placeholder 2"/>
          <p:cNvSpPr>
            <a:spLocks noGrp="1"/>
          </p:cNvSpPr>
          <p:nvPr>
            <p:ph sz="quarter" idx="10"/>
          </p:nvPr>
        </p:nvSpPr>
        <p:spPr/>
        <p:txBody>
          <a:bodyPr/>
          <a:lstStyle/>
          <a:p>
            <a:r>
              <a:rPr lang="en-AU" i="1" dirty="0"/>
              <a:t>“We are the Quality Assurance Agency for Higher Education (QAA): the independent body ​entrusted with monitoring and advising on standards​ and quality in UK higher </a:t>
            </a:r>
            <a:r>
              <a:rPr lang="en-AU" i="1" dirty="0" smtClean="0"/>
              <a:t>education.</a:t>
            </a:r>
          </a:p>
          <a:p>
            <a:pPr marL="452438" indent="0">
              <a:buNone/>
            </a:pPr>
            <a:r>
              <a:rPr lang="en-AU" i="1" dirty="0" smtClean="0"/>
              <a:t>We </a:t>
            </a:r>
            <a:r>
              <a:rPr lang="en-AU" i="1" dirty="0"/>
              <a:t>are dedicated to checking that the three million students working towards a UK qualification get the higher education ​experience they are entitled to expect.​​​</a:t>
            </a:r>
            <a:r>
              <a:rPr lang="en-AU" i="1" dirty="0" smtClean="0"/>
              <a:t>”</a:t>
            </a:r>
            <a:endParaRPr lang="en-AU" i="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2087" y="961069"/>
            <a:ext cx="157162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6491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STEQ1\Groups\Corporate\Communications\Publication Support\Design\Source files\TEQSA Crest &amp; logo\JPG\TEQSA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8752" y="1496131"/>
            <a:ext cx="1859624" cy="96454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quarter" idx="11"/>
          </p:nvPr>
        </p:nvSpPr>
        <p:spPr/>
        <p:txBody>
          <a:bodyPr/>
          <a:lstStyle/>
          <a:p>
            <a:r>
              <a:rPr lang="en-AU" dirty="0"/>
              <a:t>Students in quality assurance</a:t>
            </a:r>
          </a:p>
        </p:txBody>
      </p:sp>
      <p:sp>
        <p:nvSpPr>
          <p:cNvPr id="3" name="Content Placeholder 2"/>
          <p:cNvSpPr>
            <a:spLocks noGrp="1"/>
          </p:cNvSpPr>
          <p:nvPr>
            <p:ph sz="quarter" idx="10"/>
          </p:nvPr>
        </p:nvSpPr>
        <p:spPr>
          <a:xfrm>
            <a:off x="883578" y="2244016"/>
            <a:ext cx="7500134" cy="3481065"/>
          </a:xfrm>
        </p:spPr>
        <p:txBody>
          <a:bodyPr/>
          <a:lstStyle/>
          <a:p>
            <a:r>
              <a:rPr lang="en-AU" dirty="0"/>
              <a:t>TEQSA Act 2011</a:t>
            </a:r>
          </a:p>
          <a:p>
            <a:pPr lvl="1"/>
            <a:r>
              <a:rPr lang="en-AU" dirty="0"/>
              <a:t>“to protect students undertaking, or proposing to undertake, higher education in Australia by requiring the provision of quality higher education”</a:t>
            </a:r>
          </a:p>
          <a:p>
            <a:pPr lvl="1"/>
            <a:r>
              <a:rPr lang="en-AU" dirty="0"/>
              <a:t>“to ensure students undertaking, or proposing to undertake, higher education, have access to information relating to higher education in Australia”</a:t>
            </a:r>
          </a:p>
          <a:p>
            <a:endParaRPr lang="en-AU" dirty="0"/>
          </a:p>
        </p:txBody>
      </p:sp>
    </p:spTree>
    <p:extLst>
      <p:ext uri="{BB962C8B-B14F-4D97-AF65-F5344CB8AC3E}">
        <p14:creationId xmlns:p14="http://schemas.microsoft.com/office/powerpoint/2010/main" val="4272192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AU" dirty="0"/>
              <a:t>Rise of the student interest </a:t>
            </a:r>
            <a:r>
              <a:rPr lang="en-AU" dirty="0" smtClean="0"/>
              <a:t/>
            </a:r>
            <a:br>
              <a:rPr lang="en-AU" dirty="0" smtClean="0"/>
            </a:br>
            <a:r>
              <a:rPr lang="en-AU" dirty="0" smtClean="0"/>
              <a:t>– </a:t>
            </a:r>
            <a:r>
              <a:rPr lang="en-AU" dirty="0"/>
              <a:t>the UK policy context (1)</a:t>
            </a:r>
          </a:p>
        </p:txBody>
      </p:sp>
      <p:sp>
        <p:nvSpPr>
          <p:cNvPr id="3" name="Content Placeholder 2"/>
          <p:cNvSpPr>
            <a:spLocks noGrp="1"/>
          </p:cNvSpPr>
          <p:nvPr>
            <p:ph sz="quarter" idx="10"/>
          </p:nvPr>
        </p:nvSpPr>
        <p:spPr/>
        <p:txBody>
          <a:bodyPr/>
          <a:lstStyle/>
          <a:p>
            <a:r>
              <a:rPr lang="en-AU" i="1" dirty="0"/>
              <a:t>Higher Ambitions, 2009</a:t>
            </a:r>
          </a:p>
          <a:p>
            <a:pPr lvl="1"/>
            <a:r>
              <a:rPr lang="en-AU" dirty="0"/>
              <a:t>Ensuring that students are better informed about what their higher education choices will involve </a:t>
            </a:r>
          </a:p>
          <a:p>
            <a:pPr lvl="1"/>
            <a:r>
              <a:rPr lang="en-AU" dirty="0"/>
              <a:t>Ensuring that this greater knowledge allows students to lead improvement and change in universities, by demanding better service</a:t>
            </a:r>
          </a:p>
          <a:p>
            <a:pPr lvl="1"/>
            <a:r>
              <a:rPr lang="en-AU" dirty="0"/>
              <a:t>Ensuring that rigorous and responsive quality assurance processes are maintained and effectively communicated, to secure student and public confidence in high quality and standards </a:t>
            </a:r>
          </a:p>
          <a:p>
            <a:endParaRPr lang="en-AU" dirty="0"/>
          </a:p>
        </p:txBody>
      </p:sp>
    </p:spTree>
    <p:extLst>
      <p:ext uri="{BB962C8B-B14F-4D97-AF65-F5344CB8AC3E}">
        <p14:creationId xmlns:p14="http://schemas.microsoft.com/office/powerpoint/2010/main" val="934523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AU" dirty="0"/>
              <a:t>The UK policy context (2)</a:t>
            </a:r>
          </a:p>
        </p:txBody>
      </p:sp>
      <p:sp>
        <p:nvSpPr>
          <p:cNvPr id="3" name="Content Placeholder 2"/>
          <p:cNvSpPr>
            <a:spLocks noGrp="1"/>
          </p:cNvSpPr>
          <p:nvPr>
            <p:ph sz="quarter" idx="10"/>
          </p:nvPr>
        </p:nvSpPr>
        <p:spPr/>
        <p:txBody>
          <a:bodyPr/>
          <a:lstStyle/>
          <a:p>
            <a:r>
              <a:rPr lang="en-AU" i="1" dirty="0"/>
              <a:t>The Browne Report, </a:t>
            </a:r>
            <a:r>
              <a:rPr lang="en-AU" i="1" dirty="0" smtClean="0"/>
              <a:t>2010</a:t>
            </a:r>
            <a:endParaRPr lang="en-AU" i="1" dirty="0"/>
          </a:p>
          <a:p>
            <a:pPr lvl="1"/>
            <a:r>
              <a:rPr lang="en-AU" dirty="0"/>
              <a:t>We want to put students at the heart of the system. Students are best placed to make the judgment about what they want to get from participating in higher education. </a:t>
            </a:r>
          </a:p>
          <a:p>
            <a:endParaRPr lang="en-AU" dirty="0"/>
          </a:p>
        </p:txBody>
      </p:sp>
    </p:spTree>
    <p:extLst>
      <p:ext uri="{BB962C8B-B14F-4D97-AF65-F5344CB8AC3E}">
        <p14:creationId xmlns:p14="http://schemas.microsoft.com/office/powerpoint/2010/main" val="2778620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AU" dirty="0" smtClean="0"/>
              <a:t>The UK policy context (3)</a:t>
            </a:r>
            <a:endParaRPr lang="en-AU" dirty="0"/>
          </a:p>
        </p:txBody>
      </p:sp>
      <p:sp>
        <p:nvSpPr>
          <p:cNvPr id="3" name="Content Placeholder 2"/>
          <p:cNvSpPr>
            <a:spLocks noGrp="1"/>
          </p:cNvSpPr>
          <p:nvPr>
            <p:ph sz="quarter" idx="10"/>
          </p:nvPr>
        </p:nvSpPr>
        <p:spPr/>
        <p:txBody>
          <a:bodyPr/>
          <a:lstStyle/>
          <a:p>
            <a:r>
              <a:rPr lang="en-AU" i="1" dirty="0"/>
              <a:t>Students at the Heart of the System</a:t>
            </a:r>
            <a:r>
              <a:rPr lang="en-AU" dirty="0"/>
              <a:t>, 2011</a:t>
            </a:r>
          </a:p>
          <a:p>
            <a:pPr lvl="1"/>
            <a:r>
              <a:rPr lang="en-AU" dirty="0"/>
              <a:t>“We will introduce a risk-based quality regime that focuses regulatory effort where it will have most impact and gives power to students to hold universities to </a:t>
            </a:r>
            <a:r>
              <a:rPr lang="en-AU" dirty="0" smtClean="0"/>
              <a:t>account… the </a:t>
            </a:r>
            <a:r>
              <a:rPr lang="en-AU" dirty="0"/>
              <a:t>need for, and frequency of, scheduled institutional reviews will depend on an objective set of criteria and triggers, including student </a:t>
            </a:r>
            <a:r>
              <a:rPr lang="en-AU" dirty="0" smtClean="0"/>
              <a:t>satisfaction…”</a:t>
            </a:r>
            <a:endParaRPr lang="en-AU" dirty="0"/>
          </a:p>
        </p:txBody>
      </p:sp>
    </p:spTree>
    <p:extLst>
      <p:ext uri="{BB962C8B-B14F-4D97-AF65-F5344CB8AC3E}">
        <p14:creationId xmlns:p14="http://schemas.microsoft.com/office/powerpoint/2010/main" val="2625277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AU" dirty="0" smtClean="0"/>
              <a:t>The UK policy context (4)</a:t>
            </a:r>
            <a:endParaRPr lang="en-AU" dirty="0"/>
          </a:p>
        </p:txBody>
      </p:sp>
      <p:sp>
        <p:nvSpPr>
          <p:cNvPr id="3" name="Content Placeholder 2"/>
          <p:cNvSpPr>
            <a:spLocks noGrp="1"/>
          </p:cNvSpPr>
          <p:nvPr>
            <p:ph sz="quarter" idx="10"/>
          </p:nvPr>
        </p:nvSpPr>
        <p:spPr>
          <a:xfrm>
            <a:off x="883578" y="1820401"/>
            <a:ext cx="7500134" cy="3943404"/>
          </a:xfrm>
        </p:spPr>
        <p:txBody>
          <a:bodyPr/>
          <a:lstStyle/>
          <a:p>
            <a:r>
              <a:rPr lang="en-AU" i="1" dirty="0" smtClean="0"/>
              <a:t>Higher Education: Success as a Knowledge Economy, 2016</a:t>
            </a:r>
          </a:p>
          <a:p>
            <a:pPr lvl="1"/>
            <a:r>
              <a:rPr lang="en-AU" sz="2000" dirty="0" smtClean="0"/>
              <a:t>“We </a:t>
            </a:r>
            <a:r>
              <a:rPr lang="en-AU" sz="2000" dirty="0"/>
              <a:t>will establish a new market regulator, the Office for Students (OfS) that operates on behalf of students and tax payers to support a competitive environment and promote choice, quality and value for money. In doing so we will put students at the heart of how higher education is regulated. The OfS will be explicitly pro-student choice, a champion of transparency, and will make sure that a high quality higher education experience is available for students from all backgrounds</a:t>
            </a:r>
            <a:r>
              <a:rPr lang="en-AU" sz="2000" dirty="0" smtClean="0"/>
              <a:t>.”</a:t>
            </a:r>
            <a:endParaRPr lang="en-AU" sz="2000" i="1" dirty="0" smtClean="0"/>
          </a:p>
          <a:p>
            <a:endParaRPr lang="en-AU" i="1" dirty="0"/>
          </a:p>
          <a:p>
            <a:endParaRPr lang="en-AU" i="1" dirty="0"/>
          </a:p>
        </p:txBody>
      </p:sp>
    </p:spTree>
    <p:extLst>
      <p:ext uri="{BB962C8B-B14F-4D97-AF65-F5344CB8AC3E}">
        <p14:creationId xmlns:p14="http://schemas.microsoft.com/office/powerpoint/2010/main" val="2797376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883578" y="465143"/>
            <a:ext cx="7500134" cy="907697"/>
          </a:xfrm>
        </p:spPr>
        <p:txBody>
          <a:bodyPr/>
          <a:lstStyle/>
          <a:p>
            <a:r>
              <a:rPr lang="en-AU" dirty="0"/>
              <a:t>QAA’s response</a:t>
            </a:r>
          </a:p>
        </p:txBody>
      </p:sp>
      <p:sp>
        <p:nvSpPr>
          <p:cNvPr id="3" name="Content Placeholder 2"/>
          <p:cNvSpPr>
            <a:spLocks noGrp="1"/>
          </p:cNvSpPr>
          <p:nvPr>
            <p:ph sz="quarter" idx="10"/>
          </p:nvPr>
        </p:nvSpPr>
        <p:spPr>
          <a:xfrm>
            <a:off x="883578" y="1374715"/>
            <a:ext cx="7500134" cy="4748684"/>
          </a:xfrm>
        </p:spPr>
        <p:txBody>
          <a:bodyPr/>
          <a:lstStyle/>
          <a:p>
            <a:r>
              <a:rPr lang="en-AU" dirty="0"/>
              <a:t>Scotland led the way!</a:t>
            </a:r>
          </a:p>
          <a:p>
            <a:pPr lvl="1"/>
            <a:r>
              <a:rPr lang="en-AU" dirty="0"/>
              <a:t>Student reviewers from 2003</a:t>
            </a:r>
          </a:p>
          <a:p>
            <a:pPr lvl="1"/>
            <a:r>
              <a:rPr lang="en-AU" dirty="0"/>
              <a:t>Sparqs</a:t>
            </a:r>
          </a:p>
          <a:p>
            <a:r>
              <a:rPr lang="en-AU" dirty="0"/>
              <a:t>Strategic re-prioritisation</a:t>
            </a:r>
          </a:p>
          <a:p>
            <a:r>
              <a:rPr lang="en-AU" dirty="0"/>
              <a:t>Board membership</a:t>
            </a:r>
          </a:p>
          <a:p>
            <a:r>
              <a:rPr lang="en-AU" dirty="0"/>
              <a:t>Review team membership</a:t>
            </a:r>
          </a:p>
          <a:p>
            <a:r>
              <a:rPr lang="en-AU" dirty="0"/>
              <a:t>Student Engagement Team</a:t>
            </a:r>
          </a:p>
          <a:p>
            <a:r>
              <a:rPr lang="en-AU" dirty="0"/>
              <a:t>Student Advisory Board</a:t>
            </a:r>
          </a:p>
          <a:p>
            <a:r>
              <a:rPr lang="en-AU" dirty="0"/>
              <a:t>Lead student representatives</a:t>
            </a:r>
          </a:p>
          <a:p>
            <a:r>
              <a:rPr lang="en-AU" dirty="0"/>
              <a:t>Student engagement advisers</a:t>
            </a:r>
          </a:p>
          <a:p>
            <a:endParaRPr lang="en-AU" dirty="0"/>
          </a:p>
        </p:txBody>
      </p:sp>
    </p:spTree>
    <p:extLst>
      <p:ext uri="{BB962C8B-B14F-4D97-AF65-F5344CB8AC3E}">
        <p14:creationId xmlns:p14="http://schemas.microsoft.com/office/powerpoint/2010/main" val="3973627807"/>
      </p:ext>
    </p:extLst>
  </p:cSld>
  <p:clrMapOvr>
    <a:masterClrMapping/>
  </p:clrMapOvr>
</p:sld>
</file>

<file path=ppt/theme/theme1.xml><?xml version="1.0" encoding="utf-8"?>
<a:theme xmlns:a="http://schemas.openxmlformats.org/drawingml/2006/main" name="2016Template">
  <a:themeElements>
    <a:clrScheme name="Custom 1">
      <a:dk1>
        <a:srgbClr val="004855"/>
      </a:dk1>
      <a:lt1>
        <a:srgbClr val="FFFFFF"/>
      </a:lt1>
      <a:dk2>
        <a:srgbClr val="004855"/>
      </a:dk2>
      <a:lt2>
        <a:srgbClr val="FFFFFF"/>
      </a:lt2>
      <a:accent1>
        <a:srgbClr val="DEDD21"/>
      </a:accent1>
      <a:accent2>
        <a:srgbClr val="00A6AA"/>
      </a:accent2>
      <a:accent3>
        <a:srgbClr val="80A4AB"/>
      </a:accent3>
      <a:accent4>
        <a:srgbClr val="BFD1D4"/>
      </a:accent4>
      <a:accent5>
        <a:srgbClr val="E6EDEF"/>
      </a:accent5>
      <a:accent6>
        <a:srgbClr val="80D3D5"/>
      </a:accent6>
      <a:hlink>
        <a:srgbClr val="00A6AA"/>
      </a:hlink>
      <a:folHlink>
        <a:srgbClr val="00A6AA"/>
      </a:folHlink>
    </a:clrScheme>
    <a:fontScheme name="TEQSA">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7dac4e8-3feb-44f4-96ca-b86e7c14d0f6">
      <Value>20</Value>
    </TaxCatchAll>
    <DocumentOwner xmlns="c7dac4e8-3feb-44f4-96ca-b86e7c14d0f6">
      <UserInfo>
        <DisplayName>McRae, Kahn</DisplayName>
        <AccountId>111</AccountId>
        <AccountType/>
      </UserInfo>
    </DocumentOwner>
    <DatePublished xmlns="c7dac4e8-3feb-44f4-96ca-b86e7c14d0f6">2013-10-21T13:00:00+00:00</DatePublished>
    <FormOrTemplate xmlns="c7dac4e8-3feb-44f4-96ca-b86e7c14d0f6">Template</FormOrTemplate>
    <e6aacab2b3734039bc8633068afcfbf5 xmlns="c7dac4e8-3feb-44f4-96ca-b86e7c14d0f6">
      <Terms xmlns="http://schemas.microsoft.com/office/infopath/2007/PartnerControls">
        <TermInfo xmlns="http://schemas.microsoft.com/office/infopath/2007/PartnerControls">
          <TermName xmlns="http://schemas.microsoft.com/office/infopath/2007/PartnerControls">Comms and International</TermName>
          <TermId xmlns="http://schemas.microsoft.com/office/infopath/2007/PartnerControls">aa7da2cf-ff56-4069-9c7d-166c6fa518b3</TermId>
        </TermInfo>
      </Terms>
    </e6aacab2b3734039bc8633068afcfbf5>
  </documentManagement>
</p:properties>
</file>

<file path=customXml/item3.xml><?xml version="1.0" encoding="utf-8"?>
<ct:contentTypeSchema xmlns:ct="http://schemas.microsoft.com/office/2006/metadata/contentType" xmlns:ma="http://schemas.microsoft.com/office/2006/metadata/properties/metaAttributes" ct:_="" ma:_="" ma:contentTypeName="Forms and Templates" ma:contentTypeID="0x0101008B12DBA0513E054CBBB1E0A6BA75A4240300D297527A5029E444B0C317D38D273153" ma:contentTypeVersion="4" ma:contentTypeDescription="" ma:contentTypeScope="" ma:versionID="2e25f12e526be21e8e57d9281c7f5faa">
  <xsd:schema xmlns:xsd="http://www.w3.org/2001/XMLSchema" xmlns:xs="http://www.w3.org/2001/XMLSchema" xmlns:p="http://schemas.microsoft.com/office/2006/metadata/properties" xmlns:ns2="c7dac4e8-3feb-44f4-96ca-b86e7c14d0f6" targetNamespace="http://schemas.microsoft.com/office/2006/metadata/properties" ma:root="true" ma:fieldsID="73f842c38cd15afe6ce6e7cf45703cde" ns2:_="">
    <xsd:import namespace="c7dac4e8-3feb-44f4-96ca-b86e7c14d0f6"/>
    <xsd:element name="properties">
      <xsd:complexType>
        <xsd:sequence>
          <xsd:element name="documentManagement">
            <xsd:complexType>
              <xsd:all>
                <xsd:element ref="ns2:e6aacab2b3734039bc8633068afcfbf5" minOccurs="0"/>
                <xsd:element ref="ns2:TaxCatchAll" minOccurs="0"/>
                <xsd:element ref="ns2:TaxCatchAllLabel" minOccurs="0"/>
                <xsd:element ref="ns2:DocumentOwner"/>
                <xsd:element ref="ns2:DatePublished"/>
                <xsd:element ref="ns2:FormOrTemplat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dac4e8-3feb-44f4-96ca-b86e7c14d0f6" elementFormDefault="qualified">
    <xsd:import namespace="http://schemas.microsoft.com/office/2006/documentManagement/types"/>
    <xsd:import namespace="http://schemas.microsoft.com/office/infopath/2007/PartnerControls"/>
    <xsd:element name="e6aacab2b3734039bc8633068afcfbf5" ma:index="8" nillable="true" ma:taxonomy="true" ma:internalName="e6aacab2b3734039bc8633068afcfbf5" ma:taxonomyFieldName="Team" ma:displayName="Team" ma:default="" ma:fieldId="{e6aacab2-b373-4039-bc86-33068afcfbf5}" ma:taxonomyMulti="true" ma:sspId="be8905b2-f52b-44de-a206-1b32cf4e62f6" ma:termSetId="106e9e8c-657b-438c-9955-5d7da1bc388e"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83f939d1-56bc-40c0-957d-36b9f39c0f6e}" ma:internalName="TaxCatchAll" ma:showField="CatchAllData" ma:web="c7dac4e8-3feb-44f4-96ca-b86e7c14d0f6">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83f939d1-56bc-40c0-957d-36b9f39c0f6e}" ma:internalName="TaxCatchAllLabel" ma:readOnly="true" ma:showField="CatchAllDataLabel" ma:web="c7dac4e8-3feb-44f4-96ca-b86e7c14d0f6">
      <xsd:complexType>
        <xsd:complexContent>
          <xsd:extension base="dms:MultiChoiceLookup">
            <xsd:sequence>
              <xsd:element name="Value" type="dms:Lookup" maxOccurs="unbounded" minOccurs="0" nillable="true"/>
            </xsd:sequence>
          </xsd:extension>
        </xsd:complexContent>
      </xsd:complexType>
    </xsd:element>
    <xsd:element name="DocumentOwner" ma:index="12" ma:displayName="Document Owner" ma:list="UserInfo" ma:SharePointGroup="0" ma:internalName="Document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DatePublished" ma:index="13" ma:displayName="Date Published" ma:default="[today]" ma:format="DateOnly" ma:internalName="DatePublished" ma:readOnly="false">
      <xsd:simpleType>
        <xsd:restriction base="dms:DateTime"/>
      </xsd:simpleType>
    </xsd:element>
    <xsd:element name="FormOrTemplate" ma:index="14" ma:displayName="Form/Template" ma:format="Dropdown" ma:internalName="FormOrTemplate" ma:readOnly="false">
      <xsd:simpleType>
        <xsd:restriction base="dms:Choice">
          <xsd:enumeration value="Form"/>
          <xsd:enumeration value="Templa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178F2B-FD68-47E6-AB17-9FFF82ADFCC7}">
  <ds:schemaRefs>
    <ds:schemaRef ds:uri="http://schemas.microsoft.com/sharepoint/v3/contenttype/forms"/>
  </ds:schemaRefs>
</ds:datastoreItem>
</file>

<file path=customXml/itemProps2.xml><?xml version="1.0" encoding="utf-8"?>
<ds:datastoreItem xmlns:ds="http://schemas.openxmlformats.org/officeDocument/2006/customXml" ds:itemID="{60BE09CD-4676-409E-B008-8F44A43F25CD}">
  <ds:schemaRefs>
    <ds:schemaRef ds:uri="http://purl.org/dc/terms/"/>
    <ds:schemaRef ds:uri="http://purl.org/dc/elements/1.1/"/>
    <ds:schemaRef ds:uri="http://schemas.openxmlformats.org/package/2006/metadata/core-properties"/>
    <ds:schemaRef ds:uri="http://schemas.microsoft.com/office/infopath/2007/PartnerControls"/>
    <ds:schemaRef ds:uri="http://purl.org/dc/dcmitype/"/>
    <ds:schemaRef ds:uri="http://schemas.microsoft.com/office/2006/documentManagement/types"/>
    <ds:schemaRef ds:uri="c7dac4e8-3feb-44f4-96ca-b86e7c14d0f6"/>
    <ds:schemaRef ds:uri="http://www.w3.org/XML/1998/namespace"/>
    <ds:schemaRef ds:uri="http://schemas.microsoft.com/office/2006/metadata/properties"/>
  </ds:schemaRefs>
</ds:datastoreItem>
</file>

<file path=customXml/itemProps3.xml><?xml version="1.0" encoding="utf-8"?>
<ds:datastoreItem xmlns:ds="http://schemas.openxmlformats.org/officeDocument/2006/customXml" ds:itemID="{AB3AD3AE-CD44-47F9-9C38-D6BBD960BF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dac4e8-3feb-44f4-96ca-b86e7c14d0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2016Template</Template>
  <TotalTime>500</TotalTime>
  <Words>522</Words>
  <Application>Microsoft Office PowerPoint</Application>
  <PresentationFormat>On-screen Show (4:3)</PresentationFormat>
  <Paragraphs>61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2016Template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Tertiary Education Quality and Standards Agency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McRae, Kahn</dc:creator>
  <cp:lastModifiedBy>McRae, Kahn</cp:lastModifiedBy>
  <cp:revision>14</cp:revision>
  <cp:lastPrinted>2012-07-18T05:26:12Z</cp:lastPrinted>
  <dcterms:created xsi:type="dcterms:W3CDTF">2016-08-26T00:52:40Z</dcterms:created>
  <dcterms:modified xsi:type="dcterms:W3CDTF">2016-08-29T07:14:56Z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0x0101008B12DBA0513E054CBBB1E0A6BA75A4240300D297527A5029E444B0C317D38D273153</vt:lpwstr>
  </property>
  <property fmtid="{D5CDD505-2E9C-101B-9397-08002B2CF9AE}" pid="3" name="TEQSA Team">
    <vt:lpwstr>21;#Governance and Communications|fdc49943-cd8a-4917-9d79-21dff924416e</vt:lpwstr>
  </property>
  <property fmtid="{D5CDD505-2E9C-101B-9397-08002B2CF9AE}" pid="4" name="TEQSA Group">
    <vt:lpwstr>1;#Corporate Group|a6a3eaf6-b9ee-415f-9615-54bc0c82414a</vt:lpwstr>
  </property>
  <property fmtid="{D5CDD505-2E9C-101B-9397-08002B2CF9AE}" pid="5" name="TEQSA Document Type">
    <vt:lpwstr>10;#Template|06554f50-d12e-4c6d-a595-1a165affd662</vt:lpwstr>
  </property>
  <property fmtid="{D5CDD505-2E9C-101B-9397-08002B2CF9AE}" pid="6" name="Team">
    <vt:lpwstr>20;#Comms and International|aa7da2cf-ff56-4069-9c7d-166c6fa518b3</vt:lpwstr>
  </property>
</Properties>
</file>