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0" r:id="rId3"/>
    <p:sldId id="261" r:id="rId4"/>
    <p:sldId id="262" r:id="rId5"/>
    <p:sldId id="282" r:id="rId6"/>
    <p:sldId id="283" r:id="rId7"/>
    <p:sldId id="267" r:id="rId8"/>
    <p:sldId id="259" r:id="rId9"/>
    <p:sldId id="263" r:id="rId10"/>
    <p:sldId id="265" r:id="rId11"/>
    <p:sldId id="264" r:id="rId12"/>
    <p:sldId id="266" r:id="rId13"/>
    <p:sldId id="278" r:id="rId14"/>
    <p:sldId id="280" r:id="rId15"/>
    <p:sldId id="279" r:id="rId16"/>
    <p:sldId id="281" r:id="rId17"/>
    <p:sldId id="268" r:id="rId18"/>
    <p:sldId id="272" r:id="rId19"/>
    <p:sldId id="273" r:id="rId20"/>
    <p:sldId id="274" r:id="rId21"/>
    <p:sldId id="275" r:id="rId22"/>
    <p:sldId id="277"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9" d="100"/>
          <a:sy n="79" d="100"/>
        </p:scale>
        <p:origin x="9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E98B2D5-14BB-4BFA-AF8F-8BDC9152055B}" type="datetimeFigureOut">
              <a:rPr lang="en-GB" smtClean="0"/>
              <a:t>26/08/2016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19C628-8DF5-46AC-A763-C26211014DA4}" type="slidenum">
              <a:rPr lang="en-GB" smtClean="0"/>
              <a:t>‹#›</a:t>
            </a:fld>
            <a:endParaRPr lang="en-GB"/>
          </a:p>
        </p:txBody>
      </p:sp>
    </p:spTree>
    <p:extLst>
      <p:ext uri="{BB962C8B-B14F-4D97-AF65-F5344CB8AC3E}">
        <p14:creationId xmlns:p14="http://schemas.microsoft.com/office/powerpoint/2010/main" val="24686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3B7836-A231-4E89-AD37-AF135D547AFD}" type="datetimeFigureOut">
              <a:rPr lang="en-GB" smtClean="0"/>
              <a:t>26/08/2016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74F2D5-D9D9-42BB-A16C-11CB121D64BE}" type="slidenum">
              <a:rPr lang="en-GB" smtClean="0"/>
              <a:t>‹#›</a:t>
            </a:fld>
            <a:endParaRPr lang="en-GB"/>
          </a:p>
        </p:txBody>
      </p:sp>
    </p:spTree>
    <p:extLst>
      <p:ext uri="{BB962C8B-B14F-4D97-AF65-F5344CB8AC3E}">
        <p14:creationId xmlns:p14="http://schemas.microsoft.com/office/powerpoint/2010/main" val="249381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Rot="1" noChangeAspect="1" noChangeArrowheads="1" noTextEdit="1"/>
          </p:cNvSpPr>
          <p:nvPr>
            <p:ph type="sldImg"/>
          </p:nvPr>
        </p:nvSpPr>
        <p:spPr>
          <a:xfrm>
            <a:off x="677863" y="809625"/>
            <a:ext cx="5386387" cy="4040188"/>
          </a:xfrm>
          <a:ln/>
        </p:spPr>
      </p:sp>
      <p:sp>
        <p:nvSpPr>
          <p:cNvPr id="444418" name="Rectangle 3"/>
          <p:cNvSpPr>
            <a:spLocks noGrp="1" noChangeArrowheads="1"/>
          </p:cNvSpPr>
          <p:nvPr>
            <p:ph type="body" idx="1"/>
          </p:nvPr>
        </p:nvSpPr>
        <p:spPr>
          <a:xfrm>
            <a:off x="900996" y="5118182"/>
            <a:ext cx="4935889" cy="4847396"/>
          </a:xfrm>
          <a:noFill/>
          <a:ln/>
        </p:spPr>
        <p:txBody>
          <a:bodyPr lIns="88277" tIns="44139" rIns="88277" bIns="44139"/>
          <a:lstStyle/>
          <a:p>
            <a:endParaRPr lang="en-US" smtClean="0"/>
          </a:p>
        </p:txBody>
      </p:sp>
    </p:spTree>
    <p:extLst>
      <p:ext uri="{BB962C8B-B14F-4D97-AF65-F5344CB8AC3E}">
        <p14:creationId xmlns:p14="http://schemas.microsoft.com/office/powerpoint/2010/main" val="1472937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cid:5326877C-9390-451E-BFAA-C2875958CEAE@gateway.2wire.net"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6792"/>
            <a:ext cx="7772400" cy="1683618"/>
          </a:xfrm>
        </p:spPr>
        <p:txBody>
          <a:bodyPr/>
          <a:lstStyle>
            <a:lvl1pPr algn="ctr">
              <a:defRPr b="1"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371600" y="3356992"/>
            <a:ext cx="6400800" cy="1752600"/>
          </a:xfrm>
        </p:spPr>
        <p:txBody>
          <a:bodyPr/>
          <a:lstStyle>
            <a:lvl1pPr marL="0" indent="0" algn="ctr">
              <a:buNone/>
              <a:defRPr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 name, date etc.</a:t>
            </a:r>
            <a:endParaRPr lang="en-GB"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4294"/>
          <a:stretch/>
        </p:blipFill>
        <p:spPr>
          <a:xfrm>
            <a:off x="0" y="2857"/>
            <a:ext cx="9144000" cy="1049879"/>
          </a:xfrm>
          <a:prstGeom prst="rect">
            <a:avLst/>
          </a:prstGeom>
        </p:spPr>
      </p:pic>
      <p:pic>
        <p:nvPicPr>
          <p:cNvPr id="9" name="Picture 8"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l="27163" t="94655" r="-172" b="1936"/>
          <a:stretch/>
        </p:blipFill>
        <p:spPr bwMode="auto">
          <a:xfrm>
            <a:off x="2411760" y="6309320"/>
            <a:ext cx="6748041" cy="516915"/>
          </a:xfrm>
          <a:prstGeom prst="rect">
            <a:avLst/>
          </a:prstGeom>
          <a:noFill/>
          <a:ln>
            <a:noFill/>
          </a:ln>
          <a:extLst>
            <a:ext uri="{53640926-AAD7-44D8-BBD7-CCE9431645EC}">
              <a14:shadowObscured xmlns:a14="http://schemas.microsoft.com/office/drawing/2010/main"/>
            </a:ext>
          </a:extLst>
        </p:spPr>
      </p:pic>
      <p:sp>
        <p:nvSpPr>
          <p:cNvPr id="12" name="TextBox 7"/>
          <p:cNvSpPr txBox="1">
            <a:spLocks noChangeArrowheads="1"/>
          </p:cNvSpPr>
          <p:nvPr userDrawn="1"/>
        </p:nvSpPr>
        <p:spPr bwMode="auto">
          <a:xfrm>
            <a:off x="2803798" y="5733256"/>
            <a:ext cx="3568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99792" y="5672658"/>
            <a:ext cx="636662" cy="6366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7564" y="5805264"/>
            <a:ext cx="1936204" cy="838378"/>
          </a:xfrm>
          <a:prstGeom prst="rect">
            <a:avLst/>
          </a:prstGeom>
        </p:spPr>
      </p:pic>
      <p:pic>
        <p:nvPicPr>
          <p:cNvPr id="18" name="Picture 17"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t="92971" r="91250" b="2664"/>
          <a:stretch/>
        </p:blipFill>
        <p:spPr bwMode="auto">
          <a:xfrm>
            <a:off x="-4514" y="6058313"/>
            <a:ext cx="400050" cy="6617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553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36465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5165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5080" cy="1354162"/>
          </a:xfrm>
        </p:spPr>
        <p:txBody>
          <a:bodyPr>
            <a:normAutofit/>
          </a:bodyPr>
          <a:lstStyle>
            <a:lvl1pPr algn="l">
              <a:defRPr sz="3600" b="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Slide Title</a:t>
            </a:r>
            <a:endParaRPr lang="en-GB" dirty="0"/>
          </a:p>
        </p:txBody>
      </p:sp>
      <p:sp>
        <p:nvSpPr>
          <p:cNvPr id="3" name="Content Placeholder 2"/>
          <p:cNvSpPr>
            <a:spLocks noGrp="1"/>
          </p:cNvSpPr>
          <p:nvPr>
            <p:ph idx="1"/>
          </p:nvPr>
        </p:nvSpPr>
        <p:spPr>
          <a:xfrm>
            <a:off x="457200" y="1844824"/>
            <a:ext cx="8229600" cy="4032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1" name="Group 10"/>
          <p:cNvGrpSpPr/>
          <p:nvPr userDrawn="1"/>
        </p:nvGrpSpPr>
        <p:grpSpPr>
          <a:xfrm>
            <a:off x="0" y="6021288"/>
            <a:ext cx="9180512" cy="836872"/>
            <a:chOff x="2313341" y="6344818"/>
            <a:chExt cx="6830659" cy="513342"/>
          </a:xfrm>
        </p:grpSpPr>
        <p:pic>
          <p:nvPicPr>
            <p:cNvPr id="9" name="Picture 8"/>
            <p:cNvPicPr/>
            <p:nvPr userDrawn="1"/>
          </p:nvPicPr>
          <p:blipFill rotWithShape="1">
            <a:blip r:embed="rId2" cstate="print">
              <a:extLst>
                <a:ext uri="{28A0092B-C50C-407E-A947-70E740481C1C}">
                  <a14:useLocalDpi xmlns:a14="http://schemas.microsoft.com/office/drawing/2010/main" val="0"/>
                </a:ext>
              </a:extLst>
            </a:blip>
            <a:srcRect l="19086" t="235" b="235"/>
            <a:stretch/>
          </p:blipFill>
          <p:spPr>
            <a:xfrm>
              <a:off x="4002318" y="6344818"/>
              <a:ext cx="5141682" cy="513342"/>
            </a:xfrm>
            <a:prstGeom prst="rect">
              <a:avLst/>
            </a:prstGeom>
          </p:spPr>
        </p:pic>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53309" t="235" r="16521" b="235"/>
            <a:stretch/>
          </p:blipFill>
          <p:spPr>
            <a:xfrm>
              <a:off x="2313341" y="6344818"/>
              <a:ext cx="1688977" cy="513342"/>
            </a:xfrm>
            <a:prstGeom prst="rect">
              <a:avLst/>
            </a:prstGeom>
          </p:spPr>
        </p:pic>
      </p:grpSp>
      <p:sp>
        <p:nvSpPr>
          <p:cNvPr id="8" name="TextBox 7"/>
          <p:cNvSpPr txBox="1">
            <a:spLocks noChangeArrowheads="1"/>
          </p:cNvSpPr>
          <p:nvPr userDrawn="1"/>
        </p:nvSpPr>
        <p:spPr bwMode="auto">
          <a:xfrm>
            <a:off x="2915816" y="6237312"/>
            <a:ext cx="345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40000" contrast="60000"/>
                    </a14:imgEffect>
                  </a14:imgLayer>
                </a14:imgProps>
              </a:ext>
              <a:ext uri="{28A0092B-C50C-407E-A947-70E740481C1C}">
                <a14:useLocalDpi xmlns:a14="http://schemas.microsoft.com/office/drawing/2010/main" val="0"/>
              </a:ext>
            </a:extLst>
          </a:blip>
          <a:srcRect/>
          <a:stretch>
            <a:fillRect/>
          </a:stretch>
        </p:blipFill>
        <p:spPr bwMode="auto">
          <a:xfrm>
            <a:off x="2627784" y="6032698"/>
            <a:ext cx="780678" cy="78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433074"/>
            <a:ext cx="1763688" cy="763678"/>
          </a:xfrm>
          <a:prstGeom prst="rect">
            <a:avLst/>
          </a:prstGeom>
        </p:spPr>
      </p:pic>
    </p:spTree>
    <p:extLst>
      <p:ext uri="{BB962C8B-B14F-4D97-AF65-F5344CB8AC3E}">
        <p14:creationId xmlns:p14="http://schemas.microsoft.com/office/powerpoint/2010/main" val="53174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49027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2696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16386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1759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890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71398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26/08/2016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05490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4E04-FA3B-4CC2-B22B-1F4522E7061B}" type="datetimeFigureOut">
              <a:rPr lang="en-GB" smtClean="0"/>
              <a:t>26/08/2016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17E-3006-4DA7-AB2F-F4226486F436}" type="slidenum">
              <a:rPr lang="en-GB" smtClean="0"/>
              <a:t>‹#›</a:t>
            </a:fld>
            <a:endParaRPr lang="en-GB" dirty="0"/>
          </a:p>
        </p:txBody>
      </p:sp>
    </p:spTree>
    <p:extLst>
      <p:ext uri="{BB962C8B-B14F-4D97-AF65-F5344CB8AC3E}">
        <p14:creationId xmlns:p14="http://schemas.microsoft.com/office/powerpoint/2010/main" val="188859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683618"/>
          </a:xfrm>
        </p:spPr>
        <p:txBody>
          <a:bodyPr/>
          <a:lstStyle/>
          <a:p>
            <a:r>
              <a:rPr lang="en-GB" dirty="0" smtClean="0"/>
              <a:t>Developing a culture of engagement and Partnership</a:t>
            </a:r>
            <a:endParaRPr lang="en-GB" dirty="0"/>
          </a:p>
        </p:txBody>
      </p:sp>
      <p:sp>
        <p:nvSpPr>
          <p:cNvPr id="3" name="Subtitle 2"/>
          <p:cNvSpPr>
            <a:spLocks noGrp="1"/>
          </p:cNvSpPr>
          <p:nvPr>
            <p:ph type="subTitle" idx="1"/>
          </p:nvPr>
        </p:nvSpPr>
        <p:spPr>
          <a:xfrm>
            <a:off x="1371600" y="3356992"/>
            <a:ext cx="6400800" cy="1944216"/>
          </a:xfrm>
        </p:spPr>
        <p:txBody>
          <a:bodyPr>
            <a:normAutofit fontScale="70000" lnSpcReduction="20000"/>
          </a:bodyPr>
          <a:lstStyle/>
          <a:p>
            <a:r>
              <a:rPr lang="en-GB" dirty="0" smtClean="0"/>
              <a:t>Eve Lewis</a:t>
            </a:r>
          </a:p>
          <a:p>
            <a:r>
              <a:rPr lang="en-GB" dirty="0" smtClean="0"/>
              <a:t>Director</a:t>
            </a:r>
          </a:p>
          <a:p>
            <a:endParaRPr lang="en-GB" dirty="0" smtClean="0"/>
          </a:p>
          <a:p>
            <a:r>
              <a:rPr lang="en-GB" dirty="0" smtClean="0"/>
              <a:t>Student Engagement in University decision making – towards a more systemically inclusive student voice</a:t>
            </a:r>
            <a:endParaRPr lang="en-GB" dirty="0"/>
          </a:p>
        </p:txBody>
      </p:sp>
    </p:spTree>
    <p:extLst>
      <p:ext uri="{BB962C8B-B14F-4D97-AF65-F5344CB8AC3E}">
        <p14:creationId xmlns:p14="http://schemas.microsoft.com/office/powerpoint/2010/main" val="203756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23528" y="1916832"/>
            <a:ext cx="8229600" cy="3744416"/>
          </a:xfrm>
        </p:spPr>
        <p:txBody>
          <a:bodyPr>
            <a:normAutofit fontScale="85000" lnSpcReduction="10000"/>
          </a:bodyPr>
          <a:lstStyle/>
          <a:p>
            <a:pPr marL="457200" lvl="1" indent="0">
              <a:buNone/>
            </a:pPr>
            <a:endParaRPr lang="en-GB" sz="2400" dirty="0" smtClean="0"/>
          </a:p>
          <a:p>
            <a:pPr marL="457200" lvl="1" indent="0">
              <a:lnSpc>
                <a:spcPct val="200000"/>
              </a:lnSpc>
              <a:buNone/>
            </a:pPr>
            <a:r>
              <a:rPr lang="en-GB" sz="2400" dirty="0" smtClean="0"/>
              <a:t>‘The university and the SRC might want to reflect upon how they could most effectively work together to help sustain a partnership that actively contributes to the development of a policy for the enhancement of student learning’ </a:t>
            </a:r>
          </a:p>
          <a:p>
            <a:pPr marL="457200" lvl="1" indent="0">
              <a:buNone/>
            </a:pPr>
            <a:endParaRPr lang="en-GB" sz="800" dirty="0" smtClean="0"/>
          </a:p>
          <a:p>
            <a:pPr marL="457200" lvl="1" indent="0" algn="r">
              <a:buNone/>
            </a:pPr>
            <a:r>
              <a:rPr lang="en-GB" sz="2000" dirty="0" smtClean="0"/>
              <a:t>-University of Glasgow ELIR 2004</a:t>
            </a:r>
            <a:endParaRPr lang="en-GB" sz="2000" dirty="0"/>
          </a:p>
        </p:txBody>
      </p:sp>
    </p:spTree>
    <p:extLst>
      <p:ext uri="{BB962C8B-B14F-4D97-AF65-F5344CB8AC3E}">
        <p14:creationId xmlns:p14="http://schemas.microsoft.com/office/powerpoint/2010/main" val="44879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28800"/>
            <a:ext cx="8229600" cy="4248472"/>
          </a:xfrm>
        </p:spPr>
        <p:txBody>
          <a:bodyPr>
            <a:normAutofit/>
          </a:bodyPr>
          <a:lstStyle/>
          <a:p>
            <a:endParaRPr lang="en-GB" sz="2200" dirty="0" smtClean="0"/>
          </a:p>
          <a:p>
            <a:endParaRPr lang="en-GB" sz="2200" dirty="0"/>
          </a:p>
          <a:p>
            <a:endParaRPr lang="en-GB" sz="2200" dirty="0" smtClean="0"/>
          </a:p>
          <a:p>
            <a:pPr marL="0" indent="0">
              <a:lnSpc>
                <a:spcPct val="200000"/>
              </a:lnSpc>
              <a:buNone/>
            </a:pPr>
            <a:r>
              <a:rPr lang="en-GB" sz="2200" dirty="0" smtClean="0"/>
              <a:t>‘Partnership has delivered significant development in policies and provision, all of which contribute positively to the student learning experience’</a:t>
            </a:r>
          </a:p>
          <a:p>
            <a:pPr marL="0" indent="0" algn="r">
              <a:lnSpc>
                <a:spcPct val="200000"/>
              </a:lnSpc>
              <a:buNone/>
            </a:pPr>
            <a:r>
              <a:rPr lang="en-GB" sz="2200" dirty="0" smtClean="0"/>
              <a:t>Glasgow University ELIR 2010</a:t>
            </a:r>
          </a:p>
          <a:p>
            <a:pPr marL="0" indent="0" algn="r">
              <a:buNone/>
            </a:pPr>
            <a:endParaRPr lang="en-GB" sz="2200" dirty="0" smtClean="0"/>
          </a:p>
          <a:p>
            <a:pPr marL="0" indent="0">
              <a:buNone/>
            </a:pPr>
            <a:endParaRPr lang="en-GB" sz="2200" dirty="0"/>
          </a:p>
        </p:txBody>
      </p:sp>
    </p:spTree>
    <p:extLst>
      <p:ext uri="{BB962C8B-B14F-4D97-AF65-F5344CB8AC3E}">
        <p14:creationId xmlns:p14="http://schemas.microsoft.com/office/powerpoint/2010/main" val="250721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Box 2073"/>
          <p:cNvSpPr txBox="1"/>
          <p:nvPr/>
        </p:nvSpPr>
        <p:spPr>
          <a:xfrm>
            <a:off x="1159100" y="1118892"/>
            <a:ext cx="7031865" cy="507831"/>
          </a:xfrm>
          <a:prstGeom prst="rect">
            <a:avLst/>
          </a:prstGeom>
          <a:noFill/>
        </p:spPr>
        <p:txBody>
          <a:bodyPr wrap="square" rtlCol="0">
            <a:spAutoFit/>
          </a:bodyPr>
          <a:lstStyle/>
          <a:p>
            <a:pPr algn="ctr"/>
            <a:r>
              <a:rPr lang="en-GB" sz="27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Student Engagement Framework</a:t>
            </a:r>
          </a:p>
        </p:txBody>
      </p:sp>
      <p:sp>
        <p:nvSpPr>
          <p:cNvPr id="84" name="Text Box 2"/>
          <p:cNvSpPr txBox="1">
            <a:spLocks noChangeArrowheads="1"/>
          </p:cNvSpPr>
          <p:nvPr/>
        </p:nvSpPr>
        <p:spPr bwMode="auto">
          <a:xfrm>
            <a:off x="429130" y="2068265"/>
            <a:ext cx="2043615" cy="921544"/>
          </a:xfrm>
          <a:prstGeom prst="rect">
            <a:avLst/>
          </a:prstGeom>
          <a:noFill/>
          <a:ln w="9525">
            <a:noFill/>
            <a:miter lim="800000"/>
            <a:headEnd/>
            <a:tailEnd/>
          </a:ln>
        </p:spPr>
        <p:txBody>
          <a:bodyPr rot="0" vert="horz" wrap="square" lIns="68580" tIns="34290" rIns="68580" bIns="34290" anchor="t" anchorCtr="0">
            <a:noAutofit/>
          </a:bodyPr>
          <a:lstStyle/>
          <a:p>
            <a:pPr algn="ctr"/>
            <a:r>
              <a:rPr lang="en-GB" sz="1650" b="1" dirty="0">
                <a:solidFill>
                  <a:srgbClr val="2F5496"/>
                </a:solidFill>
                <a:latin typeface="Verdana" panose="020B0604030504040204" pitchFamily="34" charset="0"/>
                <a:ea typeface="Calibri" panose="020F0502020204030204" pitchFamily="34" charset="0"/>
                <a:cs typeface="Times New Roman" panose="02020603050405020304" pitchFamily="18" charset="0"/>
              </a:rPr>
              <a:t>Focus on enhancement and change</a:t>
            </a:r>
            <a:endParaRPr lang="en-GB" sz="750" dirty="0">
              <a:latin typeface="Verdana" panose="020B0604030504040204" pitchFamily="34" charset="0"/>
              <a:ea typeface="Calibri" panose="020F0502020204030204" pitchFamily="34" charset="0"/>
              <a:cs typeface="Times New Roman" panose="02020603050405020304" pitchFamily="18" charset="0"/>
            </a:endParaRPr>
          </a:p>
        </p:txBody>
      </p:sp>
      <p:sp>
        <p:nvSpPr>
          <p:cNvPr id="85" name="Text Box 2"/>
          <p:cNvSpPr txBox="1">
            <a:spLocks noChangeArrowheads="1"/>
          </p:cNvSpPr>
          <p:nvPr/>
        </p:nvSpPr>
        <p:spPr bwMode="auto">
          <a:xfrm>
            <a:off x="6758997" y="4558058"/>
            <a:ext cx="1428750" cy="921544"/>
          </a:xfrm>
          <a:prstGeom prst="rect">
            <a:avLst/>
          </a:prstGeom>
          <a:noFill/>
          <a:ln w="9525">
            <a:noFill/>
            <a:miter lim="800000"/>
            <a:headEnd/>
            <a:tailEnd/>
          </a:ln>
        </p:spPr>
        <p:txBody>
          <a:bodyPr rot="0" vert="horz" wrap="square" lIns="68580" tIns="34290" rIns="68580" bIns="34290" anchor="t" anchorCtr="0">
            <a:noAutofit/>
          </a:bodyPr>
          <a:lstStyle/>
          <a:p>
            <a:pPr algn="ctr"/>
            <a:r>
              <a:rPr lang="en-GB" sz="1650" b="1" dirty="0">
                <a:solidFill>
                  <a:srgbClr val="2F5496"/>
                </a:solidFill>
                <a:latin typeface="Verdana" panose="020B0604030504040204" pitchFamily="34" charset="0"/>
                <a:ea typeface="Calibri" panose="020F0502020204030204" pitchFamily="34" charset="0"/>
                <a:cs typeface="Times New Roman" panose="02020603050405020304" pitchFamily="18" charset="0"/>
              </a:rPr>
              <a:t>Students as partners</a:t>
            </a:r>
            <a:endParaRPr lang="en-GB" sz="750" dirty="0">
              <a:latin typeface="Verdana" panose="020B0604030504040204" pitchFamily="34" charset="0"/>
              <a:ea typeface="Calibri" panose="020F0502020204030204" pitchFamily="34" charset="0"/>
              <a:cs typeface="Times New Roman" panose="02020603050405020304" pitchFamily="18" charset="0"/>
            </a:endParaRPr>
          </a:p>
        </p:txBody>
      </p:sp>
      <p:sp>
        <p:nvSpPr>
          <p:cNvPr id="86" name="Text Box 2"/>
          <p:cNvSpPr txBox="1">
            <a:spLocks noChangeArrowheads="1"/>
          </p:cNvSpPr>
          <p:nvPr/>
        </p:nvSpPr>
        <p:spPr bwMode="auto">
          <a:xfrm>
            <a:off x="638459" y="3457504"/>
            <a:ext cx="1314450" cy="921544"/>
          </a:xfrm>
          <a:prstGeom prst="rect">
            <a:avLst/>
          </a:prstGeom>
          <a:noFill/>
          <a:ln w="9525">
            <a:noFill/>
            <a:miter lim="800000"/>
            <a:headEnd/>
            <a:tailEnd/>
          </a:ln>
        </p:spPr>
        <p:txBody>
          <a:bodyPr rot="0" vert="horz" wrap="square" lIns="68580" tIns="34290" rIns="68580" bIns="34290" anchor="t" anchorCtr="0">
            <a:noAutofit/>
          </a:bodyPr>
          <a:lstStyle/>
          <a:p>
            <a:pPr algn="ctr"/>
            <a:r>
              <a:rPr lang="en-GB" sz="1350" dirty="0">
                <a:solidFill>
                  <a:srgbClr val="2F5496"/>
                </a:solidFill>
                <a:latin typeface="Verdana" panose="020B0604030504040204" pitchFamily="34" charset="0"/>
                <a:ea typeface="Calibri" panose="020F0502020204030204" pitchFamily="34" charset="0"/>
                <a:cs typeface="Times New Roman" panose="02020603050405020304" pitchFamily="18" charset="0"/>
              </a:rPr>
              <a:t>Appropriate resources and support</a:t>
            </a:r>
            <a:endParaRPr lang="en-GB" sz="750" dirty="0">
              <a:latin typeface="Verdana" panose="020B0604030504040204" pitchFamily="34" charset="0"/>
              <a:ea typeface="Calibri" panose="020F0502020204030204" pitchFamily="34" charset="0"/>
              <a:cs typeface="Times New Roman" panose="02020603050405020304" pitchFamily="18" charset="0"/>
            </a:endParaRPr>
          </a:p>
        </p:txBody>
      </p:sp>
      <p:sp>
        <p:nvSpPr>
          <p:cNvPr id="87" name="Text Box 2"/>
          <p:cNvSpPr txBox="1">
            <a:spLocks noChangeArrowheads="1"/>
          </p:cNvSpPr>
          <p:nvPr/>
        </p:nvSpPr>
        <p:spPr bwMode="auto">
          <a:xfrm>
            <a:off x="6819365" y="2068265"/>
            <a:ext cx="1314450" cy="921544"/>
          </a:xfrm>
          <a:prstGeom prst="rect">
            <a:avLst/>
          </a:prstGeom>
          <a:noFill/>
          <a:ln w="9525">
            <a:noFill/>
            <a:miter lim="800000"/>
            <a:headEnd/>
            <a:tailEnd/>
          </a:ln>
        </p:spPr>
        <p:txBody>
          <a:bodyPr rot="0" vert="horz" wrap="square" lIns="68580" tIns="34290" rIns="68580" bIns="34290" anchor="t" anchorCtr="0">
            <a:noAutofit/>
          </a:bodyPr>
          <a:lstStyle/>
          <a:p>
            <a:pPr algn="ctr"/>
            <a:r>
              <a:rPr lang="en-GB" sz="1350" dirty="0">
                <a:solidFill>
                  <a:srgbClr val="2F5496"/>
                </a:solidFill>
                <a:latin typeface="Verdana" panose="020B0604030504040204" pitchFamily="34" charset="0"/>
                <a:ea typeface="Calibri" panose="020F0502020204030204" pitchFamily="34" charset="0"/>
                <a:cs typeface="Times New Roman" panose="02020603050405020304" pitchFamily="18" charset="0"/>
              </a:rPr>
              <a:t>Valuing the student contribution</a:t>
            </a:r>
            <a:endParaRPr lang="en-GB" sz="750" dirty="0">
              <a:latin typeface="Verdana" panose="020B0604030504040204" pitchFamily="34" charset="0"/>
              <a:ea typeface="Calibri" panose="020F0502020204030204" pitchFamily="34" charset="0"/>
              <a:cs typeface="Times New Roman" panose="02020603050405020304" pitchFamily="18" charset="0"/>
            </a:endParaRPr>
          </a:p>
        </p:txBody>
      </p:sp>
      <p:sp>
        <p:nvSpPr>
          <p:cNvPr id="88" name="Text Box 2"/>
          <p:cNvSpPr txBox="1">
            <a:spLocks noChangeArrowheads="1"/>
          </p:cNvSpPr>
          <p:nvPr/>
        </p:nvSpPr>
        <p:spPr bwMode="auto">
          <a:xfrm>
            <a:off x="7035387" y="3497210"/>
            <a:ext cx="1314450" cy="571500"/>
          </a:xfrm>
          <a:prstGeom prst="rect">
            <a:avLst/>
          </a:prstGeom>
          <a:noFill/>
          <a:ln w="9525">
            <a:noFill/>
            <a:miter lim="800000"/>
            <a:headEnd/>
            <a:tailEnd/>
          </a:ln>
        </p:spPr>
        <p:txBody>
          <a:bodyPr rot="0" vert="horz" wrap="square" lIns="68580" tIns="34290" rIns="68580" bIns="34290" anchor="t" anchorCtr="0">
            <a:noAutofit/>
          </a:bodyPr>
          <a:lstStyle/>
          <a:p>
            <a:pPr algn="ctr"/>
            <a:r>
              <a:rPr lang="en-GB" sz="1350" dirty="0">
                <a:solidFill>
                  <a:srgbClr val="2F5496"/>
                </a:solidFill>
                <a:latin typeface="Verdana" panose="020B0604030504040204" pitchFamily="34" charset="0"/>
                <a:ea typeface="Calibri" panose="020F0502020204030204" pitchFamily="34" charset="0"/>
                <a:cs typeface="Times New Roman" panose="02020603050405020304" pitchFamily="18" charset="0"/>
              </a:rPr>
              <a:t>A culture of engagement</a:t>
            </a:r>
            <a:endParaRPr lang="en-GB" sz="750" dirty="0">
              <a:latin typeface="Verdana" panose="020B0604030504040204" pitchFamily="34" charset="0"/>
              <a:ea typeface="Calibri" panose="020F0502020204030204" pitchFamily="34" charset="0"/>
              <a:cs typeface="Times New Roman" panose="02020603050405020304" pitchFamily="18" charset="0"/>
            </a:endParaRPr>
          </a:p>
        </p:txBody>
      </p:sp>
      <p:sp>
        <p:nvSpPr>
          <p:cNvPr id="89" name="Text Box 2"/>
          <p:cNvSpPr txBox="1">
            <a:spLocks noChangeArrowheads="1"/>
          </p:cNvSpPr>
          <p:nvPr/>
        </p:nvSpPr>
        <p:spPr bwMode="auto">
          <a:xfrm>
            <a:off x="928840" y="4883379"/>
            <a:ext cx="1314450" cy="578644"/>
          </a:xfrm>
          <a:prstGeom prst="rect">
            <a:avLst/>
          </a:prstGeom>
          <a:noFill/>
          <a:ln w="9525">
            <a:noFill/>
            <a:miter lim="800000"/>
            <a:headEnd/>
            <a:tailEnd/>
          </a:ln>
        </p:spPr>
        <p:txBody>
          <a:bodyPr rot="0" vert="horz" wrap="square" lIns="68580" tIns="34290" rIns="68580" bIns="34290" anchor="t" anchorCtr="0">
            <a:noAutofit/>
          </a:bodyPr>
          <a:lstStyle/>
          <a:p>
            <a:pPr algn="ctr"/>
            <a:r>
              <a:rPr lang="en-GB" sz="1350" dirty="0">
                <a:solidFill>
                  <a:srgbClr val="2F5496"/>
                </a:solidFill>
                <a:latin typeface="Verdana" panose="020B0604030504040204" pitchFamily="34" charset="0"/>
                <a:ea typeface="Calibri" panose="020F0502020204030204" pitchFamily="34" charset="0"/>
                <a:cs typeface="Times New Roman" panose="02020603050405020304" pitchFamily="18" charset="0"/>
              </a:rPr>
              <a:t>Responding to diversity</a:t>
            </a:r>
            <a:endParaRPr lang="en-GB" sz="75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srcRect l="24761" t="7094" r="24219" b="5714"/>
          <a:stretch/>
        </p:blipFill>
        <p:spPr bwMode="auto">
          <a:xfrm>
            <a:off x="2319808" y="1651936"/>
            <a:ext cx="4319706" cy="4150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877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Development of the Student Engagement Framework </a:t>
            </a:r>
            <a:endParaRPr lang="en-GB" dirty="0"/>
          </a:p>
        </p:txBody>
      </p:sp>
      <p:sp>
        <p:nvSpPr>
          <p:cNvPr id="3" name="Content Placeholder 2"/>
          <p:cNvSpPr>
            <a:spLocks noGrp="1"/>
          </p:cNvSpPr>
          <p:nvPr>
            <p:ph idx="1"/>
          </p:nvPr>
        </p:nvSpPr>
        <p:spPr/>
        <p:txBody>
          <a:bodyPr>
            <a:normAutofit/>
          </a:bodyPr>
          <a:lstStyle/>
          <a:p>
            <a:r>
              <a:rPr lang="en-GB" dirty="0" smtClean="0"/>
              <a:t>Agreement on need, use and focus of a framework </a:t>
            </a:r>
          </a:p>
          <a:p>
            <a:r>
              <a:rPr lang="en-GB" dirty="0" smtClean="0"/>
              <a:t>46 focus groups – wide range of participants</a:t>
            </a:r>
          </a:p>
          <a:p>
            <a:r>
              <a:rPr lang="en-GB" dirty="0" smtClean="0"/>
              <a:t>Initial draft</a:t>
            </a:r>
          </a:p>
          <a:p>
            <a:r>
              <a:rPr lang="en-GB" dirty="0" smtClean="0"/>
              <a:t>Extensive period of consultation</a:t>
            </a:r>
          </a:p>
          <a:p>
            <a:r>
              <a:rPr lang="en-GB" dirty="0" smtClean="0"/>
              <a:t>A jointly owned framework</a:t>
            </a:r>
            <a:endParaRPr lang="en-GB" dirty="0"/>
          </a:p>
        </p:txBody>
      </p:sp>
    </p:spTree>
    <p:extLst>
      <p:ext uri="{BB962C8B-B14F-4D97-AF65-F5344CB8AC3E}">
        <p14:creationId xmlns:p14="http://schemas.microsoft.com/office/powerpoint/2010/main" val="24245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23" y="1412875"/>
            <a:ext cx="637955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9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Use of the Student Engagement Framework</a:t>
            </a:r>
            <a:endParaRPr lang="en-GB" dirty="0"/>
          </a:p>
        </p:txBody>
      </p:sp>
      <p:sp>
        <p:nvSpPr>
          <p:cNvPr id="3" name="Content Placeholder 2"/>
          <p:cNvSpPr>
            <a:spLocks noGrp="1"/>
          </p:cNvSpPr>
          <p:nvPr>
            <p:ph idx="1"/>
          </p:nvPr>
        </p:nvSpPr>
        <p:spPr/>
        <p:txBody>
          <a:bodyPr/>
          <a:lstStyle/>
          <a:p>
            <a:r>
              <a:rPr lang="en-GB" dirty="0" smtClean="0"/>
              <a:t>Training and resources</a:t>
            </a:r>
          </a:p>
          <a:p>
            <a:r>
              <a:rPr lang="en-GB" dirty="0" smtClean="0"/>
              <a:t>Events and publications</a:t>
            </a:r>
          </a:p>
          <a:p>
            <a:r>
              <a:rPr lang="en-GB" dirty="0" smtClean="0"/>
              <a:t>Institutional strategic planning</a:t>
            </a:r>
          </a:p>
          <a:p>
            <a:r>
              <a:rPr lang="en-GB" dirty="0" smtClean="0"/>
              <a:t>National agencies reference point</a:t>
            </a:r>
          </a:p>
          <a:p>
            <a:r>
              <a:rPr lang="en-GB" dirty="0" smtClean="0"/>
              <a:t>National strategic developments – college students associations</a:t>
            </a:r>
          </a:p>
          <a:p>
            <a:r>
              <a:rPr lang="en-GB" dirty="0" smtClean="0"/>
              <a:t>Internal sparqs planning</a:t>
            </a:r>
          </a:p>
          <a:p>
            <a:endParaRPr lang="en-GB" dirty="0"/>
          </a:p>
        </p:txBody>
      </p:sp>
    </p:spTree>
    <p:extLst>
      <p:ext uri="{BB962C8B-B14F-4D97-AF65-F5344CB8AC3E}">
        <p14:creationId xmlns:p14="http://schemas.microsoft.com/office/powerpoint/2010/main" val="89338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6635080" cy="45719"/>
          </a:xfrm>
        </p:spPr>
        <p:txBody>
          <a:bodyPr>
            <a:normAutofit fontScale="90000"/>
          </a:bodyPr>
          <a:lstStyle/>
          <a:p>
            <a:endParaRPr lang="en-GB" dirty="0"/>
          </a:p>
        </p:txBody>
      </p:sp>
      <p:sp>
        <p:nvSpPr>
          <p:cNvPr id="3" name="Content Placeholder 2"/>
          <p:cNvSpPr>
            <a:spLocks noGrp="1"/>
          </p:cNvSpPr>
          <p:nvPr>
            <p:ph idx="1"/>
          </p:nvPr>
        </p:nvSpPr>
        <p:spPr>
          <a:xfrm>
            <a:off x="457200" y="692696"/>
            <a:ext cx="8229600" cy="4968552"/>
          </a:xfrm>
        </p:spPr>
        <p:txBody>
          <a:bodyPr>
            <a:normAutofit fontScale="77500" lnSpcReduction="20000"/>
          </a:bodyPr>
          <a:lstStyle/>
          <a:p>
            <a:pPr marL="0" indent="0">
              <a:buNone/>
            </a:pPr>
            <a:endParaRPr lang="en-GB" dirty="0" smtClean="0"/>
          </a:p>
          <a:p>
            <a:pPr marL="0" indent="0">
              <a:buNone/>
            </a:pPr>
            <a:r>
              <a:rPr lang="en-GB" dirty="0" smtClean="0"/>
              <a:t>GCU partners the students association to articulate a co-constructed approach to student engagement that reflects key messages of the Student Engagement Framework and QQAUK Quality Code.  This joint approach informs the GCU annual student led Student Experience Summit and underpins a sustainable approach to student engagement within existing academic and professional spheres, making student engagement normal practice and ‘just part of what we do’</a:t>
            </a:r>
          </a:p>
          <a:p>
            <a:pPr marL="0" indent="0">
              <a:buNone/>
            </a:pPr>
            <a:endParaRPr lang="en-GB" dirty="0" smtClean="0"/>
          </a:p>
          <a:p>
            <a:pPr marL="0" indent="0" algn="r">
              <a:buNone/>
            </a:pPr>
            <a:r>
              <a:rPr lang="en-GB" dirty="0"/>
              <a:t>Professor Nicola Andrew – academic lead  - enhancement Glasgow Caledonian University</a:t>
            </a:r>
            <a:endParaRPr lang="en-GB" dirty="0" smtClean="0"/>
          </a:p>
          <a:p>
            <a:pPr marL="0" indent="0" algn="r">
              <a:buNone/>
            </a:pPr>
            <a:endParaRPr lang="en-GB" dirty="0"/>
          </a:p>
        </p:txBody>
      </p:sp>
    </p:spTree>
    <p:extLst>
      <p:ext uri="{BB962C8B-B14F-4D97-AF65-F5344CB8AC3E}">
        <p14:creationId xmlns:p14="http://schemas.microsoft.com/office/powerpoint/2010/main" val="427005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Celebration report-2013</a:t>
            </a:r>
            <a:br>
              <a:rPr lang="en-GB" dirty="0" smtClean="0"/>
            </a:br>
            <a:r>
              <a:rPr lang="en-GB" dirty="0" smtClean="0"/>
              <a:t>Element 3</a:t>
            </a:r>
            <a:endParaRPr lang="en-GB" dirty="0"/>
          </a:p>
        </p:txBody>
      </p:sp>
      <p:sp>
        <p:nvSpPr>
          <p:cNvPr id="3" name="Content Placeholder 2"/>
          <p:cNvSpPr>
            <a:spLocks noGrp="1"/>
          </p:cNvSpPr>
          <p:nvPr>
            <p:ph idx="1"/>
          </p:nvPr>
        </p:nvSpPr>
        <p:spPr/>
        <p:txBody>
          <a:bodyPr>
            <a:normAutofit/>
          </a:bodyPr>
          <a:lstStyle/>
          <a:p>
            <a:r>
              <a:rPr lang="en-GB" sz="2200" dirty="0" smtClean="0"/>
              <a:t>A strategic, partnership –led approach to improving representative systems</a:t>
            </a:r>
          </a:p>
          <a:p>
            <a:r>
              <a:rPr lang="en-GB" sz="2200" dirty="0" smtClean="0"/>
              <a:t>Training and support for course reps(4,500 training 13/14)</a:t>
            </a:r>
          </a:p>
          <a:p>
            <a:r>
              <a:rPr lang="en-GB" sz="2200" dirty="0" smtClean="0"/>
              <a:t>Course rep/student learning and teaching events</a:t>
            </a:r>
          </a:p>
          <a:p>
            <a:r>
              <a:rPr lang="en-GB" sz="2200" dirty="0" smtClean="0"/>
              <a:t>Joined up rep systems(Departmental/faculty reps)</a:t>
            </a:r>
          </a:p>
          <a:p>
            <a:r>
              <a:rPr lang="en-GB" sz="2200" dirty="0" smtClean="0"/>
              <a:t>Gathering and responding to student feedback</a:t>
            </a:r>
          </a:p>
          <a:p>
            <a:r>
              <a:rPr lang="en-GB" sz="2200" dirty="0" smtClean="0"/>
              <a:t>Responding to Diversity</a:t>
            </a:r>
          </a:p>
          <a:p>
            <a:r>
              <a:rPr lang="en-GB" sz="2200" dirty="0" smtClean="0"/>
              <a:t>Student-Led Teaching awards</a:t>
            </a:r>
          </a:p>
          <a:p>
            <a:endParaRPr lang="en-GB" sz="2200" dirty="0"/>
          </a:p>
          <a:p>
            <a:endParaRPr lang="en-GB" sz="2200" dirty="0"/>
          </a:p>
        </p:txBody>
      </p:sp>
    </p:spTree>
    <p:extLst>
      <p:ext uri="{BB962C8B-B14F-4D97-AF65-F5344CB8AC3E}">
        <p14:creationId xmlns:p14="http://schemas.microsoft.com/office/powerpoint/2010/main" val="236381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 4.</a:t>
            </a:r>
            <a:endParaRPr lang="en-GB" dirty="0"/>
          </a:p>
        </p:txBody>
      </p:sp>
      <p:sp>
        <p:nvSpPr>
          <p:cNvPr id="3" name="Content Placeholder 2"/>
          <p:cNvSpPr>
            <a:spLocks noGrp="1"/>
          </p:cNvSpPr>
          <p:nvPr>
            <p:ph idx="1"/>
          </p:nvPr>
        </p:nvSpPr>
        <p:spPr>
          <a:xfrm>
            <a:off x="457200" y="1628800"/>
            <a:ext cx="8229600" cy="4032448"/>
          </a:xfrm>
        </p:spPr>
        <p:txBody>
          <a:bodyPr>
            <a:normAutofit fontScale="92500" lnSpcReduction="10000"/>
          </a:bodyPr>
          <a:lstStyle/>
          <a:p>
            <a:pPr>
              <a:lnSpc>
                <a:spcPct val="150000"/>
              </a:lnSpc>
            </a:pPr>
            <a:r>
              <a:rPr lang="en-GB" sz="2200" dirty="0" smtClean="0"/>
              <a:t>Learning from ELIR consistently cites Student engagement as a key strength across the sector</a:t>
            </a:r>
          </a:p>
          <a:p>
            <a:pPr>
              <a:lnSpc>
                <a:spcPct val="150000"/>
              </a:lnSpc>
            </a:pPr>
            <a:r>
              <a:rPr lang="en-GB" sz="2200" dirty="0" smtClean="0"/>
              <a:t>Student involvement in formal review processes</a:t>
            </a:r>
          </a:p>
          <a:p>
            <a:pPr lvl="1">
              <a:lnSpc>
                <a:spcPct val="150000"/>
              </a:lnSpc>
            </a:pPr>
            <a:r>
              <a:rPr lang="en-GB" sz="2200" dirty="0" smtClean="0"/>
              <a:t>‘By 2005 ten institutions had internal student reviewers, now this practice has been universally adopted</a:t>
            </a:r>
          </a:p>
          <a:p>
            <a:pPr>
              <a:lnSpc>
                <a:spcPct val="150000"/>
              </a:lnSpc>
            </a:pPr>
            <a:r>
              <a:rPr lang="en-GB" sz="2200" dirty="0" smtClean="0"/>
              <a:t>Student involvement in major organisation change</a:t>
            </a:r>
          </a:p>
          <a:p>
            <a:pPr>
              <a:lnSpc>
                <a:spcPct val="150000"/>
              </a:lnSpc>
            </a:pPr>
            <a:r>
              <a:rPr lang="en-GB" sz="2200" dirty="0" smtClean="0"/>
              <a:t>Student ownership of reflective analysis</a:t>
            </a:r>
          </a:p>
          <a:p>
            <a:pPr>
              <a:lnSpc>
                <a:spcPct val="150000"/>
              </a:lnSpc>
            </a:pPr>
            <a:r>
              <a:rPr lang="en-GB" sz="2200" dirty="0" smtClean="0"/>
              <a:t>Advocates of student engagement at senior level</a:t>
            </a:r>
          </a:p>
          <a:p>
            <a:endParaRPr lang="en-GB" sz="2200" dirty="0" smtClean="0"/>
          </a:p>
          <a:p>
            <a:endParaRPr lang="en-GB" dirty="0"/>
          </a:p>
        </p:txBody>
      </p:sp>
    </p:spTree>
    <p:extLst>
      <p:ext uri="{BB962C8B-B14F-4D97-AF65-F5344CB8AC3E}">
        <p14:creationId xmlns:p14="http://schemas.microsoft.com/office/powerpoint/2010/main" val="3688725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412776"/>
            <a:ext cx="8229600" cy="4896544"/>
          </a:xfrm>
        </p:spPr>
        <p:txBody>
          <a:bodyPr>
            <a:normAutofit fontScale="92500" lnSpcReduction="10000"/>
          </a:bodyPr>
          <a:lstStyle/>
          <a:p>
            <a:pPr marL="0" indent="0">
              <a:buNone/>
            </a:pPr>
            <a:r>
              <a:rPr lang="en-GB" dirty="0" smtClean="0"/>
              <a:t>Heriot-Watt University</a:t>
            </a:r>
          </a:p>
          <a:p>
            <a:pPr marL="0" indent="0">
              <a:buNone/>
            </a:pPr>
            <a:endParaRPr lang="en-GB" dirty="0" smtClean="0"/>
          </a:p>
          <a:p>
            <a:r>
              <a:rPr lang="en-GB" dirty="0" smtClean="0"/>
              <a:t>4th </a:t>
            </a:r>
            <a:r>
              <a:rPr lang="en-GB" dirty="0"/>
              <a:t>amongst universities in the UK for overall student satisfaction in the National Student Survey in 2012; up from 29th position in the previous year</a:t>
            </a:r>
            <a:r>
              <a:rPr lang="en-GB" dirty="0" smtClean="0"/>
              <a:t>.</a:t>
            </a:r>
          </a:p>
          <a:p>
            <a:r>
              <a:rPr lang="en-GB" dirty="0" smtClean="0"/>
              <a:t>Top in the UK </a:t>
            </a:r>
            <a:r>
              <a:rPr lang="en-GB" dirty="0"/>
              <a:t>for Student Experience in the Sunday Times University Guide, </a:t>
            </a:r>
            <a:endParaRPr lang="en-GB" dirty="0" smtClean="0"/>
          </a:p>
          <a:p>
            <a:r>
              <a:rPr lang="en-GB" dirty="0" smtClean="0"/>
              <a:t>Scottish </a:t>
            </a:r>
            <a:r>
              <a:rPr lang="en-GB" dirty="0"/>
              <a:t>University of the Year for the second year running.</a:t>
            </a:r>
          </a:p>
          <a:p>
            <a:endParaRPr lang="en-GB" dirty="0"/>
          </a:p>
          <a:p>
            <a:endParaRPr lang="en-GB" dirty="0"/>
          </a:p>
        </p:txBody>
      </p:sp>
    </p:spTree>
    <p:extLst>
      <p:ext uri="{BB962C8B-B14F-4D97-AF65-F5344CB8AC3E}">
        <p14:creationId xmlns:p14="http://schemas.microsoft.com/office/powerpoint/2010/main" val="364933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Who are we?</a:t>
            </a:r>
            <a:endParaRPr lang="en-GB" dirty="0"/>
          </a:p>
        </p:txBody>
      </p:sp>
      <p:sp>
        <p:nvSpPr>
          <p:cNvPr id="3" name="Content Placeholder 2"/>
          <p:cNvSpPr>
            <a:spLocks noGrp="1"/>
          </p:cNvSpPr>
          <p:nvPr>
            <p:ph idx="1"/>
          </p:nvPr>
        </p:nvSpPr>
        <p:spPr/>
        <p:txBody>
          <a:bodyPr>
            <a:normAutofit fontScale="92500" lnSpcReduction="10000"/>
          </a:bodyPr>
          <a:lstStyle/>
          <a:p>
            <a:pPr>
              <a:lnSpc>
                <a:spcPct val="150000"/>
              </a:lnSpc>
              <a:buSzPct val="120000"/>
              <a:buFont typeface="Wingdings" pitchFamily="2" charset="2"/>
              <a:buChar char="§"/>
            </a:pPr>
            <a:r>
              <a:rPr lang="en-GB" altLang="en-US" sz="2200" b="1" dirty="0"/>
              <a:t>s</a:t>
            </a:r>
            <a:r>
              <a:rPr lang="en-GB" altLang="en-US" sz="2200" dirty="0" smtClean="0"/>
              <a:t>tudent </a:t>
            </a:r>
            <a:r>
              <a:rPr lang="en-GB" altLang="en-US" sz="2200" b="1" dirty="0" smtClean="0"/>
              <a:t>par</a:t>
            </a:r>
            <a:r>
              <a:rPr lang="en-GB" altLang="en-US" sz="2200" dirty="0" smtClean="0"/>
              <a:t>tnerships </a:t>
            </a:r>
            <a:r>
              <a:rPr lang="en-GB" altLang="en-US" sz="2200" dirty="0"/>
              <a:t>in </a:t>
            </a:r>
            <a:r>
              <a:rPr lang="en-GB" altLang="en-US" sz="2200" b="1" dirty="0"/>
              <a:t>q</a:t>
            </a:r>
            <a:r>
              <a:rPr lang="en-GB" altLang="en-US" sz="2200" dirty="0" smtClean="0"/>
              <a:t>uality </a:t>
            </a:r>
            <a:r>
              <a:rPr lang="en-GB" altLang="en-US" sz="2200" b="1" dirty="0"/>
              <a:t>S</a:t>
            </a:r>
            <a:r>
              <a:rPr lang="en-GB" altLang="en-US" sz="2200" dirty="0"/>
              <a:t>cotland</a:t>
            </a:r>
          </a:p>
          <a:p>
            <a:pPr>
              <a:lnSpc>
                <a:spcPct val="150000"/>
              </a:lnSpc>
              <a:buSzPct val="120000"/>
              <a:buFont typeface="Wingdings" pitchFamily="2" charset="2"/>
              <a:buChar char="§"/>
            </a:pPr>
            <a:r>
              <a:rPr lang="en-GB" altLang="en-US" sz="2200" dirty="0"/>
              <a:t>Full-time staff in Edinburgh and Inverness</a:t>
            </a:r>
          </a:p>
          <a:p>
            <a:pPr>
              <a:lnSpc>
                <a:spcPct val="150000"/>
              </a:lnSpc>
              <a:buSzPct val="120000"/>
              <a:buFont typeface="Wingdings" pitchFamily="2" charset="2"/>
              <a:buChar char="§"/>
            </a:pPr>
            <a:r>
              <a:rPr lang="en-GB" altLang="en-US" sz="2200" dirty="0"/>
              <a:t>Works with all institutions and students’ associations in the university and college </a:t>
            </a:r>
            <a:r>
              <a:rPr lang="en-GB" altLang="en-US" sz="2200" dirty="0" smtClean="0"/>
              <a:t>sector. Provides international consultancy.</a:t>
            </a:r>
            <a:endParaRPr lang="en-GB" altLang="en-US" sz="2200" dirty="0"/>
          </a:p>
          <a:p>
            <a:pPr>
              <a:lnSpc>
                <a:spcPct val="150000"/>
              </a:lnSpc>
              <a:buSzPct val="120000"/>
              <a:buFont typeface="Wingdings" pitchFamily="2" charset="2"/>
              <a:buChar char="§"/>
            </a:pPr>
            <a:r>
              <a:rPr lang="en-GB" altLang="en-US" sz="2200" dirty="0" smtClean="0"/>
              <a:t>Scottish Charity  - members </a:t>
            </a:r>
            <a:r>
              <a:rPr lang="en-GB" altLang="en-US" sz="2200" dirty="0"/>
              <a:t>all sector </a:t>
            </a:r>
            <a:r>
              <a:rPr lang="en-GB" altLang="en-US" sz="2200" dirty="0" smtClean="0"/>
              <a:t>agencies</a:t>
            </a:r>
          </a:p>
          <a:p>
            <a:pPr>
              <a:lnSpc>
                <a:spcPct val="150000"/>
              </a:lnSpc>
              <a:buSzPct val="120000"/>
              <a:buFont typeface="Wingdings" pitchFamily="2" charset="2"/>
              <a:buChar char="§"/>
            </a:pPr>
            <a:r>
              <a:rPr lang="en-GB" altLang="en-US" sz="2200" dirty="0" smtClean="0"/>
              <a:t>Main Funding – Scottish Funding Council</a:t>
            </a:r>
            <a:endParaRPr lang="en-GB" altLang="en-US" sz="2200" dirty="0"/>
          </a:p>
          <a:p>
            <a:pPr>
              <a:lnSpc>
                <a:spcPct val="150000"/>
              </a:lnSpc>
              <a:buSzPct val="120000"/>
              <a:buFont typeface="Wingdings" pitchFamily="2" charset="2"/>
              <a:buChar char="§"/>
            </a:pPr>
            <a:r>
              <a:rPr lang="en-GB" altLang="en-US" sz="2200" dirty="0"/>
              <a:t>www.sparqs.ac.uk</a:t>
            </a:r>
          </a:p>
          <a:p>
            <a:pPr marL="0" indent="0">
              <a:buNone/>
            </a:pPr>
            <a:endParaRPr lang="en-GB" dirty="0"/>
          </a:p>
        </p:txBody>
      </p:sp>
    </p:spTree>
    <p:extLst>
      <p:ext uri="{BB962C8B-B14F-4D97-AF65-F5344CB8AC3E}">
        <p14:creationId xmlns:p14="http://schemas.microsoft.com/office/powerpoint/2010/main" val="1267152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GB" sz="2800" dirty="0"/>
          </a:p>
        </p:txBody>
      </p:sp>
      <p:sp>
        <p:nvSpPr>
          <p:cNvPr id="3" name="Content Placeholder 2"/>
          <p:cNvSpPr>
            <a:spLocks noGrp="1"/>
          </p:cNvSpPr>
          <p:nvPr>
            <p:ph idx="1"/>
          </p:nvPr>
        </p:nvSpPr>
        <p:spPr/>
        <p:txBody>
          <a:bodyPr>
            <a:normAutofit/>
          </a:bodyPr>
          <a:lstStyle/>
          <a:p>
            <a:r>
              <a:rPr lang="en-GB" dirty="0" smtClean="0"/>
              <a:t>“</a:t>
            </a:r>
            <a:r>
              <a:rPr lang="en-GB" dirty="0"/>
              <a:t>Both </a:t>
            </a:r>
            <a:r>
              <a:rPr lang="en-GB" dirty="0" smtClean="0"/>
              <a:t>the University </a:t>
            </a:r>
            <a:r>
              <a:rPr lang="en-GB" dirty="0"/>
              <a:t>and the Students’ Union believe this success was built on the strong working partnership we have developed over the past few years</a:t>
            </a:r>
            <a:r>
              <a:rPr lang="en-GB" dirty="0" smtClean="0"/>
              <a:t>.”</a:t>
            </a:r>
          </a:p>
          <a:p>
            <a:pPr algn="r"/>
            <a:endParaRPr lang="en-GB" dirty="0" smtClean="0"/>
          </a:p>
          <a:p>
            <a:pPr marL="0" indent="0" algn="r">
              <a:buNone/>
            </a:pPr>
            <a:r>
              <a:rPr lang="en-GB" sz="2400" dirty="0"/>
              <a:t>Professor John </a:t>
            </a:r>
            <a:r>
              <a:rPr lang="en-GB" sz="2400" dirty="0" err="1"/>
              <a:t>Sawkins</a:t>
            </a:r>
            <a:r>
              <a:rPr lang="en-GB" sz="2400" dirty="0" smtClean="0"/>
              <a:t>,</a:t>
            </a:r>
          </a:p>
          <a:p>
            <a:pPr marL="0" indent="0" algn="r">
              <a:buNone/>
            </a:pPr>
            <a:r>
              <a:rPr lang="en-GB" sz="2400" dirty="0" smtClean="0"/>
              <a:t> </a:t>
            </a:r>
            <a:r>
              <a:rPr lang="en-GB" sz="2400" dirty="0"/>
              <a:t>Deputy Principal (Learning and Teaching)</a:t>
            </a:r>
          </a:p>
          <a:p>
            <a:endParaRPr lang="en-GB" sz="2400" dirty="0"/>
          </a:p>
          <a:p>
            <a:endParaRPr lang="en-GB" dirty="0"/>
          </a:p>
        </p:txBody>
      </p:sp>
    </p:spTree>
    <p:extLst>
      <p:ext uri="{BB962C8B-B14F-4D97-AF65-F5344CB8AC3E}">
        <p14:creationId xmlns:p14="http://schemas.microsoft.com/office/powerpoint/2010/main" val="4007949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Heriot Watt – how we did it </a:t>
            </a:r>
            <a:endParaRPr lang="en-GB" dirty="0"/>
          </a:p>
        </p:txBody>
      </p:sp>
      <p:sp>
        <p:nvSpPr>
          <p:cNvPr id="3" name="Content Placeholder 2"/>
          <p:cNvSpPr>
            <a:spLocks noGrp="1"/>
          </p:cNvSpPr>
          <p:nvPr>
            <p:ph idx="1"/>
          </p:nvPr>
        </p:nvSpPr>
        <p:spPr>
          <a:xfrm>
            <a:off x="457200" y="1628800"/>
            <a:ext cx="8229600" cy="4248472"/>
          </a:xfrm>
        </p:spPr>
        <p:txBody>
          <a:bodyPr>
            <a:normAutofit fontScale="77500" lnSpcReduction="20000"/>
          </a:bodyPr>
          <a:lstStyle/>
          <a:p>
            <a:r>
              <a:rPr lang="en-GB" dirty="0" smtClean="0"/>
              <a:t>Developed </a:t>
            </a:r>
            <a:r>
              <a:rPr lang="en-GB" dirty="0"/>
              <a:t>a systematic approach to collecting and responding to student </a:t>
            </a:r>
            <a:r>
              <a:rPr lang="en-GB" dirty="0" smtClean="0"/>
              <a:t>feedback</a:t>
            </a:r>
          </a:p>
          <a:p>
            <a:endParaRPr lang="en-GB" dirty="0" smtClean="0"/>
          </a:p>
          <a:p>
            <a:r>
              <a:rPr lang="en-GB" dirty="0"/>
              <a:t>I</a:t>
            </a:r>
            <a:r>
              <a:rPr lang="en-GB" dirty="0" smtClean="0"/>
              <a:t>mproved </a:t>
            </a:r>
            <a:r>
              <a:rPr lang="en-GB" dirty="0"/>
              <a:t>course representation structures, training and </a:t>
            </a:r>
            <a:r>
              <a:rPr lang="en-GB" dirty="0" smtClean="0"/>
              <a:t>support, including a </a:t>
            </a:r>
            <a:r>
              <a:rPr lang="en-GB" dirty="0"/>
              <a:t>well-developed and resourced school officer </a:t>
            </a:r>
            <a:r>
              <a:rPr lang="en-GB" dirty="0" smtClean="0"/>
              <a:t>system</a:t>
            </a:r>
          </a:p>
          <a:p>
            <a:endParaRPr lang="en-GB" dirty="0" smtClean="0"/>
          </a:p>
          <a:p>
            <a:r>
              <a:rPr lang="en-GB" dirty="0" smtClean="0"/>
              <a:t>Developed partnership </a:t>
            </a:r>
            <a:r>
              <a:rPr lang="en-GB" dirty="0"/>
              <a:t>working with students throughout the formal decision making structures including the strategic University Learning and Teaching Board and the Student Learning Experience Committee.</a:t>
            </a:r>
          </a:p>
          <a:p>
            <a:endParaRPr lang="en-GB" dirty="0"/>
          </a:p>
        </p:txBody>
      </p:sp>
    </p:spTree>
    <p:extLst>
      <p:ext uri="{BB962C8B-B14F-4D97-AF65-F5344CB8AC3E}">
        <p14:creationId xmlns:p14="http://schemas.microsoft.com/office/powerpoint/2010/main" val="420613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Australian Higher </a:t>
            </a:r>
            <a:r>
              <a:rPr lang="en-GB" dirty="0"/>
              <a:t>E</a:t>
            </a:r>
            <a:r>
              <a:rPr lang="en-GB" dirty="0" smtClean="0"/>
              <a:t>ducation threshold standards 2015</a:t>
            </a:r>
            <a:endParaRPr lang="en-GB" dirty="0"/>
          </a:p>
        </p:txBody>
      </p:sp>
      <p:sp>
        <p:nvSpPr>
          <p:cNvPr id="3" name="Content Placeholder 2"/>
          <p:cNvSpPr>
            <a:spLocks noGrp="1"/>
          </p:cNvSpPr>
          <p:nvPr>
            <p:ph idx="1"/>
          </p:nvPr>
        </p:nvSpPr>
        <p:spPr/>
        <p:txBody>
          <a:bodyPr/>
          <a:lstStyle/>
          <a:p>
            <a:pPr marL="0" indent="0">
              <a:buNone/>
            </a:pPr>
            <a:r>
              <a:rPr lang="en-AU" dirty="0"/>
              <a:t>‘The governing body takes steps to create an organisational culture where … informed decision making by students is supported and students have opportunities to participate in the deliberative and decision making processes of the higher education provider’ </a:t>
            </a:r>
            <a:endParaRPr lang="en-GB" dirty="0"/>
          </a:p>
        </p:txBody>
      </p:sp>
    </p:spTree>
    <p:extLst>
      <p:ext uri="{BB962C8B-B14F-4D97-AF65-F5344CB8AC3E}">
        <p14:creationId xmlns:p14="http://schemas.microsoft.com/office/powerpoint/2010/main" val="364186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Our </a:t>
            </a:r>
            <a:r>
              <a:rPr lang="en-GB" altLang="en-US" b="1" dirty="0"/>
              <a:t>Vision </a:t>
            </a:r>
            <a:r>
              <a:rPr lang="en-GB" altLang="en-US" dirty="0"/>
              <a:t>is of:</a:t>
            </a:r>
            <a:endParaRPr lang="en-GB" dirty="0"/>
          </a:p>
        </p:txBody>
      </p:sp>
      <p:sp>
        <p:nvSpPr>
          <p:cNvPr id="3" name="Content Placeholder 2"/>
          <p:cNvSpPr>
            <a:spLocks noGrp="1"/>
          </p:cNvSpPr>
          <p:nvPr>
            <p:ph idx="1"/>
          </p:nvPr>
        </p:nvSpPr>
        <p:spPr/>
        <p:txBody>
          <a:bodyPr/>
          <a:lstStyle/>
          <a:p>
            <a:pPr marL="0" lvl="1" indent="0">
              <a:lnSpc>
                <a:spcPct val="150000"/>
              </a:lnSpc>
              <a:buNone/>
            </a:pPr>
            <a:r>
              <a:rPr lang="en-GB" altLang="en-US" sz="2200" dirty="0"/>
              <a:t>Students making a positive and rewarding difference to their own and others’ educational experience, helping shape the nature of learning and contributing to the overall success of Scotland’s universities and colleges. </a:t>
            </a:r>
          </a:p>
          <a:p>
            <a:endParaRPr lang="en-GB" dirty="0"/>
          </a:p>
        </p:txBody>
      </p:sp>
    </p:spTree>
    <p:extLst>
      <p:ext uri="{BB962C8B-B14F-4D97-AF65-F5344CB8AC3E}">
        <p14:creationId xmlns:p14="http://schemas.microsoft.com/office/powerpoint/2010/main" val="1026600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To make this </a:t>
            </a:r>
            <a:r>
              <a:rPr lang="en-GB" altLang="en-US" b="1" dirty="0"/>
              <a:t>Vision</a:t>
            </a:r>
            <a:r>
              <a:rPr lang="en-GB" altLang="en-US" dirty="0"/>
              <a:t> a reality our </a:t>
            </a:r>
            <a:r>
              <a:rPr lang="en-GB" altLang="en-US" b="1" dirty="0"/>
              <a:t>Mission</a:t>
            </a:r>
            <a:r>
              <a:rPr lang="en-GB" altLang="en-US" dirty="0"/>
              <a:t> is to</a:t>
            </a:r>
            <a:endParaRPr lang="en-GB" dirty="0"/>
          </a:p>
        </p:txBody>
      </p:sp>
      <p:sp>
        <p:nvSpPr>
          <p:cNvPr id="3" name="Content Placeholder 2"/>
          <p:cNvSpPr>
            <a:spLocks noGrp="1"/>
          </p:cNvSpPr>
          <p:nvPr>
            <p:ph idx="1"/>
          </p:nvPr>
        </p:nvSpPr>
        <p:spPr/>
        <p:txBody>
          <a:bodyPr>
            <a:noAutofit/>
          </a:bodyPr>
          <a:lstStyle/>
          <a:p>
            <a:pPr marL="457200" indent="0">
              <a:buNone/>
            </a:pPr>
            <a:r>
              <a:rPr lang="en-GB" altLang="en-US" sz="2200" dirty="0"/>
              <a:t>Ensure students are able to engage </a:t>
            </a:r>
            <a:r>
              <a:rPr lang="en-GB" altLang="en-US" sz="2200" dirty="0" smtClean="0"/>
              <a:t>as partners in </a:t>
            </a:r>
            <a:r>
              <a:rPr lang="en-GB" altLang="en-US" sz="2200" dirty="0"/>
              <a:t>all levels of assurance and enhancement activities including</a:t>
            </a:r>
            <a:r>
              <a:rPr lang="en-GB" altLang="en-US" sz="2200" dirty="0" smtClean="0"/>
              <a:t>:</a:t>
            </a:r>
            <a:endParaRPr lang="en-GB" altLang="en-US" sz="2200" dirty="0"/>
          </a:p>
          <a:p>
            <a:pPr marL="457200" indent="-457200">
              <a:lnSpc>
                <a:spcPct val="120000"/>
              </a:lnSpc>
            </a:pPr>
            <a:r>
              <a:rPr lang="en-GB" altLang="en-US" sz="2200" dirty="0"/>
              <a:t>Commenting on and shaping their own learning experience.</a:t>
            </a:r>
          </a:p>
          <a:p>
            <a:pPr marL="457200" indent="-457200">
              <a:lnSpc>
                <a:spcPct val="120000"/>
              </a:lnSpc>
            </a:pPr>
            <a:r>
              <a:rPr lang="en-GB" altLang="en-US" sz="2200" dirty="0"/>
              <a:t>Taking an active part in formal student engagement mechanisms, including quality processes and strategic decision </a:t>
            </a:r>
            <a:r>
              <a:rPr lang="en-GB" altLang="en-US" sz="2200" dirty="0" smtClean="0"/>
              <a:t>making.</a:t>
            </a:r>
            <a:endParaRPr lang="en-GB" altLang="en-US" sz="2200" dirty="0"/>
          </a:p>
          <a:p>
            <a:pPr marL="457200" indent="-457200">
              <a:lnSpc>
                <a:spcPct val="120000"/>
              </a:lnSpc>
            </a:pPr>
            <a:r>
              <a:rPr lang="en-GB" altLang="en-US" sz="2200" dirty="0"/>
              <a:t>Shaping the development of the student experience at national level.</a:t>
            </a:r>
          </a:p>
          <a:p>
            <a:endParaRPr lang="en-GB" sz="2400" dirty="0"/>
          </a:p>
        </p:txBody>
      </p:sp>
    </p:spTree>
    <p:extLst>
      <p:ext uri="{BB962C8B-B14F-4D97-AF65-F5344CB8AC3E}">
        <p14:creationId xmlns:p14="http://schemas.microsoft.com/office/powerpoint/2010/main" val="17626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3" name="Rectangle 2"/>
          <p:cNvSpPr>
            <a:spLocks noGrp="1" noChangeArrowheads="1"/>
          </p:cNvSpPr>
          <p:nvPr>
            <p:ph type="title"/>
          </p:nvPr>
        </p:nvSpPr>
        <p:spPr/>
        <p:txBody>
          <a:bodyPr/>
          <a:lstStyle/>
          <a:p>
            <a:r>
              <a:rPr lang="en-GB" sz="3000" dirty="0" smtClean="0"/>
              <a:t>The Student Learning Experience</a:t>
            </a:r>
            <a:endParaRPr lang="en-GB" sz="3000" b="1" dirty="0" smtClean="0"/>
          </a:p>
        </p:txBody>
      </p:sp>
      <p:pic>
        <p:nvPicPr>
          <p:cNvPr id="443394" name="Picture 4" descr="The student learning experience (2)"/>
          <p:cNvPicPr>
            <a:picLocks noChangeAspect="1" noChangeArrowheads="1"/>
          </p:cNvPicPr>
          <p:nvPr/>
        </p:nvPicPr>
        <p:blipFill>
          <a:blip r:embed="rId4"/>
          <a:srcRect/>
          <a:stretch>
            <a:fillRect/>
          </a:stretch>
        </p:blipFill>
        <p:spPr bwMode="auto">
          <a:xfrm>
            <a:off x="900113" y="1412875"/>
            <a:ext cx="7343775" cy="4094163"/>
          </a:xfrm>
          <a:prstGeom prst="rect">
            <a:avLst/>
          </a:prstGeom>
          <a:noFill/>
          <a:ln w="9525">
            <a:noFill/>
            <a:miter lim="800000"/>
            <a:headEnd/>
            <a:tailEnd/>
          </a:ln>
        </p:spPr>
      </p:pic>
    </p:spTree>
    <p:extLst>
      <p:ext uri="{BB962C8B-B14F-4D97-AF65-F5344CB8AC3E}">
        <p14:creationId xmlns:p14="http://schemas.microsoft.com/office/powerpoint/2010/main" val="426203884"/>
      </p:ext>
    </p:extLst>
  </p:cSld>
  <p:clrMapOvr>
    <a:masterClrMapping/>
  </p:clrMapOvr>
  <p:transition>
    <p:sndAc>
      <p:stSnd>
        <p:snd r:embed="rId3" name="whoo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467545" y="406400"/>
            <a:ext cx="5256584" cy="935038"/>
          </a:xfrm>
        </p:spPr>
        <p:txBody>
          <a:bodyPr>
            <a:normAutofit fontScale="90000"/>
          </a:bodyPr>
          <a:lstStyle/>
          <a:p>
            <a:pPr eaLnBrk="1" hangingPunct="1"/>
            <a:r>
              <a:rPr lang="en-GB" altLang="en-US" sz="2400" b="1" dirty="0" smtClean="0"/>
              <a:t>A Ladder of Citizen Participation </a:t>
            </a:r>
            <a:br>
              <a:rPr lang="en-GB" altLang="en-US" sz="2400" b="1" dirty="0" smtClean="0"/>
            </a:br>
            <a:r>
              <a:rPr lang="en-GB" altLang="en-US" sz="2400" b="1" dirty="0" smtClean="0"/>
              <a:t>- Sherry R </a:t>
            </a:r>
            <a:r>
              <a:rPr lang="en-GB" altLang="en-US" sz="2400" b="1" dirty="0" err="1" smtClean="0"/>
              <a:t>Arnstein</a:t>
            </a:r>
            <a:r>
              <a:rPr lang="en-GB" altLang="en-US" sz="2400" b="1" dirty="0" smtClean="0"/>
              <a:t/>
            </a:r>
            <a:br>
              <a:rPr lang="en-GB" altLang="en-US" sz="2400" b="1" dirty="0" smtClean="0"/>
            </a:br>
            <a:endParaRPr lang="en-GB" altLang="en-US" sz="2400" b="1" dirty="0" smtClean="0"/>
          </a:p>
        </p:txBody>
      </p:sp>
      <p:pic>
        <p:nvPicPr>
          <p:cNvPr id="15363" name="Picture 4" descr="Eight rungs on the ladder of citizen particip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7787" y="692696"/>
            <a:ext cx="4464050" cy="5218112"/>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Oval 11"/>
          <p:cNvSpPr>
            <a:spLocks noChangeArrowheads="1"/>
          </p:cNvSpPr>
          <p:nvPr/>
        </p:nvSpPr>
        <p:spPr bwMode="auto">
          <a:xfrm>
            <a:off x="4644008" y="2132856"/>
            <a:ext cx="1368425" cy="503238"/>
          </a:xfrm>
          <a:prstGeom prst="ellipse">
            <a:avLst/>
          </a:prstGeom>
          <a:noFill/>
          <a:ln w="9525">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Font typeface="Wingdings" pitchFamily="2" charset="2"/>
              <a:buChar char="n"/>
              <a:defRPr sz="2400">
                <a:solidFill>
                  <a:schemeClr val="tx2"/>
                </a:solidFill>
                <a:latin typeface="Gill Sans MT" pitchFamily="34" charset="0"/>
                <a:cs typeface="Arial" charset="0"/>
              </a:defRPr>
            </a:lvl1pPr>
            <a:lvl2pPr marL="742950" indent="-285750" eaLnBrk="0" hangingPunct="0">
              <a:spcBef>
                <a:spcPct val="20000"/>
              </a:spcBef>
              <a:buClr>
                <a:schemeClr val="tx1"/>
              </a:buClr>
              <a:buFont typeface="Arial" charset="0"/>
              <a:buChar char="→"/>
              <a:defRPr sz="2200">
                <a:solidFill>
                  <a:schemeClr val="tx2"/>
                </a:solidFill>
                <a:latin typeface="Gill Sans MT" pitchFamily="34" charset="0"/>
                <a:cs typeface="Arial" charset="0"/>
              </a:defRPr>
            </a:lvl2pPr>
            <a:lvl3pPr marL="1143000" indent="-228600" eaLnBrk="0" hangingPunct="0">
              <a:spcBef>
                <a:spcPct val="20000"/>
              </a:spcBef>
              <a:buClr>
                <a:schemeClr val="tx1"/>
              </a:buClr>
              <a:buFont typeface="Arial" charset="0"/>
              <a:buChar char="→"/>
              <a:defRPr sz="2000">
                <a:solidFill>
                  <a:schemeClr val="tx2"/>
                </a:solidFill>
                <a:latin typeface="Gill Sans MT" pitchFamily="34" charset="0"/>
                <a:cs typeface="Arial" charset="0"/>
              </a:defRPr>
            </a:lvl3pPr>
            <a:lvl4pPr marL="1600200" indent="-228600" eaLnBrk="0" hangingPunct="0">
              <a:spcBef>
                <a:spcPct val="20000"/>
              </a:spcBef>
              <a:buClr>
                <a:schemeClr val="tx1"/>
              </a:buClr>
              <a:buFont typeface="Arial" charset="0"/>
              <a:buChar char="→"/>
              <a:defRPr>
                <a:solidFill>
                  <a:schemeClr val="tx2"/>
                </a:solidFill>
                <a:latin typeface="Gill Sans MT" pitchFamily="34" charset="0"/>
                <a:cs typeface="Arial" charset="0"/>
              </a:defRPr>
            </a:lvl4pPr>
            <a:lvl5pPr marL="2057400" indent="-228600" eaLnBrk="0" hangingPunct="0">
              <a:spcBef>
                <a:spcPct val="20000"/>
              </a:spcBef>
              <a:buClr>
                <a:schemeClr val="tx1"/>
              </a:buClr>
              <a:buFont typeface="Arial" charset="0"/>
              <a:buChar char="→"/>
              <a:defRPr sz="1600">
                <a:solidFill>
                  <a:schemeClr val="tx2"/>
                </a:solidFill>
                <a:latin typeface="Gill Sans MT" pitchFamily="34" charset="0"/>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2"/>
                </a:solidFill>
                <a:latin typeface="Gill Sans MT" pitchFamily="34" charset="0"/>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2"/>
                </a:solidFill>
                <a:latin typeface="Gill Sans MT" pitchFamily="34" charset="0"/>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2"/>
                </a:solidFill>
                <a:latin typeface="Gill Sans MT" pitchFamily="34" charset="0"/>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2"/>
                </a:solidFill>
                <a:latin typeface="Gill Sans MT" pitchFamily="34" charset="0"/>
                <a:cs typeface="Arial" charset="0"/>
              </a:defRPr>
            </a:lvl9pPr>
          </a:lstStyle>
          <a:p>
            <a:pPr eaLnBrk="1" hangingPunct="1">
              <a:spcBef>
                <a:spcPct val="0"/>
              </a:spcBef>
              <a:buClrTx/>
              <a:buFontTx/>
              <a:buNone/>
            </a:pPr>
            <a:endParaRPr lang="en-US" altLang="en-US" sz="1800">
              <a:solidFill>
                <a:prstClr val="black"/>
              </a:solidFill>
              <a:latin typeface="Arial" charset="0"/>
            </a:endParaRPr>
          </a:p>
        </p:txBody>
      </p:sp>
    </p:spTree>
    <p:extLst>
      <p:ext uri="{BB962C8B-B14F-4D97-AF65-F5344CB8AC3E}">
        <p14:creationId xmlns:p14="http://schemas.microsoft.com/office/powerpoint/2010/main" val="1112928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z="2800" b="1" smtClean="0"/>
              <a:t>Student Engagement </a:t>
            </a:r>
            <a:br>
              <a:rPr lang="en-GB" altLang="en-US" sz="2800" b="1" smtClean="0"/>
            </a:br>
            <a:r>
              <a:rPr lang="en-GB" altLang="en-US" sz="2800" b="1" smtClean="0"/>
              <a:t>   - not a new thing</a:t>
            </a:r>
          </a:p>
        </p:txBody>
      </p:sp>
      <p:sp>
        <p:nvSpPr>
          <p:cNvPr id="8195" name="Rectangle 3"/>
          <p:cNvSpPr>
            <a:spLocks noGrp="1" noChangeArrowheads="1"/>
          </p:cNvSpPr>
          <p:nvPr>
            <p:ph type="body" idx="1"/>
          </p:nvPr>
        </p:nvSpPr>
        <p:spPr>
          <a:xfrm>
            <a:off x="468313" y="1700213"/>
            <a:ext cx="8229600" cy="3673475"/>
          </a:xfrm>
        </p:spPr>
        <p:txBody>
          <a:bodyPr>
            <a:normAutofit fontScale="92500" lnSpcReduction="10000"/>
          </a:bodyPr>
          <a:lstStyle/>
          <a:p>
            <a:pPr eaLnBrk="1" hangingPunct="1">
              <a:lnSpc>
                <a:spcPct val="80000"/>
              </a:lnSpc>
              <a:spcAft>
                <a:spcPct val="60000"/>
              </a:spcAft>
            </a:pPr>
            <a:r>
              <a:rPr lang="en-GB" altLang="en-US" sz="2000" dirty="0" smtClean="0"/>
              <a:t>1986 – NUS produced first class rep training pack.</a:t>
            </a:r>
          </a:p>
          <a:p>
            <a:pPr eaLnBrk="1" hangingPunct="1">
              <a:lnSpc>
                <a:spcPct val="80000"/>
              </a:lnSpc>
              <a:spcAft>
                <a:spcPct val="60000"/>
              </a:spcAft>
            </a:pPr>
            <a:r>
              <a:rPr lang="en-GB" altLang="en-US" sz="2000" dirty="0" smtClean="0"/>
              <a:t>1990’s – </a:t>
            </a:r>
            <a:r>
              <a:rPr lang="en-GB" altLang="en-US" sz="2000" dirty="0" err="1" smtClean="0"/>
              <a:t>professionalisation</a:t>
            </a:r>
            <a:r>
              <a:rPr lang="en-GB" altLang="en-US" sz="2000" dirty="0" smtClean="0"/>
              <a:t> of student academic representative function.</a:t>
            </a:r>
          </a:p>
          <a:p>
            <a:pPr eaLnBrk="1" hangingPunct="1">
              <a:lnSpc>
                <a:spcPct val="80000"/>
              </a:lnSpc>
              <a:spcAft>
                <a:spcPct val="60000"/>
              </a:spcAft>
            </a:pPr>
            <a:r>
              <a:rPr lang="en-GB" altLang="en-US" sz="2000" dirty="0" smtClean="0"/>
              <a:t>1994 – Education Act including SU legislation</a:t>
            </a:r>
          </a:p>
          <a:p>
            <a:pPr eaLnBrk="1" hangingPunct="1">
              <a:lnSpc>
                <a:spcPct val="80000"/>
              </a:lnSpc>
              <a:spcAft>
                <a:spcPct val="60000"/>
              </a:spcAft>
            </a:pPr>
            <a:r>
              <a:rPr lang="en-GB" altLang="en-US" sz="2000" dirty="0" smtClean="0"/>
              <a:t>1996 – 30 SU staff supporting educational representation.</a:t>
            </a:r>
          </a:p>
          <a:p>
            <a:pPr eaLnBrk="1" hangingPunct="1">
              <a:lnSpc>
                <a:spcPct val="80000"/>
              </a:lnSpc>
              <a:spcAft>
                <a:spcPct val="60000"/>
              </a:spcAft>
            </a:pPr>
            <a:r>
              <a:rPr lang="en-GB" altLang="en-US" sz="2000" dirty="0" smtClean="0"/>
              <a:t>Mid 1990’s – enterprise in Higher Education project led to more staff development and further focus on training.</a:t>
            </a:r>
          </a:p>
          <a:p>
            <a:pPr eaLnBrk="1" hangingPunct="1">
              <a:lnSpc>
                <a:spcPct val="80000"/>
              </a:lnSpc>
              <a:spcAft>
                <a:spcPct val="60000"/>
              </a:spcAft>
            </a:pPr>
            <a:r>
              <a:rPr lang="en-GB" altLang="en-US" sz="2000" dirty="0" smtClean="0"/>
              <a:t>2002 – Quality Enhancement Framework – student engagement a key pillar.</a:t>
            </a:r>
          </a:p>
          <a:p>
            <a:pPr eaLnBrk="1" hangingPunct="1">
              <a:lnSpc>
                <a:spcPct val="80000"/>
              </a:lnSpc>
              <a:spcAft>
                <a:spcPct val="60000"/>
              </a:spcAft>
            </a:pPr>
            <a:r>
              <a:rPr lang="en-GB" altLang="en-US" sz="2000" dirty="0" smtClean="0"/>
              <a:t>2003 – sparqs.</a:t>
            </a:r>
            <a:endParaRPr lang="en-GB" altLang="en-US" dirty="0" smtClean="0"/>
          </a:p>
        </p:txBody>
      </p:sp>
    </p:spTree>
    <p:extLst>
      <p:ext uri="{BB962C8B-B14F-4D97-AF65-F5344CB8AC3E}">
        <p14:creationId xmlns:p14="http://schemas.microsoft.com/office/powerpoint/2010/main" val="1328473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1990’s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628800"/>
            <a:ext cx="6912768" cy="3960440"/>
          </a:xfrm>
        </p:spPr>
      </p:pic>
    </p:spTree>
    <p:extLst>
      <p:ext uri="{BB962C8B-B14F-4D97-AF65-F5344CB8AC3E}">
        <p14:creationId xmlns:p14="http://schemas.microsoft.com/office/powerpoint/2010/main" val="741864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3568" y="188640"/>
            <a:ext cx="6337300" cy="1143000"/>
          </a:xfrm>
        </p:spPr>
        <p:txBody>
          <a:bodyPr/>
          <a:lstStyle/>
          <a:p>
            <a:pPr eaLnBrk="1" hangingPunct="1"/>
            <a:r>
              <a:rPr lang="en-GB" altLang="en-US" sz="2800" b="1" dirty="0" smtClean="0"/>
              <a:t>Scottish Quality </a:t>
            </a:r>
            <a:br>
              <a:rPr lang="en-GB" altLang="en-US" sz="2800" b="1" dirty="0" smtClean="0"/>
            </a:br>
            <a:r>
              <a:rPr lang="en-GB" altLang="en-US" sz="2800" b="1" dirty="0" smtClean="0"/>
              <a:t>Enhancement Framework</a:t>
            </a:r>
          </a:p>
        </p:txBody>
      </p:sp>
      <p:sp>
        <p:nvSpPr>
          <p:cNvPr id="6147" name="Rectangle 3"/>
          <p:cNvSpPr>
            <a:spLocks noGrp="1" noChangeArrowheads="1"/>
          </p:cNvSpPr>
          <p:nvPr>
            <p:ph type="body" idx="1"/>
          </p:nvPr>
        </p:nvSpPr>
        <p:spPr>
          <a:xfrm>
            <a:off x="468313" y="1557338"/>
            <a:ext cx="8229600" cy="3916362"/>
          </a:xfrm>
        </p:spPr>
        <p:txBody>
          <a:bodyPr>
            <a:normAutofit fontScale="92500"/>
          </a:bodyPr>
          <a:lstStyle/>
          <a:p>
            <a:pPr marL="0" indent="0" eaLnBrk="1" hangingPunct="1">
              <a:lnSpc>
                <a:spcPct val="90000"/>
              </a:lnSpc>
              <a:buFont typeface="Wingdings" panose="05000000000000000000" pitchFamily="2" charset="2"/>
              <a:buNone/>
            </a:pPr>
            <a:r>
              <a:rPr lang="en-GB" altLang="en-US" sz="2600" dirty="0" smtClean="0"/>
              <a:t>Enhancement Led Institutional review.</a:t>
            </a:r>
          </a:p>
          <a:p>
            <a:pPr marL="0" indent="0" eaLnBrk="1" hangingPunct="1">
              <a:lnSpc>
                <a:spcPct val="90000"/>
              </a:lnSpc>
              <a:buFont typeface="Wingdings" panose="05000000000000000000" pitchFamily="2" charset="2"/>
              <a:buNone/>
            </a:pPr>
            <a:r>
              <a:rPr lang="en-GB" altLang="en-US" sz="2600" dirty="0" smtClean="0"/>
              <a:t>Institutional Led Subject review.</a:t>
            </a:r>
          </a:p>
          <a:p>
            <a:pPr marL="0" indent="0" eaLnBrk="1" hangingPunct="1">
              <a:lnSpc>
                <a:spcPct val="90000"/>
              </a:lnSpc>
              <a:buFont typeface="Wingdings" panose="05000000000000000000" pitchFamily="2" charset="2"/>
              <a:buNone/>
            </a:pPr>
            <a:r>
              <a:rPr lang="en-GB" altLang="en-US" sz="2600" dirty="0" smtClean="0"/>
              <a:t>Student Engagement.</a:t>
            </a:r>
          </a:p>
          <a:p>
            <a:pPr marL="0" indent="0" eaLnBrk="1" hangingPunct="1">
              <a:lnSpc>
                <a:spcPct val="90000"/>
              </a:lnSpc>
              <a:buFont typeface="Wingdings" panose="05000000000000000000" pitchFamily="2" charset="2"/>
              <a:buNone/>
            </a:pPr>
            <a:r>
              <a:rPr lang="en-GB" altLang="en-US" sz="2600" dirty="0" smtClean="0"/>
              <a:t>Enhancement themes.</a:t>
            </a:r>
          </a:p>
          <a:p>
            <a:pPr marL="0" indent="0" eaLnBrk="1" hangingPunct="1">
              <a:lnSpc>
                <a:spcPct val="90000"/>
              </a:lnSpc>
              <a:buFont typeface="Wingdings" panose="05000000000000000000" pitchFamily="2" charset="2"/>
              <a:buNone/>
            </a:pPr>
            <a:r>
              <a:rPr lang="en-GB" altLang="en-US" sz="2600" dirty="0" smtClean="0"/>
              <a:t>Public Information.</a:t>
            </a:r>
          </a:p>
          <a:p>
            <a:pPr marL="358775" lvl="2" indent="4763" algn="ctr" eaLnBrk="1" hangingPunct="1">
              <a:lnSpc>
                <a:spcPct val="90000"/>
              </a:lnSpc>
              <a:buFont typeface="Arial" panose="020B0604020202020204" pitchFamily="34" charset="0"/>
              <a:buNone/>
            </a:pPr>
            <a:endParaRPr lang="en-GB" altLang="en-US" sz="2000" dirty="0"/>
          </a:p>
          <a:p>
            <a:pPr marL="358775" lvl="2" indent="4763" algn="ctr" eaLnBrk="1" hangingPunct="1">
              <a:lnSpc>
                <a:spcPct val="90000"/>
              </a:lnSpc>
              <a:buFont typeface="Arial" panose="020B0604020202020204" pitchFamily="34" charset="0"/>
              <a:buNone/>
            </a:pPr>
            <a:r>
              <a:rPr lang="en-GB" altLang="en-US" dirty="0" smtClean="0"/>
              <a:t>Underpinned by QAA </a:t>
            </a:r>
            <a:r>
              <a:rPr lang="en-GB" altLang="en-US" dirty="0"/>
              <a:t>Q</a:t>
            </a:r>
            <a:r>
              <a:rPr lang="en-GB" altLang="en-US" dirty="0" smtClean="0"/>
              <a:t>uality Code(including subject benchmarks)and</a:t>
            </a:r>
          </a:p>
          <a:p>
            <a:pPr marL="358775" lvl="2" indent="4763" algn="ctr" eaLnBrk="1" hangingPunct="1">
              <a:lnSpc>
                <a:spcPct val="90000"/>
              </a:lnSpc>
              <a:buFont typeface="Arial" panose="020B0604020202020204" pitchFamily="34" charset="0"/>
              <a:buNone/>
            </a:pPr>
            <a:r>
              <a:rPr lang="en-GB" altLang="en-US" dirty="0" smtClean="0"/>
              <a:t>external examiners plus external quality measures,              </a:t>
            </a:r>
          </a:p>
          <a:p>
            <a:pPr marL="358775" lvl="2" indent="4763" algn="ctr" eaLnBrk="1" hangingPunct="1">
              <a:lnSpc>
                <a:spcPct val="90000"/>
              </a:lnSpc>
              <a:buFont typeface="Arial" panose="020B0604020202020204" pitchFamily="34" charset="0"/>
              <a:buNone/>
            </a:pPr>
            <a:r>
              <a:rPr lang="en-GB" altLang="en-US" dirty="0" smtClean="0"/>
              <a:t>e.g. professional accreditation.</a:t>
            </a:r>
          </a:p>
          <a:p>
            <a:pPr marL="0" indent="0" eaLnBrk="1" hangingPunct="1">
              <a:lnSpc>
                <a:spcPct val="90000"/>
              </a:lnSpc>
            </a:pPr>
            <a:endParaRPr lang="en-GB" altLang="en-US" sz="2000" dirty="0" smtClean="0"/>
          </a:p>
        </p:txBody>
      </p:sp>
    </p:spTree>
    <p:extLst>
      <p:ext uri="{BB962C8B-B14F-4D97-AF65-F5344CB8AC3E}">
        <p14:creationId xmlns:p14="http://schemas.microsoft.com/office/powerpoint/2010/main" val="3633576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rqs presentation with twitter 2014">
  <a:themeElements>
    <a:clrScheme name="Ali">
      <a:dk1>
        <a:sysClr val="windowText" lastClr="000000"/>
      </a:dk1>
      <a:lt1>
        <a:sysClr val="window" lastClr="FFFFFF"/>
      </a:lt1>
      <a:dk2>
        <a:srgbClr val="4E5B6F"/>
      </a:dk2>
      <a:lt2>
        <a:srgbClr val="D6ECFF"/>
      </a:lt2>
      <a:accent1>
        <a:srgbClr val="7FD13B"/>
      </a:accent1>
      <a:accent2>
        <a:srgbClr val="EA157A"/>
      </a:accent2>
      <a:accent3>
        <a:srgbClr val="FFFF00"/>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sparqs presentation with twitter only 2014</Template>
  <TotalTime>284</TotalTime>
  <Words>842</Words>
  <Application>Microsoft Office PowerPoint</Application>
  <PresentationFormat>On-screen Show (4:3)</PresentationFormat>
  <Paragraphs>105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Wingdings</vt:lpstr>
      <vt:lpstr>sparqs presentation with twitter 2014</vt:lpstr>
      <vt:lpstr>Developing a culture of engagement and Partnership</vt:lpstr>
      <vt:lpstr>Who are we?</vt:lpstr>
      <vt:lpstr>Our Vision is of:</vt:lpstr>
      <vt:lpstr>To make this Vision a reality our Mission is to</vt:lpstr>
      <vt:lpstr>The Student Learning Experience</vt:lpstr>
      <vt:lpstr>A Ladder of Citizen Participation  - Sherry R Arnstein </vt:lpstr>
      <vt:lpstr>Student Engagement     - not a new thing</vt:lpstr>
      <vt:lpstr>1990’s</vt:lpstr>
      <vt:lpstr>Scottish Quality  Enhancement Framework</vt:lpstr>
      <vt:lpstr>PowerPoint Presentation</vt:lpstr>
      <vt:lpstr>PowerPoint Presentation</vt:lpstr>
      <vt:lpstr>PowerPoint Presentation</vt:lpstr>
      <vt:lpstr>Development of the Student Engagement Framework </vt:lpstr>
      <vt:lpstr>PowerPoint Presentation</vt:lpstr>
      <vt:lpstr>Use of the Student Engagement Framework</vt:lpstr>
      <vt:lpstr>PowerPoint Presentation</vt:lpstr>
      <vt:lpstr>Celebration report-2013 Element 3</vt:lpstr>
      <vt:lpstr>Element 4.</vt:lpstr>
      <vt:lpstr>PowerPoint Presentation</vt:lpstr>
      <vt:lpstr>PowerPoint Presentation</vt:lpstr>
      <vt:lpstr>Heriot Watt – how we did it </vt:lpstr>
      <vt:lpstr>Australian Higher Education threshold standards 2015</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Practice Scotland</dc:title>
  <dc:creator>Eve Lewis</dc:creator>
  <cp:lastModifiedBy>Ali McDade</cp:lastModifiedBy>
  <cp:revision>18</cp:revision>
  <cp:lastPrinted>2016-08-26T21:19:00Z</cp:lastPrinted>
  <dcterms:created xsi:type="dcterms:W3CDTF">2016-04-08T11:31:47Z</dcterms:created>
  <dcterms:modified xsi:type="dcterms:W3CDTF">2016-08-26T21:19:43Z</dcterms:modified>
</cp:coreProperties>
</file>