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5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269" r:id="rId4"/>
    <p:sldId id="270" r:id="rId5"/>
    <p:sldId id="273" r:id="rId6"/>
    <p:sldId id="271" r:id="rId7"/>
    <p:sldId id="283" r:id="rId8"/>
    <p:sldId id="285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9144000" cy="6858000" type="screen4x3"/>
  <p:notesSz cx="67818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27" autoAdjust="0"/>
    <p:restoredTop sz="90929"/>
  </p:normalViewPr>
  <p:slideViewPr>
    <p:cSldViewPr showGuides="1">
      <p:cViewPr varScale="1">
        <p:scale>
          <a:sx n="83" d="100"/>
          <a:sy n="83" d="100"/>
        </p:scale>
        <p:origin x="1152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8819A2C5-D425-418A-813C-D2056631D7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94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6387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720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16390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6391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4F9E15A-2DDD-48A4-81E6-2EDEC1199F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09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9E15A-2DDD-48A4-81E6-2EDEC1199FAA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860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9E15A-2DDD-48A4-81E6-2EDEC1199FAA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468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9E15A-2DDD-48A4-81E6-2EDEC1199FAA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934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504" y="3717032"/>
            <a:ext cx="7056784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dirty="0" smtClean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504" y="5013175"/>
            <a:ext cx="6400800" cy="1327299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50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512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A786-226B-42DD-93E8-A1CF609743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2999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8C52-FFFD-49F6-B265-F7E72DF15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378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EEF6-EF9C-46E6-8B5F-3F5CA92D3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0899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2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13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586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980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51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97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2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1520" y="2780928"/>
            <a:ext cx="7056784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dirty="0" smtClean="0"/>
          </a:p>
        </p:txBody>
      </p:sp>
      <p:pic>
        <p:nvPicPr>
          <p:cNvPr id="1028" name="Picture 4" descr="M:\DV\EXTERNAL AFFAIRS - University Marketing\Branding\Brand Implementation Programme\templates\work in progress PPT\Graphics\4_3\4-3_split_8-12_with_descriptor_150dpi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7244" y="0"/>
            <a:ext cx="9168001" cy="471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432" y="4045917"/>
            <a:ext cx="6400800" cy="1327299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187238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947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633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134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574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4D4E8-1442-4A26-862E-F7A1A3386CB3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8AA0D-06A5-4A03-86AF-FCD31649C8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4885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0FB6-9916-4744-A588-88582159FB2B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5FE55-7890-4B92-8DAC-E9A4D1B545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645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2564904"/>
            <a:ext cx="7772400" cy="3204071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A2E35-467A-4B59-82DC-CA561B91D6DD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0FB9F-F625-4E59-ABB6-F6A9692E42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075"/>
            <a:ext cx="9144000" cy="150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36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47B15-667E-4BCF-8B3A-A77556EB54EA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46B6B-B495-4202-9733-F50C9C7FB7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436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C0FC-96BA-4D10-9D73-BF78231C6B28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AD48-89ED-4225-9717-C63FF82E12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771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9EE57-8035-41DD-9C26-3C6F5DAA7CFD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80DCE-CC63-41F3-B3BF-2DC7C1BD5F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91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D8804-937B-40C3-8369-0CF62D082B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8784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DAF2E-DC61-4E6E-94AB-B60AED80656E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1BE9-486E-45C4-86CB-5A5F3C395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449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898C3-4A5E-46F2-8CA9-97065EF60EB5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7412-71D6-44C2-A9F5-635BC2763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5443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78D83-690E-44A6-9615-6E3773D09219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233AE-E9D9-464A-AA2D-6B972A04F9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5338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34E77-4970-41AE-8E37-D8248A576885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CED2-2637-4A41-9192-F691BFD70E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36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B04DF-1EF5-402B-A3AD-220EAF3DB805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84ABD-F176-4BF4-91E7-E32687AA68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87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M:\DV\EXTERNAL AFFAIRS - University Marketing\Branding\Brand Implementation Programme\templates\work in progress PPT\Graphics\4_3\4-3_split_8-12_with_descriptor_150dpi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 bwMode="auto">
          <a:xfrm>
            <a:off x="0" y="-27384"/>
            <a:ext cx="9144000" cy="302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550979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B94E-925D-4A32-90AE-A4FAA5B80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4711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B3E9-7FF0-4902-80F9-E8997D5A0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283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3937-7804-4435-8F73-564F70BF04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6971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FF8C-A83F-461F-AEDD-249687053B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7081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D0086-8934-43DE-AB7F-FE2D8ACF74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9062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8CB3-4A42-4C7D-9227-6531CAA8D3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416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"/>
          <a:stretch/>
        </p:blipFill>
        <p:spPr bwMode="auto">
          <a:xfrm>
            <a:off x="0" y="5517233"/>
            <a:ext cx="9150350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556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556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556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8B2FC1F5-3F11-4F4C-98D3-E04A951B33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7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84978-FF33-4943-AA93-CA0F6CF72124}" type="datetimeFigureOut">
              <a:rPr lang="en-GB" smtClean="0"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35110-1EFC-4265-8B99-12D554FCCDA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384"/>
            <a:ext cx="9144000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1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FADD070-3693-41F0-BADB-35FB541A71E6}" type="datetimeFigureOut">
              <a:rPr lang="en-GB"/>
              <a:pPr>
                <a:defRPr/>
              </a:pPr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91FB2FD-B962-4662-80C0-9F11CBA062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qaa.ac.uk/Publications/InformationAndGuidance/Documents/talking-about-quality-student-engagement.pdf" TargetMode="External"/><Relationship Id="rId3" Type="http://schemas.openxmlformats.org/officeDocument/2006/relationships/hyperlink" Target="http://www.sparqs.ac.uk/upfiles/Celebration%20Uni%20Summary.pdf" TargetMode="External"/><Relationship Id="rId7" Type="http://schemas.openxmlformats.org/officeDocument/2006/relationships/hyperlink" Target="http://www.qaa.ac.uk/Publications/InformationAndGuidance/Documents/Quality-Code-Chapter-B5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nusconnect.org.uk/campaigns/highereducation/partnership/a-manifesto-for-partnerships/" TargetMode="External"/><Relationship Id="rId5" Type="http://schemas.openxmlformats.org/officeDocument/2006/relationships/hyperlink" Target="http://www.open.ac.uk/cheri/documents/student-engagement-report.pdf" TargetMode="External"/><Relationship Id="rId4" Type="http://schemas.openxmlformats.org/officeDocument/2006/relationships/hyperlink" Target="http://oro.open.ac.uk/11876/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79512" y="4581128"/>
            <a:ext cx="7056784" cy="1296144"/>
          </a:xfrm>
        </p:spPr>
        <p:txBody>
          <a:bodyPr/>
          <a:lstStyle/>
          <a:p>
            <a:r>
              <a:rPr lang="en-GB" altLang="en-US" sz="3200" b="0" dirty="0"/>
              <a:t> Student Engagement in Learning and Teaching Quality Management</a:t>
            </a:r>
            <a:endParaRPr lang="en-GB" altLang="en-US" sz="3200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79512" y="5877272"/>
            <a:ext cx="6400800" cy="1327299"/>
          </a:xfrm>
        </p:spPr>
        <p:txBody>
          <a:bodyPr/>
          <a:lstStyle/>
          <a:p>
            <a:r>
              <a:rPr lang="en-GB" altLang="en-US" dirty="0" smtClean="0"/>
              <a:t>Prof Gwen van der Velden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Conclusions 4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48880"/>
            <a:ext cx="7772400" cy="1500187"/>
          </a:xfrm>
        </p:spPr>
        <p:txBody>
          <a:bodyPr/>
          <a:lstStyle/>
          <a:p>
            <a:pPr>
              <a:defRPr/>
            </a:pPr>
            <a:r>
              <a:rPr lang="en-GB" altLang="en-US" sz="2400" b="1" dirty="0" smtClean="0"/>
              <a:t>The impact of student voice and engagement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The </a:t>
            </a:r>
            <a:r>
              <a:rPr lang="en-GB" altLang="en-US" sz="2400" dirty="0"/>
              <a:t>research supported the commonly made assumption </a:t>
            </a:r>
            <a:r>
              <a:rPr lang="en-GB" altLang="en-US" sz="2400" dirty="0" smtClean="0"/>
              <a:t>that </a:t>
            </a:r>
            <a:r>
              <a:rPr lang="en-GB" altLang="en-US" sz="24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a strong student voice informs in learning and teaching practices and policies</a:t>
            </a:r>
            <a:endParaRPr lang="en-GB" altLang="en-US" sz="24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</a:t>
            </a:r>
            <a:r>
              <a:rPr lang="en-GB" altLang="en-US" sz="2400" dirty="0" smtClean="0"/>
              <a:t>he </a:t>
            </a:r>
            <a:r>
              <a:rPr lang="en-GB" altLang="en-US" sz="2400" dirty="0"/>
              <a:t>single theme of </a:t>
            </a:r>
            <a:r>
              <a:rPr lang="en-GB" altLang="en-US" sz="24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assessment and feedback</a:t>
            </a:r>
            <a:r>
              <a:rPr lang="en-GB" alt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GB" altLang="en-US" sz="2400" dirty="0"/>
              <a:t>was mentioned by almost every institution and students’ </a:t>
            </a:r>
            <a:r>
              <a:rPr lang="en-GB" altLang="en-US" sz="2400" dirty="0" smtClean="0"/>
              <a:t>union as a key area of shared interest (but..)</a:t>
            </a:r>
            <a:endParaRPr lang="en-GB" altLang="en-US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Student engagement led considerably more often to enhancement of transactional rather than transformational aspects</a:t>
            </a:r>
          </a:p>
        </p:txBody>
      </p:sp>
    </p:spTree>
    <p:extLst>
      <p:ext uri="{BB962C8B-B14F-4D97-AF65-F5344CB8AC3E}">
        <p14:creationId xmlns:p14="http://schemas.microsoft.com/office/powerpoint/2010/main" val="306731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Conclusions 5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848" y="2636912"/>
            <a:ext cx="7772400" cy="1500187"/>
          </a:xfrm>
        </p:spPr>
        <p:txBody>
          <a:bodyPr/>
          <a:lstStyle/>
          <a:p>
            <a:r>
              <a:rPr lang="en-GB" altLang="en-US" sz="2400" b="1" dirty="0"/>
              <a:t>The influence of the student voice is broadening</a:t>
            </a:r>
            <a:r>
              <a:rPr lang="en-GB" altLang="en-US" sz="2400" dirty="0"/>
              <a:t>. </a:t>
            </a:r>
          </a:p>
          <a:p>
            <a:endParaRPr lang="en-GB" altLang="en-US" sz="2400" dirty="0"/>
          </a:p>
          <a:p>
            <a:r>
              <a:rPr lang="en-GB" altLang="en-US" sz="2400" dirty="0"/>
              <a:t>The student voice now influences professional services, expressing student interests beyond the student learning experience and in a few cases, overall institutional strategic planning</a:t>
            </a:r>
            <a:r>
              <a:rPr lang="en-GB" altLang="en-US" sz="2400" dirty="0" smtClean="0"/>
              <a:t>.</a:t>
            </a:r>
          </a:p>
          <a:p>
            <a:endParaRPr lang="en-GB" altLang="en-US" sz="2400" dirty="0"/>
          </a:p>
          <a:p>
            <a:r>
              <a:rPr lang="en-GB" altLang="en-US" sz="2400" dirty="0" smtClean="0"/>
              <a:t>This pervasive involvement of students was interpreted as a sign of a genuine change in ethos in thos</a:t>
            </a:r>
            <a:r>
              <a:rPr lang="en-GB" altLang="en-US" sz="2400" dirty="0" smtClean="0"/>
              <a:t>e institutions.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98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Conclusions 6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848" y="2636912"/>
            <a:ext cx="7772400" cy="1500187"/>
          </a:xfrm>
        </p:spPr>
        <p:txBody>
          <a:bodyPr/>
          <a:lstStyle/>
          <a:p>
            <a:pPr>
              <a:defRPr/>
            </a:pPr>
            <a:r>
              <a:rPr lang="en-GB" sz="2000" b="1" dirty="0"/>
              <a:t>Student charters or similar </a:t>
            </a:r>
            <a:r>
              <a:rPr lang="en-GB" sz="2000" b="1" dirty="0" smtClean="0"/>
              <a:t>‘partnership’ agreements </a:t>
            </a:r>
            <a:r>
              <a:rPr lang="en-GB" sz="2000" b="1" dirty="0"/>
              <a:t>are widely implemented but have yet to find their relevance to student engagement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Both institutions and students’ unions also expressed concerns about the relevance of a charter in students’ and staff’s day to day practice and whether charters covered all student groups equally and effectively</a:t>
            </a:r>
            <a:r>
              <a:rPr lang="en-GB" sz="2000" dirty="0" smtClean="0"/>
              <a:t>.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 smtClean="0"/>
              <a:t>Both institutions and students’ unions saw advantages in the process of drafting such statements.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35570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48880"/>
            <a:ext cx="7772400" cy="1500187"/>
          </a:xfrm>
        </p:spPr>
        <p:txBody>
          <a:bodyPr/>
          <a:lstStyle/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en-GB" altLang="en-US" sz="1600" dirty="0">
                <a:cs typeface="Times New Roman" panose="02020603050405020304" pitchFamily="18" charset="0"/>
              </a:rPr>
              <a:t>Cockburn, D. (2005) Report of the higher education mapping exercise of student involvement in quality assurance and enhancement processes. Edinburgh: Student Participation in Quality Scotland. Available: </a:t>
            </a:r>
            <a:r>
              <a:rPr lang="en-GB" altLang="en-US" sz="1600" u="sng" dirty="0">
                <a:cs typeface="Times New Roman" panose="02020603050405020304" pitchFamily="18" charset="0"/>
                <a:hlinkClick r:id="rId3"/>
              </a:rPr>
              <a:t>http://www.sparqs.ac.uk/upfiles/Celebration%20Uni%20Summary.pdf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en-GB" altLang="en-US" sz="1600" dirty="0">
                <a:cs typeface="Times New Roman" panose="02020603050405020304" pitchFamily="18" charset="0"/>
              </a:rPr>
              <a:t>HEFCE (2003). Collecting and using student feedback on quality and standards of learning and teaching in Higher Education. HEFCE, Bristol, UK. Available: </a:t>
            </a:r>
            <a:r>
              <a:rPr lang="en-GB" altLang="en-US" sz="1600" u="sng" dirty="0">
                <a:cs typeface="Times New Roman" panose="02020603050405020304" pitchFamily="18" charset="0"/>
                <a:hlinkClick r:id="rId4"/>
              </a:rPr>
              <a:t>http://oro.open.ac.uk/11876/4/</a:t>
            </a: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en-GB" altLang="en-US" sz="1600" dirty="0">
                <a:cs typeface="Times New Roman" panose="02020603050405020304" pitchFamily="18" charset="0"/>
              </a:rPr>
              <a:t>Little, B., Locke, W., </a:t>
            </a:r>
            <a:r>
              <a:rPr lang="en-GB" altLang="en-US" sz="1600" dirty="0" err="1">
                <a:cs typeface="Times New Roman" panose="02020603050405020304" pitchFamily="18" charset="0"/>
              </a:rPr>
              <a:t>Scesa</a:t>
            </a:r>
            <a:r>
              <a:rPr lang="en-GB" altLang="en-US" sz="1600" dirty="0">
                <a:cs typeface="Times New Roman" panose="02020603050405020304" pitchFamily="18" charset="0"/>
              </a:rPr>
              <a:t>, A. and Williams, R. (2009). </a:t>
            </a:r>
            <a:r>
              <a:rPr lang="en-GB" altLang="en-US" sz="1600" i="1" dirty="0">
                <a:cs typeface="Times New Roman" panose="02020603050405020304" pitchFamily="18" charset="0"/>
              </a:rPr>
              <a:t>Report to HEFCE on student engagement. </a:t>
            </a:r>
            <a:r>
              <a:rPr lang="en-GB" altLang="en-US" sz="1600" dirty="0">
                <a:cs typeface="Times New Roman" panose="02020603050405020304" pitchFamily="18" charset="0"/>
              </a:rPr>
              <a:t>London: Centre For Higher Education Research and Information (CHERI). Available: </a:t>
            </a:r>
            <a:r>
              <a:rPr lang="en-GB" altLang="en-US" sz="1600" u="sng" dirty="0">
                <a:cs typeface="Times New Roman" panose="02020603050405020304" pitchFamily="18" charset="0"/>
                <a:hlinkClick r:id="rId5"/>
              </a:rPr>
              <a:t>http://www.open.ac.uk/cheri/documents/student-engagement-report.pdf</a:t>
            </a: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en-GB" altLang="en-US" sz="1600" dirty="0">
                <a:cs typeface="Times New Roman" panose="02020603050405020304" pitchFamily="18" charset="0"/>
              </a:rPr>
              <a:t>NUS (2012) A Manifesto for Partnership, NUS London. </a:t>
            </a:r>
            <a:r>
              <a:rPr lang="en-GB" altLang="en-US" sz="1600" u="sng" dirty="0">
                <a:cs typeface="Times New Roman" panose="02020603050405020304" pitchFamily="18" charset="0"/>
                <a:hlinkClick r:id="rId6"/>
              </a:rPr>
              <a:t>http://www.nusconnect.org.uk/campaigns/highereducation/partnership/a-manifesto-for-partnerships/</a:t>
            </a: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en-GB" altLang="en-US" sz="1600" dirty="0">
                <a:cs typeface="Times New Roman" panose="02020603050405020304" pitchFamily="18" charset="0"/>
              </a:rPr>
              <a:t>Quality Assurance Agency for Higher Education (2012c) UK Quality Code for Higher Education, Part B: Ensuring and Enhancing Academic Quality, Chapter B5 Student Engagement, Gloucester: QAA </a:t>
            </a:r>
            <a:r>
              <a:rPr lang="en-GB" altLang="en-US" sz="1600" u="sng" dirty="0">
                <a:cs typeface="Times New Roman" panose="02020603050405020304" pitchFamily="18" charset="0"/>
                <a:hlinkClick r:id="rId7"/>
              </a:rPr>
              <a:t>http://www.qaa.ac.uk/Publications/InformationAndGuidance/Documents/Quality-Code-Chapter-B5.pdf</a:t>
            </a: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nl-NL" altLang="en-US" sz="1600" dirty="0">
                <a:cs typeface="Times New Roman" panose="02020603050405020304" pitchFamily="18" charset="0"/>
              </a:rPr>
              <a:t>Van der Velden, G. M. (2012a). </a:t>
            </a:r>
            <a:r>
              <a:rPr lang="en-GB" altLang="en-US" sz="1600" dirty="0">
                <a:cs typeface="Times New Roman" panose="02020603050405020304" pitchFamily="18" charset="0"/>
              </a:rPr>
              <a:t>Institutional level student engagement and organisational cultures. </a:t>
            </a:r>
            <a:r>
              <a:rPr lang="en-GB" altLang="en-US" sz="1600" i="1" dirty="0">
                <a:cs typeface="Times New Roman" panose="02020603050405020304" pitchFamily="18" charset="0"/>
              </a:rPr>
              <a:t>Higher Education Quarterly, </a:t>
            </a:r>
            <a:r>
              <a:rPr lang="en-GB" altLang="en-US" sz="1600" b="1" dirty="0">
                <a:cs typeface="Times New Roman" panose="02020603050405020304" pitchFamily="18" charset="0"/>
              </a:rPr>
              <a:t>66</a:t>
            </a:r>
            <a:r>
              <a:rPr lang="en-GB" altLang="en-US" sz="1600" dirty="0">
                <a:cs typeface="Times New Roman" panose="02020603050405020304" pitchFamily="18" charset="0"/>
              </a:rPr>
              <a:t>(3): 227-247.</a:t>
            </a: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buFont typeface="Symbol" panose="05050102010706020507" pitchFamily="18" charset="2"/>
              <a:buChar char=""/>
              <a:tabLst>
                <a:tab pos="179388" algn="l"/>
              </a:tabLst>
            </a:pPr>
            <a:r>
              <a:rPr lang="en-GB" altLang="en-US" sz="1600" dirty="0">
                <a:cs typeface="Times New Roman" panose="02020603050405020304" pitchFamily="18" charset="0"/>
              </a:rPr>
              <a:t>Van der Velden, G.M (2012b). Student Engagement: Whose education is it anyway? </a:t>
            </a:r>
            <a:r>
              <a:rPr lang="en-GB" altLang="en-US" sz="1600" i="1" dirty="0">
                <a:cs typeface="Times New Roman" panose="02020603050405020304" pitchFamily="18" charset="0"/>
              </a:rPr>
              <a:t>Talking about Quality</a:t>
            </a:r>
            <a:r>
              <a:rPr lang="en-GB" altLang="en-US" sz="1600" dirty="0">
                <a:cs typeface="Times New Roman" panose="02020603050405020304" pitchFamily="18" charset="0"/>
              </a:rPr>
              <a:t>. Available: </a:t>
            </a:r>
            <a:r>
              <a:rPr lang="en-GB" altLang="en-US" sz="1600" u="sng" dirty="0">
                <a:cs typeface="Times New Roman" panose="02020603050405020304" pitchFamily="18" charset="0"/>
                <a:hlinkClick r:id="rId8"/>
              </a:rPr>
              <a:t>http://www.qaa.ac.uk/Publications/InformationAndGuidance/Documents/talking-about-quality-student-engagement.pdf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26294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Outcomes of a QAA funded research project 2013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Co-authors: Prof Geoff Whitty, Prof </a:t>
            </a:r>
            <a:r>
              <a:rPr lang="en-GB" dirty="0" err="1" smtClean="0"/>
              <a:t>Rajani</a:t>
            </a:r>
            <a:r>
              <a:rPr lang="en-GB" dirty="0" smtClean="0"/>
              <a:t> Naidoo, Dr Paolo </a:t>
            </a:r>
            <a:r>
              <a:rPr lang="en-GB" dirty="0" err="1" smtClean="0"/>
              <a:t>Piementel-Botas</a:t>
            </a:r>
            <a:r>
              <a:rPr lang="en-GB" dirty="0" smtClean="0"/>
              <a:t>, Alex Pool (now Rhys).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Context (UK)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03624"/>
            <a:ext cx="7772400" cy="15001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Effective </a:t>
            </a:r>
            <a:r>
              <a:rPr lang="en-GB" dirty="0"/>
              <a:t>student representation by well supported Students’ </a:t>
            </a:r>
            <a:r>
              <a:rPr lang="en-GB" dirty="0" smtClean="0"/>
              <a:t>Unions is common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Student </a:t>
            </a:r>
            <a:r>
              <a:rPr lang="en-GB" dirty="0" smtClean="0"/>
              <a:t>Satisfaction survey </a:t>
            </a:r>
            <a:r>
              <a:rPr lang="en-GB" dirty="0"/>
              <a:t>has been in place 10+ years and steers </a:t>
            </a:r>
            <a:r>
              <a:rPr lang="en-GB" dirty="0" smtClean="0"/>
              <a:t>interest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Sector policy (QAA) expects student engagement in quality management </a:t>
            </a:r>
          </a:p>
          <a:p>
            <a:pPr lvl="1"/>
            <a:r>
              <a:rPr lang="en-GB" sz="2400" dirty="0" smtClean="0"/>
              <a:t>(Code of practice B5)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3108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Research methodology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848" y="2636912"/>
            <a:ext cx="7772400" cy="15001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Desk based research and online surveys of UK Higher Education Institutions (HEIs), including large, small, specialist and private institutions, and their students’ unions.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Online survey was sent to institutional staff responsible for quality management in 260 institutions and representation officers and sabbatical officers in 199 students’ unions.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Seventy-five institutions and 26 students’ unions responded and completed surveys.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Telephone interviews of a selected group of institutional staff with oversight of quality management in their institution.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Research undertaken during April, May and July 2013. </a:t>
            </a:r>
          </a:p>
        </p:txBody>
      </p:sp>
    </p:spTree>
    <p:extLst>
      <p:ext uri="{BB962C8B-B14F-4D97-AF65-F5344CB8AC3E}">
        <p14:creationId xmlns:p14="http://schemas.microsoft.com/office/powerpoint/2010/main" val="73841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General findings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848" y="2636912"/>
            <a:ext cx="7772400" cy="15001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dirty="0" smtClean="0"/>
              <a:t>Student representation is well informed, well organised and </a:t>
            </a:r>
            <a:r>
              <a:rPr lang="en-GB" altLang="en-US" dirty="0" smtClean="0"/>
              <a:t>developing </a:t>
            </a:r>
            <a:endParaRPr lang="en-GB" alt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dirty="0" smtClean="0"/>
              <a:t>Student involvement in governance is </a:t>
            </a:r>
            <a:r>
              <a:rPr lang="en-GB" altLang="en-US" dirty="0" smtClean="0"/>
              <a:t>ubiquitous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dirty="0" smtClean="0"/>
              <a:t>Quality management relies on student engagement(surveys, reviews, governance and SSLC)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558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096" y="4077072"/>
            <a:ext cx="2617093" cy="804018"/>
          </a:xfrm>
        </p:spPr>
        <p:txBody>
          <a:bodyPr/>
          <a:lstStyle/>
          <a:p>
            <a:r>
              <a:rPr lang="en-GB" sz="2000" dirty="0" err="1"/>
              <a:t>Arnstein</a:t>
            </a:r>
            <a:r>
              <a:rPr lang="en-GB" sz="2000" dirty="0"/>
              <a:t>, Sherry R. "A </a:t>
            </a:r>
            <a:r>
              <a:rPr lang="en-GB" sz="2000" b="1" dirty="0"/>
              <a:t>Ladder</a:t>
            </a:r>
            <a:r>
              <a:rPr lang="en-GB" sz="2000" dirty="0"/>
              <a:t> of Citizen </a:t>
            </a:r>
            <a:r>
              <a:rPr lang="en-GB" sz="2000" b="1" dirty="0"/>
              <a:t>Participation</a:t>
            </a:r>
            <a:r>
              <a:rPr lang="en-GB" sz="2000" dirty="0"/>
              <a:t>," JAIP, Vol. 35, No. 4, July 1969, pp. 216-224.</a:t>
            </a:r>
            <a:endParaRPr lang="en-GB" sz="2000" dirty="0"/>
          </a:p>
        </p:txBody>
      </p:sp>
      <p:pic>
        <p:nvPicPr>
          <p:cNvPr id="1026" name="Picture 2" descr="Image result for participation lad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89" y="1268760"/>
            <a:ext cx="3733800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963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Conclusions 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48880"/>
            <a:ext cx="7772400" cy="1500187"/>
          </a:xfrm>
        </p:spPr>
        <p:txBody>
          <a:bodyPr/>
          <a:lstStyle/>
          <a:p>
            <a:pPr>
              <a:defRPr/>
            </a:pPr>
            <a:r>
              <a:rPr lang="en-GB" altLang="en-US" sz="2400" b="1" dirty="0"/>
              <a:t>The changing relationship between students and institutions</a:t>
            </a:r>
            <a:r>
              <a:rPr lang="en-GB" altLang="en-US" sz="2400" dirty="0"/>
              <a:t> </a:t>
            </a:r>
          </a:p>
          <a:p>
            <a:pPr>
              <a:defRPr/>
            </a:pPr>
            <a:endParaRPr lang="en-GB" altLang="en-US" sz="2400" dirty="0"/>
          </a:p>
          <a:p>
            <a:pPr>
              <a:defRPr/>
            </a:pPr>
            <a:r>
              <a:rPr lang="en-GB" altLang="en-US" sz="2400" dirty="0"/>
              <a:t>Institutions mostly described students as ‘</a:t>
            </a:r>
            <a:r>
              <a:rPr lang="en-GB" alt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stakeholders</a:t>
            </a:r>
            <a:r>
              <a:rPr lang="en-GB" altLang="en-US" sz="2400" dirty="0"/>
              <a:t>’ despite the debate in the sector suggesting institutions view students as </a:t>
            </a:r>
            <a:r>
              <a:rPr lang="en-GB" alt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partners</a:t>
            </a:r>
            <a:r>
              <a:rPr lang="en-GB" altLang="en-US" sz="2400" dirty="0"/>
              <a:t>. A third felt students were (also) </a:t>
            </a:r>
            <a:r>
              <a:rPr lang="en-GB" alt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consumers</a:t>
            </a:r>
            <a:r>
              <a:rPr lang="en-GB" altLang="en-US" sz="2400" dirty="0"/>
              <a:t>.</a:t>
            </a:r>
          </a:p>
          <a:p>
            <a:pPr>
              <a:defRPr/>
            </a:pPr>
            <a:r>
              <a:rPr lang="en-GB" sz="2400" dirty="0"/>
              <a:t>In an effort to keep consumerism at least out of the classroom, institutions appeared to have embraced the partnership ethos as an ideal to strive for at discipline and programme level. 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787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Conclusions 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848" y="2636912"/>
            <a:ext cx="7772400" cy="1500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400" b="1" dirty="0" smtClean="0"/>
              <a:t>Alternative methods of representation and engagement</a:t>
            </a:r>
            <a:endParaRPr lang="en-GB" altLang="en-US" sz="2400" b="1" dirty="0"/>
          </a:p>
          <a:p>
            <a:pPr>
              <a:lnSpc>
                <a:spcPct val="80000"/>
              </a:lnSpc>
            </a:pPr>
            <a:endParaRPr lang="en-GB" altLang="en-US" sz="2400" dirty="0"/>
          </a:p>
          <a:p>
            <a:pPr>
              <a:lnSpc>
                <a:spcPct val="80000"/>
              </a:lnSpc>
            </a:pPr>
            <a:r>
              <a:rPr lang="en-GB" altLang="en-US" sz="2400" dirty="0"/>
              <a:t>Rather than using elected or even selected representational forms supported by a students’ union or similar, private </a:t>
            </a:r>
            <a:r>
              <a:rPr lang="en-GB" altLang="en-US" sz="2400" dirty="0" smtClean="0"/>
              <a:t>institutions* </a:t>
            </a:r>
            <a:r>
              <a:rPr lang="en-GB" altLang="en-US" sz="2400" dirty="0"/>
              <a:t>included in our survey, veered towards the appointment and employment of recent graduates to take on representative roles within the organisation</a:t>
            </a:r>
            <a:r>
              <a:rPr lang="en-GB" altLang="en-US" sz="2400" dirty="0" smtClean="0"/>
              <a:t>.</a:t>
            </a:r>
          </a:p>
          <a:p>
            <a:pPr>
              <a:lnSpc>
                <a:spcPct val="80000"/>
              </a:lnSpc>
            </a:pPr>
            <a:endParaRPr lang="en-GB" altLang="en-US" sz="2400" i="1" dirty="0"/>
          </a:p>
          <a:p>
            <a:pPr>
              <a:lnSpc>
                <a:spcPct val="80000"/>
              </a:lnSpc>
            </a:pPr>
            <a:r>
              <a:rPr lang="en-GB" altLang="en-US" sz="2400" i="1" dirty="0" smtClean="0"/>
              <a:t>* Private institutions in the UK do not have a legal requirement to have a Students’ Union</a:t>
            </a:r>
            <a:endParaRPr lang="en-GB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46837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50979"/>
            <a:ext cx="7772400" cy="869909"/>
          </a:xfrm>
        </p:spPr>
        <p:txBody>
          <a:bodyPr/>
          <a:lstStyle/>
          <a:p>
            <a:r>
              <a:rPr lang="en-GB" dirty="0" smtClean="0"/>
              <a:t>Conclusions 3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2447854"/>
            <a:ext cx="7772400" cy="1500187"/>
          </a:xfrm>
        </p:spPr>
        <p:txBody>
          <a:bodyPr/>
          <a:lstStyle/>
          <a:p>
            <a:pPr>
              <a:defRPr/>
            </a:pPr>
            <a:r>
              <a:rPr lang="en-GB" sz="2400" b="1" dirty="0"/>
              <a:t>The role of students’ unions in institutions is </a:t>
            </a:r>
            <a:r>
              <a:rPr lang="en-GB" sz="2400" b="1" dirty="0" smtClean="0"/>
              <a:t>changing</a:t>
            </a:r>
            <a:r>
              <a:rPr lang="en-GB" sz="2400" dirty="0" smtClean="0"/>
              <a:t> </a:t>
            </a:r>
            <a:endParaRPr lang="en-GB" sz="2400" dirty="0"/>
          </a:p>
          <a:p>
            <a:pPr>
              <a:defRPr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Students’ unions are by and large ‘partners’ to the institution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Institutions </a:t>
            </a:r>
            <a:r>
              <a:rPr lang="en-GB" sz="2400" dirty="0"/>
              <a:t>recognised that students’ unions collected data independently to inform and sometimes steer developments within the institution.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I</a:t>
            </a:r>
            <a:r>
              <a:rPr lang="en-GB" sz="2400" dirty="0" smtClean="0"/>
              <a:t>nstitutions </a:t>
            </a:r>
            <a:r>
              <a:rPr lang="en-GB" sz="2400" dirty="0"/>
              <a:t>are increasingly viewing it as part of their students’ union’s responsibility to find ways of representing hard-to-reach groups effectively.</a:t>
            </a:r>
          </a:p>
          <a:p>
            <a:pPr>
              <a:lnSpc>
                <a:spcPct val="90000"/>
              </a:lnSpc>
              <a:defRPr/>
            </a:pPr>
            <a:endParaRPr lang="en-GB" alt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484782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ubergine_Uni of Warwick_2810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templat_aubergine_uni_of_warwick_25.11.2015</Template>
  <TotalTime>132</TotalTime>
  <Words>858</Words>
  <Application>Microsoft Office PowerPoint</Application>
  <PresentationFormat>On-screen Show (4:3)</PresentationFormat>
  <Paragraphs>66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template_aubergine_Uni of Warwick_2810</vt:lpstr>
      <vt:lpstr>1_Custom Design</vt:lpstr>
      <vt:lpstr>Custom Design</vt:lpstr>
      <vt:lpstr> Student Engagement in Learning and Teaching Quality Management</vt:lpstr>
      <vt:lpstr>Outcomes of a QAA funded research project 2013</vt:lpstr>
      <vt:lpstr>Context (UK)</vt:lpstr>
      <vt:lpstr>Research methodology</vt:lpstr>
      <vt:lpstr>General findings</vt:lpstr>
      <vt:lpstr> </vt:lpstr>
      <vt:lpstr>Conclusions 1</vt:lpstr>
      <vt:lpstr>Conclusions 2</vt:lpstr>
      <vt:lpstr>Conclusions 3</vt:lpstr>
      <vt:lpstr>Conclusions 4</vt:lpstr>
      <vt:lpstr>Conclusions 5</vt:lpstr>
      <vt:lpstr>Conclusions 6</vt:lpstr>
      <vt:lpstr>References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Engagement in Learning and Teaching Quality Management</dc:title>
  <dc:creator>Gwen van Der Velden</dc:creator>
  <cp:lastModifiedBy>Gwen van Der Velden</cp:lastModifiedBy>
  <cp:revision>14</cp:revision>
  <cp:lastPrinted>2001-12-07T16:14:49Z</cp:lastPrinted>
  <dcterms:created xsi:type="dcterms:W3CDTF">2016-09-04T07:14:13Z</dcterms:created>
  <dcterms:modified xsi:type="dcterms:W3CDTF">2016-09-04T14:15:52Z</dcterms:modified>
</cp:coreProperties>
</file>