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7" r:id="rId11"/>
    <p:sldId id="271" r:id="rId12"/>
    <p:sldId id="275" r:id="rId13"/>
    <p:sldId id="277" r:id="rId14"/>
    <p:sldId id="276" r:id="rId15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AE4"/>
    <a:srgbClr val="CCECFF"/>
    <a:srgbClr val="66CCFF"/>
    <a:srgbClr val="5C1D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640" autoAdjust="0"/>
  </p:normalViewPr>
  <p:slideViewPr>
    <p:cSldViewPr>
      <p:cViewPr varScale="1">
        <p:scale>
          <a:sx n="56" d="100"/>
          <a:sy n="56" d="100"/>
        </p:scale>
        <p:origin x="-19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AAE63-B21C-4973-8B50-C70891617933}" type="datetimeFigureOut">
              <a:rPr lang="en-AU" smtClean="0"/>
              <a:t>28/10/2015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829AD3-67B0-4C25-9A6E-B2C02414236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2259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807E1-BCB7-412E-AD97-CADF4D5F4F8C}" type="datetimeFigureOut">
              <a:rPr lang="en-AU" smtClean="0"/>
              <a:t>28/10/2015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DFDBA-ADBC-4720-A847-214C5A5117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2151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DFDBA-ADBC-4720-A847-214C5A5117CF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7385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DFDBA-ADBC-4720-A847-214C5A5117CF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471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DFDBA-ADBC-4720-A847-214C5A5117CF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9619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DFDBA-ADBC-4720-A847-214C5A5117CF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7431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DFDBA-ADBC-4720-A847-214C5A5117CF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3742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DFDBA-ADBC-4720-A847-214C5A5117CF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20136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DFDBA-ADBC-4720-A847-214C5A5117CF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7995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83BB4-D286-4108-8382-439161C13318}" type="datetimeFigureOut">
              <a:rPr lang="en-AU" smtClean="0"/>
              <a:t>28/10/2015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2F56-B7DA-400A-8236-289F2B6BACE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4544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83BB4-D286-4108-8382-439161C13318}" type="datetimeFigureOut">
              <a:rPr lang="en-AU" smtClean="0"/>
              <a:t>28/10/2015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2F56-B7DA-400A-8236-289F2B6BACE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0732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83BB4-D286-4108-8382-439161C13318}" type="datetimeFigureOut">
              <a:rPr lang="en-AU" smtClean="0"/>
              <a:t>28/10/2015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2F56-B7DA-400A-8236-289F2B6BACE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816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83BB4-D286-4108-8382-439161C13318}" type="datetimeFigureOut">
              <a:rPr lang="en-AU" smtClean="0"/>
              <a:t>28/10/2015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2F56-B7DA-400A-8236-289F2B6BACE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0420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83BB4-D286-4108-8382-439161C13318}" type="datetimeFigureOut">
              <a:rPr lang="en-AU" smtClean="0"/>
              <a:t>28/10/2015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2F56-B7DA-400A-8236-289F2B6BACE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3435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83BB4-D286-4108-8382-439161C13318}" type="datetimeFigureOut">
              <a:rPr lang="en-AU" smtClean="0"/>
              <a:t>28/10/2015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2F56-B7DA-400A-8236-289F2B6BACE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1302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83BB4-D286-4108-8382-439161C13318}" type="datetimeFigureOut">
              <a:rPr lang="en-AU" smtClean="0"/>
              <a:t>28/10/2015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2F56-B7DA-400A-8236-289F2B6BACE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2219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83BB4-D286-4108-8382-439161C13318}" type="datetimeFigureOut">
              <a:rPr lang="en-AU" smtClean="0"/>
              <a:t>28/10/2015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2F56-B7DA-400A-8236-289F2B6BACE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717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83BB4-D286-4108-8382-439161C13318}" type="datetimeFigureOut">
              <a:rPr lang="en-AU" smtClean="0"/>
              <a:t>28/10/2015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2F56-B7DA-400A-8236-289F2B6BACE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619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83BB4-D286-4108-8382-439161C13318}" type="datetimeFigureOut">
              <a:rPr lang="en-AU" smtClean="0"/>
              <a:t>28/10/2015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2F56-B7DA-400A-8236-289F2B6BACE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276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83BB4-D286-4108-8382-439161C13318}" type="datetimeFigureOut">
              <a:rPr lang="en-AU" smtClean="0"/>
              <a:t>28/10/2015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2F56-B7DA-400A-8236-289F2B6BACE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1325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83BB4-D286-4108-8382-439161C13318}" type="datetimeFigureOut">
              <a:rPr lang="en-AU" smtClean="0"/>
              <a:t>28/10/2015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C2F56-B7DA-400A-8236-289F2B6BACE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8837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sz="2400" dirty="0" smtClean="0"/>
              <a:t>Institutional survey- preliminary results</a:t>
            </a:r>
            <a:r>
              <a:rPr lang="en-AU" sz="2400" dirty="0" smtClean="0">
                <a:solidFill>
                  <a:schemeClr val="bg1"/>
                </a:solidFill>
              </a:rPr>
              <a:t/>
            </a:r>
            <a:br>
              <a:rPr lang="en-AU" sz="2400" dirty="0" smtClean="0">
                <a:solidFill>
                  <a:schemeClr val="bg1"/>
                </a:solidFill>
              </a:rPr>
            </a:br>
            <a:endParaRPr lang="en-AU" sz="2400" dirty="0">
              <a:solidFill>
                <a:schemeClr val="bg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sz="3200" b="1" dirty="0" smtClean="0"/>
              <a:t>Student engagement in university decision-making and governance: towards a more systemically inclusive student voice</a:t>
            </a:r>
            <a:br>
              <a:rPr lang="en-AU" sz="3200" b="1" dirty="0" smtClean="0"/>
            </a:br>
            <a:endParaRPr lang="en-AU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992"/>
          <a:stretch/>
        </p:blipFill>
        <p:spPr>
          <a:xfrm>
            <a:off x="5580112" y="4981810"/>
            <a:ext cx="3541791" cy="18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04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Funding for training</a:t>
            </a:r>
            <a:br>
              <a:rPr lang="en-AU" b="1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b="1" dirty="0"/>
          </a:p>
          <a:p>
            <a:pPr marL="0" indent="0">
              <a:buNone/>
            </a:pPr>
            <a:endParaRPr lang="en-AU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754200"/>
              </p:ext>
            </p:extLst>
          </p:nvPr>
        </p:nvGraphicFramePr>
        <p:xfrm>
          <a:off x="1403648" y="2636914"/>
          <a:ext cx="5852497" cy="15255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1719"/>
                <a:gridCol w="3120778"/>
              </a:tblGrid>
              <a:tr h="50851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chemeClr val="tx1"/>
                          </a:solidFill>
                          <a:effectLst/>
                        </a:rPr>
                        <a:t>Source of funding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chemeClr val="tx1"/>
                          </a:solidFill>
                          <a:effectLst/>
                        </a:rPr>
                        <a:t>Number of institutions reporting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85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solidFill>
                            <a:schemeClr val="tx1"/>
                          </a:solidFill>
                          <a:effectLst/>
                        </a:rPr>
                        <a:t>the institution</a:t>
                      </a:r>
                      <a:endParaRPr lang="en-AU" sz="1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12</a:t>
                      </a:r>
                      <a:endParaRPr lang="en-A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85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chemeClr val="tx1"/>
                          </a:solidFill>
                          <a:effectLst/>
                        </a:rPr>
                        <a:t>student amenities fund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5</a:t>
                      </a:r>
                      <a:endParaRPr lang="en-A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1992"/>
          <a:stretch/>
        </p:blipFill>
        <p:spPr>
          <a:xfrm>
            <a:off x="6012160" y="5210678"/>
            <a:ext cx="3109743" cy="164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79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600" b="1" dirty="0" smtClean="0"/>
              <a:t>How the institution perceives students</a:t>
            </a:r>
            <a:r>
              <a:rPr lang="en-AU" sz="3600" dirty="0" smtClean="0">
                <a:solidFill>
                  <a:schemeClr val="bg1"/>
                </a:solidFill>
              </a:rPr>
              <a:t/>
            </a:r>
            <a:br>
              <a:rPr lang="en-AU" sz="3600" dirty="0" smtClean="0">
                <a:solidFill>
                  <a:schemeClr val="bg1"/>
                </a:solidFill>
              </a:rPr>
            </a:b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.</a:t>
            </a:r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473768"/>
              </p:ext>
            </p:extLst>
          </p:nvPr>
        </p:nvGraphicFramePr>
        <p:xfrm>
          <a:off x="971601" y="1690689"/>
          <a:ext cx="5616623" cy="32313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4683"/>
                <a:gridCol w="1042356"/>
                <a:gridCol w="1094208"/>
                <a:gridCol w="1042356"/>
                <a:gridCol w="1043020"/>
              </a:tblGrid>
              <a:tr h="4421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Role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Ranking 1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>
                          <a:solidFill>
                            <a:schemeClr val="tx1"/>
                          </a:solidFill>
                          <a:effectLst/>
                        </a:rPr>
                        <a:t>Ranking 2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>
                          <a:solidFill>
                            <a:schemeClr val="tx1"/>
                          </a:solidFill>
                          <a:effectLst/>
                        </a:rPr>
                        <a:t>Ranking 3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Ranking 4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13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Equal partner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13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Customer/consumer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13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expert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13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stakeholder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439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solidFill>
                            <a:schemeClr val="tx1"/>
                          </a:solidFill>
                          <a:effectLst/>
                        </a:rPr>
                        <a:t>other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Partner but not equal 1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Learning community 1   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Initiator of ideas 1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1992"/>
          <a:stretch/>
        </p:blipFill>
        <p:spPr>
          <a:xfrm>
            <a:off x="6228184" y="5325112"/>
            <a:ext cx="2893719" cy="1532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24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Case study possibilities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/>
            <a:endParaRPr lang="en-AU" dirty="0" smtClean="0"/>
          </a:p>
          <a:p>
            <a:pPr lvl="0"/>
            <a:r>
              <a:rPr lang="en-AU" sz="7400" dirty="0" smtClean="0"/>
              <a:t>The Hub</a:t>
            </a:r>
          </a:p>
          <a:p>
            <a:pPr marL="0" lvl="0" indent="0">
              <a:buNone/>
            </a:pPr>
            <a:endParaRPr lang="en-AU" sz="7400" dirty="0" smtClean="0"/>
          </a:p>
          <a:p>
            <a:pPr lvl="0"/>
            <a:r>
              <a:rPr lang="en-AU" sz="8000" dirty="0" smtClean="0"/>
              <a:t>ANU</a:t>
            </a:r>
          </a:p>
          <a:p>
            <a:pPr lvl="0"/>
            <a:endParaRPr lang="en-AU" sz="5100" dirty="0" smtClean="0"/>
          </a:p>
          <a:p>
            <a:pPr lvl="0"/>
            <a:r>
              <a:rPr lang="en-AU" sz="8000" dirty="0" smtClean="0"/>
              <a:t>Student </a:t>
            </a:r>
            <a:r>
              <a:rPr lang="en-AU" sz="8000" dirty="0"/>
              <a:t>Staff Liaison Committees </a:t>
            </a:r>
            <a:endParaRPr lang="en-AU" sz="8000" dirty="0" smtClean="0"/>
          </a:p>
          <a:p>
            <a:pPr lvl="0"/>
            <a:endParaRPr lang="en-AU" sz="5100" dirty="0" smtClean="0"/>
          </a:p>
          <a:p>
            <a:pPr lvl="0"/>
            <a:r>
              <a:rPr lang="en-AU" sz="8000" dirty="0"/>
              <a:t>S</a:t>
            </a:r>
            <a:r>
              <a:rPr lang="en-AU" sz="8000" dirty="0" smtClean="0"/>
              <a:t>tudent Representatives  </a:t>
            </a:r>
            <a:endParaRPr lang="en-AU" sz="5100" dirty="0" smtClean="0"/>
          </a:p>
          <a:p>
            <a:pPr lvl="0"/>
            <a:endParaRPr lang="en-AU" sz="5100" dirty="0" smtClean="0"/>
          </a:p>
          <a:p>
            <a:pPr lvl="0"/>
            <a:r>
              <a:rPr lang="en-AU" sz="8000" dirty="0" smtClean="0"/>
              <a:t>PVC Student Engagement and Equity</a:t>
            </a:r>
            <a:endParaRPr lang="en-AU" sz="8000" dirty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r>
              <a:rPr lang="en-AU" dirty="0" smtClean="0"/>
              <a:t>                                                                                   </a:t>
            </a:r>
            <a:endParaRPr lang="en-AU" dirty="0"/>
          </a:p>
          <a:p>
            <a:endParaRPr lang="en-AU" dirty="0" smtClean="0"/>
          </a:p>
          <a:p>
            <a:r>
              <a:rPr lang="en-AU" dirty="0" smtClean="0"/>
              <a:t>                                                                                                                                                                 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992"/>
          <a:stretch/>
        </p:blipFill>
        <p:spPr>
          <a:xfrm>
            <a:off x="6012160" y="5210678"/>
            <a:ext cx="3109743" cy="164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819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A further </a:t>
            </a:r>
            <a:r>
              <a:rPr lang="en-AU" dirty="0" smtClean="0"/>
              <a:t>perceptions comment on survey…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AU" i="1" dirty="0">
                <a:solidFill>
                  <a:schemeClr val="bg1"/>
                </a:solidFill>
              </a:rPr>
              <a:t> </a:t>
            </a:r>
            <a:endParaRPr lang="en-AU" i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AU" sz="2400" i="1" dirty="0" smtClean="0"/>
              <a:t>The </a:t>
            </a:r>
            <a:r>
              <a:rPr lang="en-AU" sz="2400" i="1" dirty="0"/>
              <a:t>university has been well served by a partnership model with strong collegiality which respects the nature of students and staff in the university.  Students contribute best when expectations are clear and consistent</a:t>
            </a:r>
            <a:r>
              <a:rPr lang="en-AU" sz="2400" i="1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sz="2400" i="1" dirty="0"/>
              <a:t> </a:t>
            </a:r>
            <a:r>
              <a:rPr lang="en-AU" sz="2400" i="1" dirty="0" smtClean="0"/>
              <a:t>                                                               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sz="2400" i="1" dirty="0"/>
              <a:t> </a:t>
            </a:r>
            <a:r>
              <a:rPr lang="en-AU" sz="2400" i="1" dirty="0" smtClean="0"/>
              <a:t>                                                                        </a:t>
            </a:r>
            <a:endParaRPr lang="en-AU" sz="2400" dirty="0"/>
          </a:p>
          <a:p>
            <a:pPr marL="0" indent="0">
              <a:buNone/>
            </a:pPr>
            <a:endParaRPr lang="en-AU" dirty="0">
              <a:solidFill>
                <a:schemeClr val="bg1"/>
              </a:solidFill>
            </a:endParaRPr>
          </a:p>
          <a:p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992"/>
          <a:stretch/>
        </p:blipFill>
        <p:spPr>
          <a:xfrm>
            <a:off x="6012160" y="5210678"/>
            <a:ext cx="3109743" cy="164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256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Pilot projects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AU" sz="2800" dirty="0" smtClean="0"/>
          </a:p>
          <a:p>
            <a:pPr marL="0" indent="0">
              <a:buNone/>
            </a:pPr>
            <a:endParaRPr lang="en-AU" sz="2800" dirty="0" smtClean="0"/>
          </a:p>
          <a:p>
            <a:r>
              <a:rPr lang="en-AU" sz="2800" dirty="0" smtClean="0"/>
              <a:t>Possibilities</a:t>
            </a:r>
          </a:p>
          <a:p>
            <a:pPr marL="0" indent="0">
              <a:buNone/>
            </a:pPr>
            <a:endParaRPr lang="en-AU" sz="2800" dirty="0"/>
          </a:p>
          <a:p>
            <a:r>
              <a:rPr lang="en-AU" sz="2800" dirty="0" smtClean="0"/>
              <a:t>Volunteers?</a:t>
            </a:r>
          </a:p>
          <a:p>
            <a:endParaRPr lang="en-AU" sz="2800" dirty="0"/>
          </a:p>
          <a:p>
            <a:endParaRPr lang="en-AU" sz="2800" dirty="0" smtClean="0"/>
          </a:p>
          <a:p>
            <a:pPr marL="0" indent="0">
              <a:buNone/>
            </a:pPr>
            <a:r>
              <a:rPr lang="en-AU" sz="2800" dirty="0" smtClean="0"/>
              <a:t>                                                                                                                     </a:t>
            </a:r>
            <a:endParaRPr lang="en-AU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992"/>
          <a:stretch/>
        </p:blipFill>
        <p:spPr>
          <a:xfrm>
            <a:off x="6228184" y="5325112"/>
            <a:ext cx="2893719" cy="1532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286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600" b="1" dirty="0" smtClean="0"/>
              <a:t>Good things are happening in Australia</a:t>
            </a:r>
            <a:br>
              <a:rPr lang="en-AU" sz="3600" b="1" dirty="0" smtClean="0"/>
            </a:b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40768"/>
            <a:ext cx="7886700" cy="4836195"/>
          </a:xfrm>
        </p:spPr>
        <p:txBody>
          <a:bodyPr>
            <a:normAutofit/>
          </a:bodyPr>
          <a:lstStyle/>
          <a:p>
            <a:endParaRPr lang="en-AU" sz="2400" dirty="0" smtClean="0"/>
          </a:p>
          <a:p>
            <a:r>
              <a:rPr lang="en-AU" sz="2400" dirty="0" smtClean="0"/>
              <a:t>47 institutions were asked to participate in our survey which was based on University of Bath’s survey</a:t>
            </a:r>
          </a:p>
          <a:p>
            <a:endParaRPr lang="en-AU" sz="2400" dirty="0"/>
          </a:p>
          <a:p>
            <a:r>
              <a:rPr lang="en-AU" sz="2400" dirty="0" smtClean="0"/>
              <a:t>24 have responded to date</a:t>
            </a:r>
          </a:p>
          <a:p>
            <a:endParaRPr lang="en-AU" sz="2400" dirty="0"/>
          </a:p>
          <a:p>
            <a:r>
              <a:rPr lang="en-AU" sz="2400" dirty="0" smtClean="0"/>
              <a:t>11 more have promised responses</a:t>
            </a:r>
          </a:p>
          <a:p>
            <a:endParaRPr lang="en-AU" sz="2400" dirty="0"/>
          </a:p>
          <a:p>
            <a:r>
              <a:rPr lang="en-AU" sz="2400" dirty="0" smtClean="0"/>
              <a:t>Current response rate is 50%, anticipated response rate is 75%</a:t>
            </a:r>
            <a:endParaRPr lang="en-AU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992"/>
          <a:stretch/>
        </p:blipFill>
        <p:spPr>
          <a:xfrm>
            <a:off x="6012160" y="5210678"/>
            <a:ext cx="3109743" cy="164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09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Institutions responding to survey</a:t>
            </a:r>
            <a:endParaRPr lang="en-AU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1593850"/>
              </p:ext>
            </p:extLst>
          </p:nvPr>
        </p:nvGraphicFramePr>
        <p:xfrm>
          <a:off x="1547665" y="1772816"/>
          <a:ext cx="5516134" cy="37020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8161"/>
                <a:gridCol w="1907973"/>
              </a:tblGrid>
              <a:tr h="225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chemeClr val="tx1"/>
                          </a:solidFill>
                          <a:effectLst/>
                        </a:rPr>
                        <a:t>Type of institution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chemeClr val="tx1"/>
                          </a:solidFill>
                          <a:effectLst/>
                        </a:rPr>
                        <a:t>Number of respondents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10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chemeClr val="tx1"/>
                          </a:solidFill>
                          <a:effectLst/>
                        </a:rPr>
                        <a:t>Group of 8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5</a:t>
                      </a:r>
                      <a:endParaRPr lang="en-A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10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chemeClr val="tx1"/>
                          </a:solidFill>
                          <a:effectLst/>
                        </a:rPr>
                        <a:t>Australian technology network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4</a:t>
                      </a:r>
                      <a:endParaRPr lang="en-A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10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chemeClr val="tx1"/>
                          </a:solidFill>
                          <a:effectLst/>
                        </a:rPr>
                        <a:t>Regional universities network 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3</a:t>
                      </a:r>
                      <a:endParaRPr lang="en-A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10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chemeClr val="tx1"/>
                          </a:solidFill>
                          <a:effectLst/>
                        </a:rPr>
                        <a:t>Innovative research universities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1</a:t>
                      </a:r>
                      <a:endParaRPr lang="en-A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3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solidFill>
                            <a:schemeClr val="tx1"/>
                          </a:solidFill>
                          <a:effectLst/>
                        </a:rPr>
                        <a:t>Non</a:t>
                      </a:r>
                      <a:r>
                        <a:rPr lang="en-AU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en-AU" sz="1400" dirty="0" smtClean="0">
                          <a:solidFill>
                            <a:schemeClr val="tx1"/>
                          </a:solidFill>
                          <a:effectLst/>
                        </a:rPr>
                        <a:t>aligned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6</a:t>
                      </a:r>
                      <a:endParaRPr lang="en-A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10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chemeClr val="tx1"/>
                          </a:solidFill>
                          <a:effectLst/>
                        </a:rPr>
                        <a:t>Open universities Australia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1</a:t>
                      </a:r>
                      <a:endParaRPr lang="en-A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10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solidFill>
                            <a:schemeClr val="tx1"/>
                          </a:solidFill>
                          <a:effectLst/>
                        </a:rPr>
                        <a:t>Other higher educational institutions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4</a:t>
                      </a:r>
                      <a:endParaRPr lang="en-A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1992"/>
          <a:stretch/>
        </p:blipFill>
        <p:spPr>
          <a:xfrm>
            <a:off x="6012160" y="5210678"/>
            <a:ext cx="3109743" cy="164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23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kumimoji="0" lang="en-AU" altLang="en-US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Where are students engaged and how</a:t>
            </a:r>
            <a:r>
              <a:rPr kumimoji="0" lang="en-AU" altLang="en-US" sz="5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AU" altLang="en-US" sz="5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</a:br>
            <a:endParaRPr lang="en-AU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1992"/>
          <a:stretch/>
        </p:blipFill>
        <p:spPr>
          <a:xfrm>
            <a:off x="6012160" y="5210678"/>
            <a:ext cx="3109743" cy="1647322"/>
          </a:xfrm>
          <a:prstGeom prst="rect">
            <a:avLst/>
          </a:prstGeom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4494271"/>
              </p:ext>
            </p:extLst>
          </p:nvPr>
        </p:nvGraphicFramePr>
        <p:xfrm>
          <a:off x="2195737" y="1690689"/>
          <a:ext cx="3312368" cy="46297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1067"/>
                <a:gridCol w="1991301"/>
              </a:tblGrid>
              <a:tr h="7436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Forum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Number of institutions reporting student engagement in that forum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</a:tr>
              <a:tr h="287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Council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</a:tr>
              <a:tr h="382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Academic board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</a:tr>
              <a:tr h="578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Other institutional bodies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</a:tr>
              <a:tr h="287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Faculty/school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</a:tr>
              <a:tr h="287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Department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</a:tr>
              <a:tr h="287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Course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</a:tr>
              <a:tr h="3859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Complaints/ grievances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</a:tr>
              <a:tr h="5744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Student association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334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75642"/>
          </a:xfrm>
        </p:spPr>
        <p:txBody>
          <a:bodyPr>
            <a:normAutofit fontScale="90000"/>
          </a:bodyPr>
          <a:lstStyle/>
          <a:p>
            <a:r>
              <a:rPr lang="en-AU" sz="3600" b="1" dirty="0" smtClean="0"/>
              <a:t>Other forms of student engagement</a:t>
            </a:r>
            <a:r>
              <a:rPr lang="en-AU" sz="3600" dirty="0" smtClean="0"/>
              <a:t>: </a:t>
            </a:r>
            <a:br>
              <a:rPr lang="en-AU" sz="3600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96753"/>
            <a:ext cx="7759774" cy="460851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AU" sz="2400" dirty="0" smtClean="0"/>
              <a:t>student senators</a:t>
            </a:r>
          </a:p>
          <a:p>
            <a:pPr>
              <a:lnSpc>
                <a:spcPct val="150000"/>
              </a:lnSpc>
            </a:pPr>
            <a:r>
              <a:rPr lang="en-AU" sz="2400" dirty="0" smtClean="0"/>
              <a:t>student </a:t>
            </a:r>
            <a:r>
              <a:rPr lang="en-AU" sz="2400" dirty="0"/>
              <a:t>representative </a:t>
            </a:r>
            <a:r>
              <a:rPr lang="en-AU" sz="2400" dirty="0" smtClean="0"/>
              <a:t>councils </a:t>
            </a:r>
          </a:p>
          <a:p>
            <a:pPr>
              <a:lnSpc>
                <a:spcPct val="150000"/>
              </a:lnSpc>
            </a:pPr>
            <a:r>
              <a:rPr lang="en-AU" sz="2400" dirty="0" smtClean="0"/>
              <a:t>vice </a:t>
            </a:r>
            <a:r>
              <a:rPr lang="en-AU" sz="2400" dirty="0"/>
              <a:t>chancellor’s advisory committees and similar consultation </a:t>
            </a:r>
            <a:r>
              <a:rPr lang="en-AU" sz="2400" dirty="0" smtClean="0"/>
              <a:t>forums </a:t>
            </a:r>
          </a:p>
          <a:p>
            <a:pPr>
              <a:lnSpc>
                <a:spcPct val="150000"/>
              </a:lnSpc>
            </a:pPr>
            <a:r>
              <a:rPr lang="en-AU" sz="2400" dirty="0" smtClean="0"/>
              <a:t>co-creation </a:t>
            </a:r>
            <a:r>
              <a:rPr lang="en-AU" sz="2400" dirty="0"/>
              <a:t>projects involving consultation and joint decision </a:t>
            </a:r>
            <a:r>
              <a:rPr lang="en-AU" sz="2400" dirty="0" smtClean="0"/>
              <a:t>making, and specialist </a:t>
            </a:r>
            <a:r>
              <a:rPr lang="en-AU" sz="2400" dirty="0"/>
              <a:t>senior executive appointments focussing on student </a:t>
            </a:r>
            <a:r>
              <a:rPr lang="en-AU" sz="2400" dirty="0" smtClean="0"/>
              <a:t>engagement</a:t>
            </a:r>
          </a:p>
          <a:p>
            <a:pPr>
              <a:lnSpc>
                <a:spcPct val="150000"/>
              </a:lnSpc>
            </a:pPr>
            <a:r>
              <a:rPr lang="en-AU" sz="2400" dirty="0" smtClean="0"/>
              <a:t>mandated </a:t>
            </a:r>
            <a:r>
              <a:rPr lang="en-AU" sz="2400" dirty="0"/>
              <a:t>student participation in decision-making and governance bodies and requirement for student representation for a quorum to be formed in particular </a:t>
            </a:r>
            <a:r>
              <a:rPr lang="en-AU" sz="2400" dirty="0" smtClean="0"/>
              <a:t>bodies</a:t>
            </a:r>
            <a:endParaRPr lang="en-AU" sz="2400" dirty="0"/>
          </a:p>
          <a:p>
            <a:endParaRPr lang="en-A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992"/>
          <a:stretch/>
        </p:blipFill>
        <p:spPr>
          <a:xfrm>
            <a:off x="6012160" y="5210678"/>
            <a:ext cx="3109743" cy="164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34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Recruitment</a:t>
            </a:r>
            <a:endParaRPr lang="en-AU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8227784"/>
              </p:ext>
            </p:extLst>
          </p:nvPr>
        </p:nvGraphicFramePr>
        <p:xfrm>
          <a:off x="1115617" y="1499397"/>
          <a:ext cx="6336703" cy="44519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8394"/>
                <a:gridCol w="1597578"/>
                <a:gridCol w="3050731"/>
              </a:tblGrid>
              <a:tr h="34213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Ease of recruitment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>
                          <a:solidFill>
                            <a:schemeClr val="tx1"/>
                          </a:solidFill>
                          <a:effectLst/>
                        </a:rPr>
                        <a:t>Number of institutions reporting result</a:t>
                      </a:r>
                      <a:endParaRPr lang="en-AU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Number Classified by type of institution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49" marR="66549" marT="0" marB="0"/>
                </a:tc>
              </a:tr>
              <a:tr h="11292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Easy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Group of eight   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Australian technology network  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Regional universities network  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Innovative research universities  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Non-aligned   </a:t>
                      </a:r>
                      <a:r>
                        <a:rPr lang="en-AU" sz="1100" dirty="0">
                          <a:effectLst/>
                        </a:rPr>
                        <a:t>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Open universities Australia  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Other higher educational institutions  </a:t>
                      </a:r>
                      <a:r>
                        <a:rPr lang="en-AU" sz="1100" dirty="0" smtClean="0">
                          <a:effectLst/>
                        </a:rPr>
                        <a:t>1</a:t>
                      </a:r>
                      <a:endParaRPr lang="en-AU" sz="1100" dirty="0">
                        <a:effectLst/>
                      </a:endParaRPr>
                    </a:p>
                  </a:txBody>
                  <a:tcPr marL="66549" marR="66549" marT="0" marB="0"/>
                </a:tc>
              </a:tr>
              <a:tr h="11292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Moderately challenging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Group of eight  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Australian technology network  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Regional universities network  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Innovative research universities  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Non-aligned  </a:t>
                      </a:r>
                      <a:r>
                        <a:rPr lang="en-AU" sz="1100" dirty="0">
                          <a:effectLst/>
                        </a:rPr>
                        <a:t>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Open universities Australia  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Other higher educational institutions  </a:t>
                      </a:r>
                      <a:r>
                        <a:rPr lang="en-AU" sz="1100" dirty="0" smtClean="0">
                          <a:effectLst/>
                        </a:rPr>
                        <a:t>0</a:t>
                      </a:r>
                      <a:endParaRPr lang="en-AU" sz="1100" dirty="0">
                        <a:effectLst/>
                      </a:endParaRPr>
                    </a:p>
                  </a:txBody>
                  <a:tcPr marL="66549" marR="66549" marT="0" marB="0"/>
                </a:tc>
              </a:tr>
              <a:tr h="11292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Difficult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49" marR="665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Group of eight  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Australian technology network 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Regional universities network  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Innovative research universities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Non-aligned  </a:t>
                      </a:r>
                      <a:r>
                        <a:rPr lang="en-AU" sz="1100" dirty="0">
                          <a:effectLst/>
                        </a:rPr>
                        <a:t>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Open universities Australia  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Other higher educational institutions  </a:t>
                      </a:r>
                      <a:r>
                        <a:rPr lang="en-AU" sz="1100" dirty="0" smtClean="0">
                          <a:effectLst/>
                        </a:rPr>
                        <a:t>3</a:t>
                      </a:r>
                      <a:endParaRPr lang="en-AU" sz="1100" dirty="0">
                        <a:effectLst/>
                      </a:endParaRPr>
                    </a:p>
                  </a:txBody>
                  <a:tcPr marL="66549" marR="66549" marT="0" marB="0"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1992"/>
          <a:stretch/>
        </p:blipFill>
        <p:spPr>
          <a:xfrm>
            <a:off x="6948264" y="5706560"/>
            <a:ext cx="2173639" cy="115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75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Where is engagement limited?</a:t>
            </a:r>
            <a:endParaRPr lang="en-AU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2458691"/>
              </p:ext>
            </p:extLst>
          </p:nvPr>
        </p:nvGraphicFramePr>
        <p:xfrm>
          <a:off x="1259631" y="1945659"/>
          <a:ext cx="4392488" cy="42379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50888"/>
                <a:gridCol w="1641600"/>
              </a:tblGrid>
              <a:tr h="39068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Student category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solidFill>
                            <a:schemeClr val="tx1"/>
                          </a:solidFill>
                          <a:effectLst/>
                        </a:rPr>
                        <a:t>Number of institutions reporting limited engagement by this group</a:t>
                      </a:r>
                      <a:endParaRPr lang="en-A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08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undergraduate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08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postgraduate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08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Full time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08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Part time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08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Local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08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international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08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Minority groups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08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Political aspirants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08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Varies with topic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08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none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54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No response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709738" y="23002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1992"/>
          <a:stretch/>
        </p:blipFill>
        <p:spPr>
          <a:xfrm>
            <a:off x="6012160" y="5210678"/>
            <a:ext cx="3109743" cy="164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82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Improving engagement</a:t>
            </a:r>
            <a:endParaRPr lang="en-AU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4819293"/>
              </p:ext>
            </p:extLst>
          </p:nvPr>
        </p:nvGraphicFramePr>
        <p:xfrm>
          <a:off x="1475655" y="1484787"/>
          <a:ext cx="5328591" cy="50247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9032"/>
                <a:gridCol w="1241128"/>
                <a:gridCol w="1705660"/>
                <a:gridCol w="1202771"/>
              </a:tblGrid>
              <a:tr h="162611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Improving student engagement-some examples</a:t>
                      </a: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11" marR="64811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A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11" marR="64811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A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11" marR="64811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A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11" marR="64811" marT="0" marB="0"/>
                </a:tc>
              </a:tr>
              <a:tr h="4878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</a:rPr>
                        <a:t>Communication strategies</a:t>
                      </a: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11" marR="6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 b="1" dirty="0">
                          <a:effectLst/>
                        </a:rPr>
                        <a:t>Support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 b="1" dirty="0">
                          <a:effectLst/>
                        </a:rPr>
                        <a:t> </a:t>
                      </a:r>
                      <a:endParaRPr lang="en-A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11" marR="6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 b="1" dirty="0">
                          <a:effectLst/>
                        </a:rPr>
                        <a:t>Creating structures and roles to promote engagement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11" marR="6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 b="1" dirty="0">
                          <a:effectLst/>
                        </a:rPr>
                        <a:t>Processes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11" marR="64811" marT="0" marB="0"/>
                </a:tc>
              </a:tr>
              <a:tr h="36700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AU" sz="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better </a:t>
                      </a:r>
                      <a:r>
                        <a:rPr lang="en-AU" sz="1200" b="0" dirty="0">
                          <a:solidFill>
                            <a:schemeClr val="tx1"/>
                          </a:solidFill>
                          <a:effectLst/>
                        </a:rPr>
                        <a:t>advertising of opportunities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200" b="0" dirty="0">
                          <a:solidFill>
                            <a:schemeClr val="tx1"/>
                          </a:solidFill>
                          <a:effectLst/>
                        </a:rPr>
                        <a:t>social network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 b="0" dirty="0">
                          <a:solidFill>
                            <a:schemeClr val="tx1"/>
                          </a:solidFill>
                          <a:effectLst/>
                        </a:rPr>
                        <a:t>regular information sessions (using social media and other channels)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‘what wall’</a:t>
                      </a:r>
                      <a:endParaRPr lang="en-A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11" marR="64811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AU" sz="8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targeted </a:t>
                      </a:r>
                      <a:r>
                        <a:rPr lang="en-AU" sz="1200" dirty="0">
                          <a:effectLst/>
                        </a:rPr>
                        <a:t>leadership programs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mentoring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collaboration with student association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11" marR="6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AU" sz="8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formal committees</a:t>
                      </a:r>
                      <a:r>
                        <a:rPr lang="en-AU" sz="1200" baseline="0" dirty="0" smtClean="0">
                          <a:effectLst/>
                        </a:rPr>
                        <a:t> involving VC/DVC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Faculty Consultative Council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  <a:r>
                        <a:rPr lang="en-AU" sz="1200" dirty="0" smtClean="0">
                          <a:effectLst/>
                        </a:rPr>
                        <a:t>student </a:t>
                      </a:r>
                      <a:r>
                        <a:rPr lang="en-AU" sz="1200" dirty="0">
                          <a:effectLst/>
                        </a:rPr>
                        <a:t>ambassadors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  <a:r>
                        <a:rPr lang="en-AU" sz="1200" dirty="0" smtClean="0">
                          <a:effectLst/>
                        </a:rPr>
                        <a:t>appointment </a:t>
                      </a:r>
                      <a:r>
                        <a:rPr lang="en-AU" sz="1200" dirty="0">
                          <a:effectLst/>
                        </a:rPr>
                        <a:t>of PVC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Governance Support Unit and Student Engagement and Development Team joint project to encourage participation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Creation of permanent Student Engagement and Development Team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  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11" marR="648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AU" sz="12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</a:rPr>
                        <a:t>improved </a:t>
                      </a:r>
                      <a:r>
                        <a:rPr lang="en-AU" sz="1200" dirty="0">
                          <a:effectLst/>
                        </a:rPr>
                        <a:t>elections and calling for </a:t>
                      </a:r>
                      <a:r>
                        <a:rPr lang="en-AU" sz="1200" dirty="0" smtClean="0">
                          <a:effectLst/>
                        </a:rPr>
                        <a:t>representatives.</a:t>
                      </a:r>
                      <a:endParaRPr lang="en-AU" sz="12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  <a:r>
                        <a:rPr lang="en-AU" sz="1200" dirty="0" smtClean="0">
                          <a:effectLst/>
                        </a:rPr>
                        <a:t>review </a:t>
                      </a:r>
                      <a:r>
                        <a:rPr lang="en-AU" sz="1200" dirty="0">
                          <a:effectLst/>
                        </a:rPr>
                        <a:t>of student consultation involving student </a:t>
                      </a:r>
                      <a:r>
                        <a:rPr lang="en-AU" sz="1200" dirty="0" smtClean="0">
                          <a:effectLst/>
                        </a:rPr>
                        <a:t>groups.</a:t>
                      </a:r>
                      <a:endParaRPr lang="en-AU" sz="12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</a:rPr>
                        <a:t> </a:t>
                      </a:r>
                      <a:r>
                        <a:rPr lang="en-AU" sz="1200" dirty="0" smtClean="0">
                          <a:effectLst/>
                        </a:rPr>
                        <a:t>proactive </a:t>
                      </a:r>
                      <a:r>
                        <a:rPr lang="en-AU" sz="1200" dirty="0">
                          <a:effectLst/>
                        </a:rPr>
                        <a:t>relationship building via consultation and regular meetings  </a:t>
                      </a:r>
                      <a:endParaRPr lang="en-A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11" marR="64811" marT="0" marB="0"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1992"/>
          <a:stretch/>
        </p:blipFill>
        <p:spPr>
          <a:xfrm>
            <a:off x="7020272" y="5744704"/>
            <a:ext cx="2101631" cy="1113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15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Training</a:t>
            </a:r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AU" dirty="0" smtClean="0"/>
              <a:t>.</a:t>
            </a:r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155385"/>
              </p:ext>
            </p:extLst>
          </p:nvPr>
        </p:nvGraphicFramePr>
        <p:xfrm>
          <a:off x="971599" y="1412775"/>
          <a:ext cx="5400601" cy="4073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91164"/>
                <a:gridCol w="2509437"/>
              </a:tblGrid>
              <a:tr h="63547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Trainer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No. of institutions reporting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7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institution (formal programmes)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</a:rPr>
                        <a:t>15</a:t>
                      </a:r>
                      <a:endParaRPr lang="en-A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7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volunteers (staff)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2</a:t>
                      </a:r>
                      <a:endParaRPr lang="en-A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99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staff who have this duty included in their work plan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</a:rPr>
                        <a:t>11</a:t>
                      </a:r>
                      <a:endParaRPr lang="en-A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66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student association (formal programmes)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</a:rPr>
                        <a:t>7</a:t>
                      </a:r>
                      <a:endParaRPr lang="en-A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7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National union of students 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0</a:t>
                      </a:r>
                      <a:endParaRPr lang="en-A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66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current student representative mentors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2</a:t>
                      </a:r>
                      <a:endParaRPr lang="en-A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7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former student representatives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1</a:t>
                      </a:r>
                      <a:endParaRPr lang="en-A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49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</a:rPr>
                        <a:t>employed coaches, coordinators or education </a:t>
                      </a:r>
                      <a:r>
                        <a:rPr lang="en-AU" sz="1400" dirty="0" smtClean="0">
                          <a:solidFill>
                            <a:schemeClr val="tx1"/>
                          </a:solidFill>
                          <a:effectLst/>
                        </a:rPr>
                        <a:t>officers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solidFill>
                            <a:schemeClr val="tx1"/>
                          </a:solidFill>
                          <a:effectLst/>
                        </a:rPr>
                        <a:t>external provider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AU" sz="1400" smtClean="0">
                          <a:effectLst/>
                        </a:rPr>
                        <a:t>2 </a:t>
                      </a:r>
                      <a:endParaRPr lang="en-A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232025" y="2657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1992"/>
          <a:stretch/>
        </p:blipFill>
        <p:spPr>
          <a:xfrm>
            <a:off x="6012160" y="5210678"/>
            <a:ext cx="3109743" cy="164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97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</TotalTime>
  <Words>584</Words>
  <Application>Microsoft Office PowerPoint</Application>
  <PresentationFormat>On-screen Show (4:3)</PresentationFormat>
  <Paragraphs>248</Paragraphs>
  <Slides>14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Student engagement in university decision-making and governance: towards a more systemically inclusive student voice </vt:lpstr>
      <vt:lpstr>Good things are happening in Australia </vt:lpstr>
      <vt:lpstr>Institutions responding to survey</vt:lpstr>
      <vt:lpstr>Where are students engaged and how </vt:lpstr>
      <vt:lpstr>Other forms of student engagement:  </vt:lpstr>
      <vt:lpstr>Recruitment</vt:lpstr>
      <vt:lpstr>Where is engagement limited?</vt:lpstr>
      <vt:lpstr>Improving engagement</vt:lpstr>
      <vt:lpstr>Training </vt:lpstr>
      <vt:lpstr>Funding for training </vt:lpstr>
      <vt:lpstr>How the institution perceives students </vt:lpstr>
      <vt:lpstr>Case study possibilities</vt:lpstr>
      <vt:lpstr>A further perceptions comment on survey…</vt:lpstr>
      <vt:lpstr>Pilot projects</vt:lpstr>
    </vt:vector>
  </TitlesOfParts>
  <Company>University of Technology, Sydney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..</dc:title>
  <dc:creator>utsadmin</dc:creator>
  <cp:lastModifiedBy>utsadmin</cp:lastModifiedBy>
  <cp:revision>31</cp:revision>
  <cp:lastPrinted>2015-10-21T04:40:00Z</cp:lastPrinted>
  <dcterms:created xsi:type="dcterms:W3CDTF">2015-10-12T00:16:45Z</dcterms:created>
  <dcterms:modified xsi:type="dcterms:W3CDTF">2015-10-28T05:46:38Z</dcterms:modified>
</cp:coreProperties>
</file>